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351" r:id="rId2"/>
    <p:sldId id="352" r:id="rId3"/>
  </p:sldIdLst>
  <p:sldSz cx="9144000" cy="6858000" type="screen4x3"/>
  <p:notesSz cx="6881813" cy="97107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59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66FF99"/>
    <a:srgbClr val="FF6600"/>
    <a:srgbClr val="CC9900"/>
    <a:srgbClr val="CCFF99"/>
    <a:srgbClr val="33CC33"/>
    <a:srgbClr val="CCCC00"/>
    <a:srgbClr val="FF9900"/>
    <a:srgbClr val="9933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סגנון ערכת נושא 1 - הדגשה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>
      <p:cViewPr varScale="1">
        <p:scale>
          <a:sx n="111" d="100"/>
          <a:sy n="111" d="100"/>
        </p:scale>
        <p:origin x="157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836" y="-84"/>
      </p:cViewPr>
      <p:guideLst>
        <p:guide orient="horz" pos="3059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99696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94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B720919-CA64-4716-8C49-0101433BA513}" type="datetimeFigureOut">
              <a:rPr lang="he-IL" smtClean="0"/>
              <a:t>י"א/תשרי/תשפ"א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728663"/>
            <a:ext cx="4856163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99696" y="9223515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94" y="9223515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7EEB74-0542-4670-9C4A-2B4BEE22FDF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55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46ACA-04C9-49E5-B464-D2127AAED562}" type="datetimeFigureOut">
              <a:rPr lang="he-IL" smtClean="0"/>
              <a:pPr/>
              <a:t>י"א/תשרי/תשפ"א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FB902-DDEA-4655-B29D-D28FA4D195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46ACA-04C9-49E5-B464-D2127AAED562}" type="datetimeFigureOut">
              <a:rPr lang="he-IL" smtClean="0"/>
              <a:pPr/>
              <a:t>י"א/תשרי/תשפ"א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FB902-DDEA-4655-B29D-D28FA4D195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46ACA-04C9-49E5-B464-D2127AAED562}" type="datetimeFigureOut">
              <a:rPr lang="he-IL" smtClean="0"/>
              <a:pPr/>
              <a:t>י"א/תשרי/תשפ"א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FB902-DDEA-4655-B29D-D28FA4D195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CDAA-972D-4119-BD9A-A429465FB8B7}" type="datetimeFigureOut">
              <a:rPr lang="he-IL" smtClean="0"/>
              <a:pPr/>
              <a:t>י"א/תשרי/תשפ"א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A6758-9CED-4622-B7AC-A02BF7A4402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450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46ACA-04C9-49E5-B464-D2127AAED562}" type="datetimeFigureOut">
              <a:rPr lang="he-IL" smtClean="0"/>
              <a:pPr/>
              <a:t>י"א/תשרי/תשפ"א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FB902-DDEA-4655-B29D-D28FA4D195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46ACA-04C9-49E5-B464-D2127AAED562}" type="datetimeFigureOut">
              <a:rPr lang="he-IL" smtClean="0"/>
              <a:pPr/>
              <a:t>י"א/תשרי/תשפ"א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FB902-DDEA-4655-B29D-D28FA4D195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46ACA-04C9-49E5-B464-D2127AAED562}" type="datetimeFigureOut">
              <a:rPr lang="he-IL" smtClean="0"/>
              <a:pPr/>
              <a:t>י"א/תשרי/תשפ"א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FB902-DDEA-4655-B29D-D28FA4D195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46ACA-04C9-49E5-B464-D2127AAED562}" type="datetimeFigureOut">
              <a:rPr lang="he-IL" smtClean="0"/>
              <a:pPr/>
              <a:t>י"א/תשרי/תשפ"א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FB902-DDEA-4655-B29D-D28FA4D195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46ACA-04C9-49E5-B464-D2127AAED562}" type="datetimeFigureOut">
              <a:rPr lang="he-IL" smtClean="0"/>
              <a:pPr/>
              <a:t>י"א/תשרי/תשפ"א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FB902-DDEA-4655-B29D-D28FA4D195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46ACA-04C9-49E5-B464-D2127AAED562}" type="datetimeFigureOut">
              <a:rPr lang="he-IL" smtClean="0"/>
              <a:pPr/>
              <a:t>י"א/תשרי/תשפ"א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FB902-DDEA-4655-B29D-D28FA4D195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46ACA-04C9-49E5-B464-D2127AAED562}" type="datetimeFigureOut">
              <a:rPr lang="he-IL" smtClean="0"/>
              <a:pPr/>
              <a:t>י"א/תשרי/תשפ"א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FB902-DDEA-4655-B29D-D28FA4D195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46ACA-04C9-49E5-B464-D2127AAED562}" type="datetimeFigureOut">
              <a:rPr lang="he-IL" smtClean="0"/>
              <a:pPr/>
              <a:t>י"א/תשרי/תשפ"א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FB902-DDEA-4655-B29D-D28FA4D195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רקע3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-9728" y="-13231"/>
            <a:ext cx="9153728" cy="68771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cid:image001.gif@01C62FC4.A5AA3A5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cid:image001.gif@01C62FC4.A5AA3A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D5A860CC-C64C-4A4E-8F05-CE7620870885}"/>
              </a:ext>
            </a:extLst>
          </p:cNvPr>
          <p:cNvSpPr txBox="1"/>
          <p:nvPr/>
        </p:nvSpPr>
        <p:spPr>
          <a:xfrm>
            <a:off x="0" y="6418864"/>
            <a:ext cx="9127053" cy="5486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2051720" y="1052736"/>
            <a:ext cx="4896544" cy="61555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47625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קול קורא להתנהגות בטוחה בחשמל </a:t>
            </a:r>
            <a:b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לאזרחים ותיקים</a:t>
            </a:r>
            <a:endParaRPr 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568724"/>
            <a:ext cx="8496944" cy="51244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שלום ________,</a:t>
            </a:r>
          </a:p>
          <a:p>
            <a:pPr algn="r" rtl="1"/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/>
            <a:r>
              <a:rPr lang="he-I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שמי ________ ואני תלמיד/ה בכיתה __  בבית-הספר ____________.</a:t>
            </a:r>
          </a:p>
          <a:p>
            <a:pPr algn="r" rtl="1"/>
            <a:endParaRPr lang="he-IL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he-I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הכיתה שלי משתתפת בתוכנית </a:t>
            </a:r>
            <a:r>
              <a:rPr lang="he-IL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"נתיב האור" </a:t>
            </a:r>
            <a:r>
              <a:rPr lang="he-I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של חברת החשמל, משרד החינוך והרשות המקומית, ואנחנו עורכים הסברה על נושאי התנהגות בטוחה בסביבת חשמל.</a:t>
            </a:r>
          </a:p>
          <a:p>
            <a:pPr algn="r" rtl="1">
              <a:lnSpc>
                <a:spcPct val="150000"/>
              </a:lnSpc>
            </a:pPr>
            <a:r>
              <a:rPr lang="he-IL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חשוב לנו מאד להעביר את המסר הזה כדי למנוע תאונות.</a:t>
            </a:r>
          </a:p>
          <a:p>
            <a:pPr algn="r" rtl="1">
              <a:lnSpc>
                <a:spcPct val="150000"/>
              </a:lnSpc>
            </a:pPr>
            <a:r>
              <a:rPr lang="he-I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למדנו איך להיזהר ולהישמר מחשמל, והייתי רוצה להעביר אליך את המידע החשוב הזה.</a:t>
            </a:r>
          </a:p>
          <a:p>
            <a:pPr algn="r" rtl="1">
              <a:lnSpc>
                <a:spcPct val="150000"/>
              </a:lnSpc>
            </a:pPr>
            <a:r>
              <a:rPr lang="he-I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אשמח לשוחח אתך בטלפון, לשלוח לך את המידע במייל, או לשים לך בתיבת הדואר – מה שהכי מתאים לך. בהמשך, אוכל גם לתת לך טיפים לחיסכון בחשמל, מה שיוכל אולי לעזור לצמצם את חשבון החשמל.</a:t>
            </a:r>
          </a:p>
          <a:p>
            <a:pPr algn="ctr" rtl="1">
              <a:lnSpc>
                <a:spcPct val="150000"/>
              </a:lnSpc>
            </a:pPr>
            <a:r>
              <a:rPr lang="he-IL" sz="14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טיפ ראשון לבטיחות</a:t>
            </a:r>
            <a:r>
              <a:rPr lang="he-I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 algn="ctr" rtl="1">
              <a:lnSpc>
                <a:spcPct val="150000"/>
              </a:lnSpc>
            </a:pPr>
            <a:r>
              <a:rPr lang="he-IL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אסור לגעת במכשירי חשמל בידיים רטובות! גם לא במקרר, או במפסק להדלקת האור.</a:t>
            </a:r>
          </a:p>
          <a:p>
            <a:pPr algn="ctr" rtl="1"/>
            <a:r>
              <a:rPr lang="he-I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זה מסוכן מאד כי</a:t>
            </a:r>
            <a:r>
              <a:rPr lang="he-IL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e-I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המים מוליכים חשמל. ואם במכשיר החשמלי יש איזו תקלה והוא מחשמל, הידיים הרטובות יעבירו את הזרם. </a:t>
            </a:r>
          </a:p>
          <a:p>
            <a:pPr algn="r" rtl="1">
              <a:lnSpc>
                <a:spcPct val="150000"/>
              </a:lnSpc>
            </a:pPr>
            <a:r>
              <a:rPr lang="he-I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ובכלל, אשמח לעזור לך בכל דבר שאפשר. בבקשה צור איתי קשר. </a:t>
            </a:r>
          </a:p>
          <a:p>
            <a:pPr algn="r" rtl="1"/>
            <a:endParaRPr lang="he-IL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/>
            <a:r>
              <a:rPr lang="he-I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הטלפון שלי: ___________  המייל שלי: ________________                     </a:t>
            </a:r>
          </a:p>
          <a:p>
            <a:pPr algn="ctr" rtl="1"/>
            <a:r>
              <a:rPr lang="he-IL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להתראות בקרוב.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EA75436D-681A-470B-BAB8-63B4BF6B098C}"/>
              </a:ext>
            </a:extLst>
          </p:cNvPr>
          <p:cNvSpPr txBox="1"/>
          <p:nvPr/>
        </p:nvSpPr>
        <p:spPr>
          <a:xfrm>
            <a:off x="16947" y="270202"/>
            <a:ext cx="3474934" cy="6155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נתיב האור </a:t>
            </a:r>
          </a:p>
          <a:p>
            <a:pPr algn="ctr"/>
            <a:r>
              <a:rPr lang="he-I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דרך חיים נבונה בסביבת חשמל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9501A081-2A04-4DAF-9859-6D1F03C87B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445" y="157036"/>
            <a:ext cx="1241019" cy="1416777"/>
          </a:xfrm>
          <a:prstGeom prst="rect">
            <a:avLst/>
          </a:prstGeom>
        </p:spPr>
      </p:pic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B9738293-9AEC-4E46-A824-6CADD5760232}"/>
              </a:ext>
            </a:extLst>
          </p:cNvPr>
          <p:cNvCxnSpPr>
            <a:cxnSpLocks/>
          </p:cNvCxnSpPr>
          <p:nvPr/>
        </p:nvCxnSpPr>
        <p:spPr>
          <a:xfrm>
            <a:off x="395536" y="620688"/>
            <a:ext cx="2736304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קבוצה 5">
            <a:extLst>
              <a:ext uri="{FF2B5EF4-FFF2-40B4-BE49-F238E27FC236}">
                <a16:creationId xmlns:a16="http://schemas.microsoft.com/office/drawing/2014/main" id="{2E6ADA73-7CA7-4A79-81AC-870BF0E3B8EB}"/>
              </a:ext>
            </a:extLst>
          </p:cNvPr>
          <p:cNvGrpSpPr/>
          <p:nvPr/>
        </p:nvGrpSpPr>
        <p:grpSpPr>
          <a:xfrm>
            <a:off x="251520" y="5805264"/>
            <a:ext cx="1296144" cy="516588"/>
            <a:chOff x="251520" y="5805264"/>
            <a:chExt cx="1296144" cy="516588"/>
          </a:xfrm>
        </p:grpSpPr>
        <p:pic>
          <p:nvPicPr>
            <p:cNvPr id="9" name="תמונה 8">
              <a:extLst>
                <a:ext uri="{FF2B5EF4-FFF2-40B4-BE49-F238E27FC236}">
                  <a16:creationId xmlns:a16="http://schemas.microsoft.com/office/drawing/2014/main" id="{704109AC-6CFC-42D0-8D0F-26085B3787E5}"/>
                </a:ext>
              </a:extLst>
            </p:cNvPr>
            <p:cNvPicPr/>
            <p:nvPr/>
          </p:nvPicPr>
          <p:blipFill>
            <a:blip r:embed="rId3" r:link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5805264"/>
              <a:ext cx="442278" cy="5040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תמונה 17">
              <a:extLst>
                <a:ext uri="{FF2B5EF4-FFF2-40B4-BE49-F238E27FC236}">
                  <a16:creationId xmlns:a16="http://schemas.microsoft.com/office/drawing/2014/main" id="{BC8798E2-1A8F-4C1C-A64F-CB5413DADCF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V="1">
              <a:off x="755576" y="5882588"/>
              <a:ext cx="288032" cy="432048"/>
            </a:xfrm>
            <a:prstGeom prst="rect">
              <a:avLst/>
            </a:prstGeom>
          </p:spPr>
        </p:pic>
        <p:pic>
          <p:nvPicPr>
            <p:cNvPr id="20" name="תמונה 19">
              <a:extLst>
                <a:ext uri="{FF2B5EF4-FFF2-40B4-BE49-F238E27FC236}">
                  <a16:creationId xmlns:a16="http://schemas.microsoft.com/office/drawing/2014/main" id="{E7EE2566-7544-4D2C-8E44-AF352B580E3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5386" y="5816937"/>
              <a:ext cx="442278" cy="5049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08718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D5A860CC-C64C-4A4E-8F05-CE7620870885}"/>
              </a:ext>
            </a:extLst>
          </p:cNvPr>
          <p:cNvSpPr txBox="1"/>
          <p:nvPr/>
        </p:nvSpPr>
        <p:spPr>
          <a:xfrm>
            <a:off x="0" y="6418864"/>
            <a:ext cx="9127053" cy="5486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2051720" y="1052736"/>
            <a:ext cx="4896544" cy="92333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47625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קול קורא להתנהגות בטוחה</a:t>
            </a:r>
          </a:p>
          <a:p>
            <a:pPr algn="ctr"/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וחיסכון בחשמל </a:t>
            </a:r>
            <a:b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לאזרחים ותיקים</a:t>
            </a:r>
            <a:endParaRPr 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568724"/>
            <a:ext cx="8496944" cy="51706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/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שלום ________,</a:t>
            </a:r>
          </a:p>
          <a:p>
            <a:pPr algn="r" rtl="1"/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e-I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זה שוב אני ________ מכיתה __  בבית-הספר ____________.</a:t>
            </a:r>
          </a:p>
          <a:p>
            <a:pPr algn="r" rtl="1"/>
            <a:endParaRPr lang="he-IL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e-I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אני מקווה שהטיפ הראשון שנתתי עוזר, יש לי עוד כאלו.</a:t>
            </a:r>
          </a:p>
          <a:p>
            <a:pPr algn="ctr"/>
            <a:r>
              <a:rPr lang="he-IL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ממש חשוב לשמור על בטיחות כי חשמל מאד מסוכן.</a:t>
            </a:r>
          </a:p>
          <a:p>
            <a:pPr algn="r" rtl="1">
              <a:lnSpc>
                <a:spcPct val="150000"/>
              </a:lnSpc>
            </a:pPr>
            <a:r>
              <a:rPr lang="he-IL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חשוב לנו מאד להעביר את המסרים האלה כדי למנוע תאונות.</a:t>
            </a:r>
          </a:p>
          <a:p>
            <a:pPr algn="ctr"/>
            <a:r>
              <a:rPr lang="he-IL" sz="14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טיפ שני</a:t>
            </a:r>
            <a:r>
              <a:rPr lang="he-I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 algn="ctr"/>
            <a:r>
              <a:rPr lang="he-IL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אסור לחבר לשקע מכשיר שבור! </a:t>
            </a:r>
            <a:b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המקום השבור יכול לגרום להתחשמלות.</a:t>
            </a:r>
          </a:p>
          <a:p>
            <a:pPr algn="ctr"/>
            <a:endParaRPr lang="he-IL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he-IL" sz="14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טיפ לחיסכון בחשמל</a:t>
            </a:r>
            <a:r>
              <a:rPr lang="he-I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 algn="ctr"/>
            <a:r>
              <a:rPr lang="he-IL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לא מכניסים מזון חם למקרר או למקפיא.</a:t>
            </a:r>
          </a:p>
          <a:p>
            <a:pPr algn="ctr"/>
            <a:r>
              <a:rPr lang="he-I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המזון החם מעלה את הטמפרטורה בתוך המקרר, וגורם למנוע לעבוד יותר על מנת לקרר שוב. עבודה זו מבזבזת חשמל.</a:t>
            </a:r>
          </a:p>
          <a:p>
            <a:pPr algn="ctr"/>
            <a:endParaRPr lang="he-IL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he-I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כמו שכבר כתבתי, אשמח לעזור לך בכל דבר שאפשר. בבקשה צור איתי קשר. </a:t>
            </a:r>
          </a:p>
          <a:p>
            <a:pPr algn="r" rtl="1"/>
            <a:endParaRPr lang="he-IL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/>
            <a:r>
              <a:rPr lang="he-I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הטלפון שלי: ___________  המייל שלי: ________________                     </a:t>
            </a:r>
          </a:p>
          <a:p>
            <a:pPr algn="ctr" rtl="1"/>
            <a:r>
              <a:rPr lang="he-IL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להתראות בקרוב.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EA75436D-681A-470B-BAB8-63B4BF6B098C}"/>
              </a:ext>
            </a:extLst>
          </p:cNvPr>
          <p:cNvSpPr txBox="1"/>
          <p:nvPr/>
        </p:nvSpPr>
        <p:spPr>
          <a:xfrm>
            <a:off x="16947" y="270202"/>
            <a:ext cx="3474934" cy="6155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נתיב האור </a:t>
            </a:r>
          </a:p>
          <a:p>
            <a:pPr algn="ctr"/>
            <a:r>
              <a:rPr lang="he-I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דרך חיים נבונה בסביבת חשמל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9501A081-2A04-4DAF-9859-6D1F03C87B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445" y="157036"/>
            <a:ext cx="1241019" cy="1416777"/>
          </a:xfrm>
          <a:prstGeom prst="rect">
            <a:avLst/>
          </a:prstGeom>
        </p:spPr>
      </p:pic>
      <p:pic>
        <p:nvPicPr>
          <p:cNvPr id="9" name="תמונה 8">
            <a:extLst>
              <a:ext uri="{FF2B5EF4-FFF2-40B4-BE49-F238E27FC236}">
                <a16:creationId xmlns:a16="http://schemas.microsoft.com/office/drawing/2014/main" id="{704109AC-6CFC-42D0-8D0F-26085B3787E5}"/>
              </a:ext>
            </a:extLst>
          </p:cNvPr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805264"/>
            <a:ext cx="442278" cy="50405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B9738293-9AEC-4E46-A824-6CADD5760232}"/>
              </a:ext>
            </a:extLst>
          </p:cNvPr>
          <p:cNvCxnSpPr>
            <a:cxnSpLocks/>
          </p:cNvCxnSpPr>
          <p:nvPr/>
        </p:nvCxnSpPr>
        <p:spPr>
          <a:xfrm>
            <a:off x="395536" y="620688"/>
            <a:ext cx="2736304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תמונה 17">
            <a:extLst>
              <a:ext uri="{FF2B5EF4-FFF2-40B4-BE49-F238E27FC236}">
                <a16:creationId xmlns:a16="http://schemas.microsoft.com/office/drawing/2014/main" id="{BC8798E2-1A8F-4C1C-A64F-CB5413DADCF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755576" y="5882588"/>
            <a:ext cx="288032" cy="432048"/>
          </a:xfrm>
          <a:prstGeom prst="rect">
            <a:avLst/>
          </a:prstGeom>
        </p:spPr>
      </p:pic>
      <p:pic>
        <p:nvPicPr>
          <p:cNvPr id="20" name="תמונה 19">
            <a:extLst>
              <a:ext uri="{FF2B5EF4-FFF2-40B4-BE49-F238E27FC236}">
                <a16:creationId xmlns:a16="http://schemas.microsoft.com/office/drawing/2014/main" id="{E7EE2566-7544-4D2C-8E44-AF352B580E3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386" y="5816937"/>
            <a:ext cx="442278" cy="50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205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15525</TotalTime>
  <Words>335</Words>
  <Application>Microsoft Office PowerPoint</Application>
  <PresentationFormat>‫הצגה על המסך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6" baseType="lpstr">
      <vt:lpstr>Arial</vt:lpstr>
      <vt:lpstr>Calibri</vt:lpstr>
      <vt:lpstr>Tahoma</vt:lpstr>
      <vt:lpstr>Office Theme</vt:lpstr>
      <vt:lpstr>מצגת של PowerPoint‏</vt:lpstr>
      <vt:lpstr>מצגת של PowerPoint‏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Corporate Edition</dc:creator>
  <cp:lastModifiedBy>Hadas Feuershtein</cp:lastModifiedBy>
  <cp:revision>188</cp:revision>
  <cp:lastPrinted>2020-09-23T17:07:49Z</cp:lastPrinted>
  <dcterms:created xsi:type="dcterms:W3CDTF">2013-11-06T08:02:49Z</dcterms:created>
  <dcterms:modified xsi:type="dcterms:W3CDTF">2020-09-29T11:07:01Z</dcterms:modified>
</cp:coreProperties>
</file>