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303" r:id="rId2"/>
    <p:sldId id="296" r:id="rId3"/>
    <p:sldId id="295" r:id="rId4"/>
    <p:sldId id="307" r:id="rId5"/>
    <p:sldId id="308" r:id="rId6"/>
    <p:sldId id="309" r:id="rId7"/>
    <p:sldId id="311" r:id="rId8"/>
    <p:sldId id="327" r:id="rId9"/>
    <p:sldId id="312" r:id="rId10"/>
    <p:sldId id="328" r:id="rId11"/>
    <p:sldId id="320" r:id="rId12"/>
    <p:sldId id="313" r:id="rId13"/>
    <p:sldId id="321" r:id="rId14"/>
    <p:sldId id="314" r:id="rId15"/>
    <p:sldId id="322" r:id="rId16"/>
    <p:sldId id="315" r:id="rId17"/>
    <p:sldId id="316" r:id="rId18"/>
    <p:sldId id="317" r:id="rId19"/>
    <p:sldId id="323" r:id="rId20"/>
    <p:sldId id="318" r:id="rId21"/>
    <p:sldId id="324" r:id="rId22"/>
    <p:sldId id="319" r:id="rId23"/>
    <p:sldId id="325" r:id="rId24"/>
    <p:sldId id="310" r:id="rId25"/>
    <p:sldId id="326" r:id="rId26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DD9C3"/>
    <a:srgbClr val="003300"/>
    <a:srgbClr val="FFFF99"/>
    <a:srgbClr val="CCCC00"/>
    <a:srgbClr val="FFCC66"/>
    <a:srgbClr val="FF6600"/>
    <a:srgbClr val="006600"/>
    <a:srgbClr val="EBF1DE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720919-CA64-4716-8C49-0101433BA513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7EEB74-0542-4670-9C4A-2B4BEE22F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5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רקע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9728" y="-13231"/>
            <a:ext cx="9153728" cy="6877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endParaRPr lang="he-I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 מבין התחנות: רוטנברג-אשקלון; אורות רבין-חדרה; רידינג-תל אביב; אשכול-אשדוד; היא התחנה הראשונה שהוקמה בארץ-ישראל?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457200">
              <a:buFont typeface="+mj-cs"/>
              <a:buAutoNum type="hebrew2Minus"/>
            </a:pP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אורות רבין" בחדרה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457200">
              <a:buFont typeface="+mj-cs"/>
              <a:buAutoNum type="hebrew2Minus"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"אשכול" באשדוד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457200">
              <a:buFont typeface="+mj-cs"/>
              <a:buAutoNum type="hebrew2Minus"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"רוטנברג" באשקלון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457200">
              <a:buFont typeface="+mj-cs"/>
              <a:buAutoNum type="hebrew2Minus"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"רידינג" בתל-אביב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14450" lvl="2" indent="-514350">
              <a:buFont typeface="+mj-cs"/>
              <a:buAutoNum type="hebrew2Minus"/>
            </a:pPr>
            <a:endParaRPr lang="he-IL" dirty="0" smtClean="0"/>
          </a:p>
          <a:p>
            <a:pPr marL="400050" lvl="1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453324" y="331373"/>
            <a:ext cx="8229600" cy="114300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נתיב האור לכל דור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11151"/>
            <a:ext cx="720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חידון מסכם לנושא הבטיחות והחיסכון בחשמל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2" y="4216401"/>
            <a:ext cx="3861262" cy="23209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49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827584" y="2204864"/>
            <a:ext cx="68407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0"/>
            </a:pP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רז 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לזיו: </a:t>
            </a:r>
            <a:endParaRPr lang="he-IL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כדי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לעקוב אחר זיהום האוויר ליד תחנות הכוח פועלות תחנות  ניטור, שתפקידן לדווח על רמת הזיהום.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he-IL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נכון  </a:t>
            </a: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         ב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לא נכון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9512" y="1988840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1"/>
            </a:pP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ירון 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לליאת: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אם תתחיל סופת ברקים נרוץ להסתתר מתחת לעץ הגבוה</a:t>
            </a:r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א. </a:t>
            </a: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נכון  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ב. לא נכון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573016"/>
            <a:ext cx="4152900" cy="31146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87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180528" y="1268760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12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באיזו תחנה נמצאת הארובה הגבוהה בארץ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?</a:t>
            </a:r>
          </a:p>
          <a:p>
            <a:pPr marL="514350" lvl="0" indent="-514350">
              <a:buFont typeface="+mj-lt"/>
              <a:buAutoNum type="arabicPeriod" startAt="12"/>
            </a:pPr>
            <a:endParaRPr lang="he-IL" sz="2800" b="1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אשכול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באשדוד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אורות רבין בחדרה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רדינג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בתל אביב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רוטנברג באשקלון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התנאי התמוה, ההפסד והתביעה: מכרז הענק של תחנות הכוח - גלוב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4408653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324544" y="1268760"/>
            <a:ext cx="806489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13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במקום לומר התפרקות חשמלית בשמיים,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ניתן 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לומר: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43350" lvl="8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רעם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43350" lvl="8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ברק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43350" lvl="8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סערה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7">
              <a:spcAft>
                <a:spcPts val="600"/>
              </a:spcAft>
            </a:pPr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     ד- סופה</a:t>
            </a:r>
            <a:r>
              <a:rPr lang="he-IL" dirty="0"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he-IL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he-IL" dirty="0"/>
          </a:p>
        </p:txBody>
      </p:sp>
      <p:pic>
        <p:nvPicPr>
          <p:cNvPr id="3074" name="Picture 2" descr="דצמבר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780105" cy="28083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74320" y="1268760"/>
            <a:ext cx="6889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14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במקום לומר מקורות אנרגיה טבעית ידידותית לסביבה, ניתן לומר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  <a:p>
            <a:pPr lvl="0"/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4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גשם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סופה, רוח.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4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שרב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ברקים, רוח.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4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רוח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מים, שמש.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     ד- סערה</a:t>
            </a:r>
            <a: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  <a:t>, ברד, רוח</a:t>
            </a:r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he-IL" sz="2400" dirty="0"/>
          </a:p>
        </p:txBody>
      </p:sp>
      <p:pic>
        <p:nvPicPr>
          <p:cNvPr id="4098" name="Picture 2" descr="אנרגיה מתחדשת – ויקיפדי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7" y="3429000"/>
            <a:ext cx="3288981" cy="32889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900608" y="1268760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15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במקום לומר מקום בו הופכים צורת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אנרגיה 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מסוימת לאנרגיה חשמלית,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ניתן 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לומר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תחנת כוח.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מפסק פחת.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רשת מתח גבוה.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ד- רשת </a:t>
            </a:r>
            <a: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  <a:t>חשמל.</a:t>
            </a:r>
            <a:b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he-IL" sz="2400" dirty="0"/>
          </a:p>
        </p:txBody>
      </p:sp>
      <p:pic>
        <p:nvPicPr>
          <p:cNvPr id="5124" name="Picture 4" descr="תחנת כח - אנרגיה חשמל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8510"/>
            <a:ext cx="4196423" cy="22135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1519" y="1268760"/>
            <a:ext cx="847913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5950" lvl="3" indent="-514350">
              <a:buFont typeface="+mj-lt"/>
              <a:buAutoNum type="arabicPeriod" startAt="16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במקום לומר לבוש מגן אישי לעובדי חברת החשמל העובדים ברשת, ניתן לומר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נעלי גומי מבודדות, כובע מצחייה, חולצה מחומר מבודד.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כובע מגן, משקפי מגן, כפפות מגינות ב-3 שכבות, נעליים מיוחדות וחגורה לחיבור לרתמת בטיחות.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סרבל עבודה עם כפתורי פלסטיק מבודדים, מעיל מגן עליון, 4 שכבות של כפפות, כיסוי ראש.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    ד- בגדים </a:t>
            </a:r>
            <a: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  <a:t>מפלסטיק שעוטפים את כל הגוף.</a:t>
            </a:r>
            <a:b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880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1520" y="1268760"/>
            <a:ext cx="828092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+mj-lt"/>
              <a:buAutoNum type="arabicPeriod" startAt="17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תחנת הכוח הראשונה בתל-אביב הוקמה על-ידי רוטנברג כתחנה המונעת בדלק כי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הבעלים סרבו למכור קרקעות סביב מקורות הירקון כדי להקים תחנה המונעת ממים.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פותחה עדיין שיטת הפקת חשמל באמצעות מים באותה תקופה.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רוטנברג לא השיג מספיק כסף להקמת תחנה המופעלת במים.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 התשובות אינן נכונות.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חוף הים | טיולי השבת של בועז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29" y="3212976"/>
            <a:ext cx="5768145" cy="34563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251520" y="1196752"/>
            <a:ext cx="691069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8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כדי לדאוג שחומרים מזיקים הנוצרים בתהליך השריפה של </a:t>
            </a:r>
            <a:r>
              <a:rPr lang="he-IL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דלקים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להפקת חשמל לא יגיעו לקרקע אלא יישארו בגובה רב, חברת החשמל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  <a:p>
            <a:pPr marL="342900" lvl="0" indent="-342900">
              <a:buFont typeface="+mj-lt"/>
              <a:buAutoNum type="arabicPeriod" startAt="18"/>
            </a:pPr>
            <a:endParaRPr lang="he-IL" sz="2800" b="1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/>
            <a:endParaRPr lang="he-IL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e-IL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e-IL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בונה את תחנות הכוח ליד חוף הים.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מבצעת מדידות של טמפרטורת המים הנפלטים.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בונה ארובות גבוהות מאוד.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כל התשובות נכונות.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468560" y="1124744"/>
            <a:ext cx="698477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 startAt="19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בן 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זוג של </a:t>
            </a:r>
            <a:r>
              <a:rPr lang="he-I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ארק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הוא</a:t>
            </a: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endParaRPr lang="he-IL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ארץ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ברק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מחוץ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לתחום.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     ד- רעם</a:t>
            </a:r>
            <a: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he-IL" dirty="0"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he-IL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he-IL" dirty="0"/>
          </a:p>
        </p:txBody>
      </p:sp>
      <p:pic>
        <p:nvPicPr>
          <p:cNvPr id="8194" name="Picture 2" descr="Google Earth - גוגל ארץ | Israel - ישראל | Review - סקיר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19695" r="26105" b="18462"/>
          <a:stretch/>
        </p:blipFill>
        <p:spPr bwMode="auto">
          <a:xfrm>
            <a:off x="323528" y="2730700"/>
            <a:ext cx="3384377" cy="35283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רעמים וברק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39" y="2132855"/>
            <a:ext cx="2362041" cy="23620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0709" y="1958410"/>
            <a:ext cx="7632848" cy="1584175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בן 15 נפצע אנושות לאחר שנפל מעמוד חשמל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הנער נפל מגובה של כמה מטרים ופגע בבסיס העמוד. כתוצאה מכך נחבל קשה בראשו, ונגרמו לו שברים בכל חלקי גופו.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        </a:t>
            </a:r>
            <a: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/>
            </a:r>
            <a:b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</a:b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(על-פי עיתון </a:t>
            </a:r>
            <a:r>
              <a:rPr kumimoji="0" lang="he-IL" alt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הארץ</a:t>
            </a: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)</a:t>
            </a: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4394" y="1124744"/>
            <a:ext cx="7253910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 startAt="2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ציינו: מהו הכלל שיש ללמוד מהידיעה?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6733" y="4005064"/>
            <a:ext cx="741682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457200" algn="l"/>
              </a:tabLst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כאשר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מטפסים על עמוד חשמל, יש לקשור את עצמנו בחבל לעמוד.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457200" algn="l"/>
              </a:tabLst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בשום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מקרה אין לטפס על עמוד חשמל.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457200" algn="l"/>
              </a:tabLst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יש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לטפס על עמוד חשמל רק כאשר נתקע עליו עפיפון.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457200" algn="l"/>
              </a:tabLst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יש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לטפס על עמוד חשמל רק עם נעלים.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9512" y="1124744"/>
            <a:ext cx="6912768" cy="3579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lnSpc>
                <a:spcPct val="150000"/>
              </a:lnSpc>
              <a:buFont typeface="+mj-lt"/>
              <a:buAutoNum type="arabicPeriod" startAt="20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בן 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זוג של ארונות חשמל הוא</a:t>
            </a: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200150" lvl="2" indent="-285750">
              <a:lnSpc>
                <a:spcPct val="20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מקום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אחסון לחשמל רזרבי.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>
              <a:lnSpc>
                <a:spcPct val="20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שמירה על איכות האוויר.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>
              <a:lnSpc>
                <a:spcPct val="20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מחוץ לתחום.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>
              <a:lnSpc>
                <a:spcPct val="20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מתקן פתוח לשימוש כל תושב.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שלטי בטיחות | שילוט פולט אור | שלט ארון חשמל - דפוס פלוס דיזיי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8430" r="7842" b="18931"/>
          <a:stretch/>
        </p:blipFill>
        <p:spPr bwMode="auto">
          <a:xfrm>
            <a:off x="6084168" y="4365104"/>
            <a:ext cx="2954812" cy="21971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28724" y="1124744"/>
            <a:ext cx="69847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בן זוג של מפסק פחת </a:t>
            </a: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הוא: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המתח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בשקעים בבית.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מונע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התחשמלות.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10,000 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אמפר.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e-IL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     ד- אף </a:t>
            </a:r>
            <a:r>
              <a:rPr lang="he-IL" sz="2400" dirty="0">
                <a:ea typeface="Times New Roman" panose="02020603050405020304" pitchFamily="18" charset="0"/>
                <a:cs typeface="Tahoma" panose="020B0604030504040204" pitchFamily="34" charset="0"/>
              </a:rPr>
              <a:t>תשובה איננה נכונה.</a:t>
            </a:r>
            <a:r>
              <a:rPr lang="he-IL" sz="2800" dirty="0"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he-IL" sz="28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he-IL" sz="2800" dirty="0"/>
          </a:p>
        </p:txBody>
      </p:sp>
      <p:pic>
        <p:nvPicPr>
          <p:cNvPr id="10242" name="Picture 2" descr="4X40 ממסר פחת | חצי אוטומט וממסרי פחת | הום סנט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6879" r="18140" b="6972"/>
          <a:stretch/>
        </p:blipFill>
        <p:spPr bwMode="auto">
          <a:xfrm>
            <a:off x="3451460" y="3822717"/>
            <a:ext cx="2592288" cy="29540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87624" y="1052736"/>
            <a:ext cx="66247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lnSpc>
                <a:spcPct val="150000"/>
              </a:lnSpc>
              <a:buFont typeface="+mj-lt"/>
              <a:buAutoNum type="arabicPeriod" startAt="22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בן 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זוג של עפיפון הוא: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בנג'מין פרנקלין.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אלסנדרו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וולטא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מייקל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פאראדיי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כריסטופר קולומבוס.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האיש, החשמל וארצות הבר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7391"/>
            <a:ext cx="4128393" cy="26160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1124744"/>
            <a:ext cx="76683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 startAt="23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בן זוג של שימוש חסכוני בחשמל הוא: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א- צמצום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בהפקת החשמל שיתרום לשמירה על הסביבה.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ב- הפקה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מרבית של חשמל מחומרים לא מזהמים.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ג- הפקת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חשמל מאנרגיות מתחדשות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ד- אין תשובה נכונה.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יום איכות הסביבה העולמי 2017 | איכות הסביב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15878" b="17320"/>
          <a:stretch/>
        </p:blipFill>
        <p:spPr bwMode="auto">
          <a:xfrm>
            <a:off x="5436096" y="4509120"/>
            <a:ext cx="3456384" cy="22371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39552" y="1124744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3150" lvl="4" indent="-514350">
              <a:lnSpc>
                <a:spcPct val="150000"/>
              </a:lnSpc>
              <a:buFont typeface="+mj-lt"/>
              <a:buAutoNum type="arabicPeriod" startAt="24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כדי לחסוך בחשמל כדאי: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א- להחליף את הנורות לנורות חסכוניות.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ב- לא להדליק אור בשעות היום.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ג- להפעיל את המזגן על 25 מעלות בקיץ ו-20 מעלות בחורף.</a:t>
            </a:r>
          </a:p>
          <a:p>
            <a:pPr>
              <a:lnSpc>
                <a:spcPct val="150000"/>
              </a:lnSpc>
              <a:buSzPts val="1200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ד- כל התשובות נכונות.</a:t>
            </a:r>
          </a:p>
          <a:p>
            <a:pPr lvl="2">
              <a:lnSpc>
                <a:spcPct val="150000"/>
              </a:lnSpc>
              <a:buSzPts val="1200"/>
            </a:pP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         </a:t>
            </a:r>
          </a:p>
          <a:p>
            <a:pPr lvl="2">
              <a:lnSpc>
                <a:spcPct val="150000"/>
              </a:lnSpc>
              <a:buSzPts val="1200"/>
            </a:pPr>
            <a:endParaRPr lang="he-I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  <a:buSzPts val="1200"/>
            </a:pPr>
            <a:endParaRPr lang="he-I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6" name="Picture 4" descr="שומרים על הסביבה | doramich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/>
          <a:stretch/>
        </p:blipFill>
        <p:spPr bwMode="auto">
          <a:xfrm>
            <a:off x="1547664" y="3501008"/>
            <a:ext cx="3240360" cy="31842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20888"/>
            <a:ext cx="6768752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9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תודה!</a:t>
            </a:r>
            <a:endParaRPr lang="he-IL" sz="19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3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נתיב האור לכל דור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196752"/>
            <a:ext cx="7452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ציינו: מה יש לעשות כדי למנוע תופעות דומות?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9512" y="3861048"/>
            <a:ext cx="842493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אם מחפשים מקום מסתור במתקני חשמל, יש להימנע מכל נגיעה בחלקי החשמל.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אין להתקרב למתקני חשמל, חדרי חשמל וארונות חשמל גם במשחק.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יש לדאוג לבדיקה קבועה של מתקני החשמל כדי למנוע תופעות דומות.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אף תשובה אינה נכונה.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2078605"/>
            <a:ext cx="8208912" cy="1782443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אוריאל </a:t>
            </a:r>
            <a:r>
              <a:rPr kumimoji="0" lang="he-IL" altLang="he-IL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נימיץ</a:t>
            </a:r>
            <a:r>
              <a:rPr kumimoji="0" lang="he-IL" alt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 (11), </a:t>
            </a:r>
            <a:r>
              <a:rPr kumimoji="0" lang="he-IL" alt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תלמיד כיתה ה' מנצרת עילית, הציל ילדים מהתחשמלות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אוריאל, חבר קבוצת "ילדי נתיב האור", הרחיק ילדים ששיחקו בארון חשמל פתוח ברחוב. מהנדס חברת החשמל אמר, כי הסכנה בארון כזה היא נגיעה מקרית במוליכים, שעובר בהם מתח עד 400 וולט...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    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                                </a:t>
            </a:r>
            <a: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/>
            </a:r>
            <a:b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</a:b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 (על-פי העיתונות)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196752"/>
            <a:ext cx="7452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ציינו: מה יש לעשות כדי למנוע תופעות דומות?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33004" y="2429886"/>
            <a:ext cx="6408712" cy="100811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בת 3 מאשדוד נגעה בשקע חשוף והתחשמלה.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ea typeface="Arial" panose="020B0604020202020204" pitchFamily="34" charset="0"/>
              <a:cs typeface="David" panose="020E0502060401010101" pitchFamily="34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(על-פי העיתונות)</a:t>
            </a: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115616" y="3789040"/>
            <a:ext cx="66967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אם השקע בקיר לא קבוע בצורה טובה – אל תתקרבו! הזמינו חשמלאי.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לשחק ליד שקעים בחדר.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לקבוע את השקעים בגובה מטר וחצי.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cs"/>
              <a:buAutoNum type="hebrew2Minus"/>
              <a:tabLst>
                <a:tab pos="27622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אף תשובה אינה נכונה.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268760"/>
            <a:ext cx="7308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ציינו: מה יש לעשות כדי למנוע תופעות דומות?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9592" y="2204864"/>
            <a:ext cx="7344816" cy="1542157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התחשמלו מכבל מתח גבוה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שלושה תלמידים בני 13 מירושלים שיחקו בזמן ההפסקה במוט אלומיניום מתחת לכבל של מתח גבוה, ונפגעו קשה מהתחשמלות. 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           </a:t>
            </a: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 (על-פי העיתונות)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3528" y="3914179"/>
            <a:ext cx="79928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SzPts val="1400"/>
              <a:buFont typeface="+mj-cs"/>
              <a:buAutoNum type="hebrew2Minus"/>
              <a:tabLst>
                <a:tab pos="33337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בשום מקרה אין לשחק מתחת לקו מתח גבוה, כי גם ללא נגיעה בחוט החשמל עלולים להיפגע.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cs"/>
              <a:buAutoNum type="hebrew2Minus"/>
              <a:tabLst>
                <a:tab pos="33337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אם משחקים מתחת לקו מתח, יש להיזהר לא לגעת בחוט החשמל.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cs"/>
              <a:buAutoNum type="hebrew2Minus"/>
              <a:tabLst>
                <a:tab pos="33337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אם משחקים, יש לנעול נעליים בעלות סוליות מבודדות.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cs"/>
              <a:buAutoNum type="hebrew2Minus"/>
              <a:tabLst>
                <a:tab pos="333375" algn="l"/>
              </a:tabLst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תשובות א ו-ג נכונות.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268760"/>
            <a:ext cx="7452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6. </a:t>
            </a: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ציינו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מה יש לעשות כדי למנוע </a:t>
            </a: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תופעות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דומות?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7584" y="2294519"/>
            <a:ext cx="6840760" cy="1557337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בת 8 מירושלים פתחה את המקרר והתחשמלה</a:t>
            </a:r>
            <a:endParaRPr kumimoji="0" lang="en-US" altLang="he-IL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ea typeface="Arial" panose="020B0604020202020204" pitchFamily="34" charset="0"/>
              <a:cs typeface="David" panose="020E0502060401010101" pitchFamily="34" charset="-79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he-IL" alt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בני המשפחה ניתקו את הזרם מהמקרר כדקה לאחר ההתחשמלות, ובכך למעשה הצילו את חייה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.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he-IL" altLang="he-IL" sz="2000" dirty="0" smtClean="0"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(</a:t>
            </a:r>
            <a:r>
              <a:rPr lang="he-IL" altLang="he-IL" sz="2000" dirty="0">
                <a:latin typeface="FrankRuehl" panose="020E0503060101010101" pitchFamily="34" charset="-79"/>
                <a:ea typeface="Arial" panose="020B0604020202020204" pitchFamily="34" charset="0"/>
                <a:cs typeface="FrankRuehl" panose="020E0503060101010101" pitchFamily="34" charset="-79"/>
              </a:rPr>
              <a:t>על-פי העיתונות)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he-IL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anose="020E0503060101010101" pitchFamily="34" charset="-79"/>
              <a:ea typeface="Arial" panose="020B0604020202020204" pitchFamily="34" charset="0"/>
              <a:cs typeface="FrankRuehl" panose="020E0503060101010101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7584" y="407300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+mj-cs"/>
              <a:buAutoNum type="hebrew2Minus"/>
              <a:tabLst>
                <a:tab pos="137160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יש לבדוק את המקרר כל תקופה מסוימת.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  <a:tabLst>
                <a:tab pos="137160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אסור לילדים קטנים לפתוח מקרר.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  <a:tabLst>
                <a:tab pos="137160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לא פותחים את המקרר בידיים וברגליים רטובות.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cs"/>
              <a:buAutoNum type="hebrew2Minus"/>
              <a:tabLst>
                <a:tab pos="137160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כדאי לקנות מקרר באיכות טובה.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39552" y="116632"/>
            <a:ext cx="5508104" cy="1015663"/>
          </a:xfrm>
          <a:prstGeom prst="rect">
            <a:avLst/>
          </a:prstGeom>
          <a:solidFill>
            <a:srgbClr val="CCCC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לפניכם משפטים שנאמרו בנושא בטיחות בחשמל. עליכם </a:t>
            </a: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לבחור 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בכל משפט אם הדברים שנאמרו נכונים - או לא נכונים.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43608" y="2348880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מתן לרן: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he-IL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/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שי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נפגע מהתחשמלות. בוא נעביר אותו, קודם כול, למיטה</a:t>
            </a:r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he-I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א. נכון        ב. לא נכון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43608" y="2276872"/>
            <a:ext cx="69847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שירה לגלעד: </a:t>
            </a:r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אני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רואה בחוץ חוט חשמל קרוע על המדרכה. </a:t>
            </a:r>
            <a:endParaRPr lang="he-IL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/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צריך 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להתקשר לחברת החשמל – 103, או למשטרה – 100.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נכון   </a:t>
            </a: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ב. לא נכון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03648" y="2420888"/>
            <a:ext cx="65527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he-I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רן לגלית</a:t>
            </a:r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  <a:p>
            <a:pPr lvl="0"/>
            <a:r>
              <a:rPr lang="he-I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עץ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הוא חומר מוליך חשמל, לכן לא כדאי לעמוד על סולם עץ כשמחליפים נורה.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he-IL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א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נכון  </a:t>
            </a:r>
            <a:r>
              <a:rPr lang="he-I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     ב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לא נכון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13454</TotalTime>
  <Words>786</Words>
  <Application>Microsoft Office PowerPoint</Application>
  <PresentationFormat>‫הצגה על המסך (4:3)</PresentationFormat>
  <Paragraphs>143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2" baseType="lpstr">
      <vt:lpstr>Arial</vt:lpstr>
      <vt:lpstr>Calibri</vt:lpstr>
      <vt:lpstr>David</vt:lpstr>
      <vt:lpstr>FrankRuehl</vt:lpstr>
      <vt:lpstr>Tahoma</vt:lpstr>
      <vt:lpstr>Times New Roman</vt:lpstr>
      <vt:lpstr>Office Theme</vt:lpstr>
      <vt:lpstr>נתיב האור לכל דור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Hadas</cp:lastModifiedBy>
  <cp:revision>157</cp:revision>
  <cp:lastPrinted>2020-08-31T11:32:31Z</cp:lastPrinted>
  <dcterms:created xsi:type="dcterms:W3CDTF">2013-11-06T08:02:49Z</dcterms:created>
  <dcterms:modified xsi:type="dcterms:W3CDTF">2020-10-06T12:26:14Z</dcterms:modified>
</cp:coreProperties>
</file>