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8"/>
  </p:notesMasterIdLst>
  <p:sldIdLst>
    <p:sldId id="285" r:id="rId2"/>
    <p:sldId id="286" r:id="rId3"/>
    <p:sldId id="288" r:id="rId4"/>
    <p:sldId id="289" r:id="rId5"/>
    <p:sldId id="290" r:id="rId6"/>
    <p:sldId id="287" r:id="rId7"/>
    <p:sldId id="299" r:id="rId8"/>
    <p:sldId id="300" r:id="rId9"/>
    <p:sldId id="301" r:id="rId10"/>
    <p:sldId id="302" r:id="rId11"/>
    <p:sldId id="304" r:id="rId12"/>
    <p:sldId id="291" r:id="rId13"/>
    <p:sldId id="297" r:id="rId14"/>
    <p:sldId id="298" r:id="rId15"/>
    <p:sldId id="332" r:id="rId16"/>
    <p:sldId id="292" r:id="rId17"/>
    <p:sldId id="293" r:id="rId18"/>
    <p:sldId id="305" r:id="rId19"/>
    <p:sldId id="306" r:id="rId20"/>
    <p:sldId id="294" r:id="rId21"/>
    <p:sldId id="320" r:id="rId22"/>
    <p:sldId id="330" r:id="rId23"/>
    <p:sldId id="329" r:id="rId24"/>
    <p:sldId id="321" r:id="rId25"/>
    <p:sldId id="322" r:id="rId26"/>
    <p:sldId id="324" r:id="rId27"/>
    <p:sldId id="325" r:id="rId28"/>
    <p:sldId id="326" r:id="rId29"/>
    <p:sldId id="327" r:id="rId30"/>
    <p:sldId id="328" r:id="rId31"/>
    <p:sldId id="303" r:id="rId32"/>
    <p:sldId id="296" r:id="rId33"/>
    <p:sldId id="295" r:id="rId34"/>
    <p:sldId id="307" r:id="rId35"/>
    <p:sldId id="308" r:id="rId36"/>
    <p:sldId id="309" r:id="rId37"/>
    <p:sldId id="311" r:id="rId38"/>
    <p:sldId id="312" r:id="rId39"/>
    <p:sldId id="313" r:id="rId40"/>
    <p:sldId id="314" r:id="rId41"/>
    <p:sldId id="315" r:id="rId42"/>
    <p:sldId id="316" r:id="rId43"/>
    <p:sldId id="317" r:id="rId44"/>
    <p:sldId id="318" r:id="rId45"/>
    <p:sldId id="319" r:id="rId46"/>
    <p:sldId id="310" r:id="rId47"/>
  </p:sldIdLst>
  <p:sldSz cx="9144000" cy="6858000" type="screen4x3"/>
  <p:notesSz cx="6797675" cy="9926638"/>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9C3"/>
    <a:srgbClr val="003300"/>
    <a:srgbClr val="FFFF99"/>
    <a:srgbClr val="CCCC00"/>
    <a:srgbClr val="FFCC66"/>
    <a:srgbClr val="FF6600"/>
    <a:srgbClr val="006600"/>
    <a:srgbClr val="EBF1DE"/>
    <a:srgbClr val="3366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סגנון ערכת נושא 1 - הדגשה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p:cViewPr varScale="1">
        <p:scale>
          <a:sx n="115" d="100"/>
          <a:sy n="115" d="100"/>
        </p:scale>
        <p:origin x="153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183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37F203-98BB-4178-B1E6-E34692E42F87}" type="doc">
      <dgm:prSet loTypeId="urn:microsoft.com/office/officeart/2005/8/layout/chevron1" loCatId="process" qsTypeId="urn:microsoft.com/office/officeart/2005/8/quickstyle/simple1" qsCatId="simple" csTypeId="urn:microsoft.com/office/officeart/2005/8/colors/accent1_2" csCatId="accent1" phldr="1"/>
      <dgm:spPr/>
    </dgm:pt>
    <dgm:pt modelId="{74B5E307-65AC-4479-AA5D-09AFE4CC9E4B}">
      <dgm:prSet phldrT="[טקסט]"/>
      <dgm:spPr>
        <a:solidFill>
          <a:schemeClr val="accent3">
            <a:lumMod val="75000"/>
          </a:schemeClr>
        </a:solidFill>
      </dgm:spPr>
      <dgm:t>
        <a:bodyPr/>
        <a:lstStyle/>
        <a:p>
          <a:pPr rtl="1"/>
          <a:endParaRPr lang="he-IL" dirty="0"/>
        </a:p>
      </dgm:t>
    </dgm:pt>
    <dgm:pt modelId="{171BAE26-7B67-4C3F-8288-5917BA53C02B}" type="sibTrans" cxnId="{5C017675-88B8-44FE-AB93-0785CC75FEEB}">
      <dgm:prSet/>
      <dgm:spPr/>
      <dgm:t>
        <a:bodyPr/>
        <a:lstStyle/>
        <a:p>
          <a:pPr rtl="1"/>
          <a:endParaRPr lang="he-IL"/>
        </a:p>
      </dgm:t>
    </dgm:pt>
    <dgm:pt modelId="{76CF6EA8-9877-47A6-875B-D40F7B6E2448}" type="parTrans" cxnId="{5C017675-88B8-44FE-AB93-0785CC75FEEB}">
      <dgm:prSet/>
      <dgm:spPr/>
      <dgm:t>
        <a:bodyPr/>
        <a:lstStyle/>
        <a:p>
          <a:pPr rtl="1"/>
          <a:endParaRPr lang="he-IL"/>
        </a:p>
      </dgm:t>
    </dgm:pt>
    <dgm:pt modelId="{33B2871D-129A-428E-AC11-9C785B8A2CC4}">
      <dgm:prSet phldrT="[טקסט]"/>
      <dgm:spPr>
        <a:solidFill>
          <a:schemeClr val="accent3">
            <a:lumMod val="75000"/>
          </a:schemeClr>
        </a:solidFill>
      </dgm:spPr>
      <dgm:t>
        <a:bodyPr/>
        <a:lstStyle/>
        <a:p>
          <a:pPr rtl="1"/>
          <a:endParaRPr lang="he-IL" dirty="0"/>
        </a:p>
      </dgm:t>
    </dgm:pt>
    <dgm:pt modelId="{748634DA-823F-4D5D-B8E3-5221AE3D020D}" type="sibTrans" cxnId="{3B1240B6-71B3-45EF-9656-BA86B2734DEA}">
      <dgm:prSet/>
      <dgm:spPr/>
      <dgm:t>
        <a:bodyPr/>
        <a:lstStyle/>
        <a:p>
          <a:pPr rtl="1"/>
          <a:endParaRPr lang="he-IL"/>
        </a:p>
      </dgm:t>
    </dgm:pt>
    <dgm:pt modelId="{4268A91F-4EE0-452A-B27E-EE87C8747F3E}" type="parTrans" cxnId="{3B1240B6-71B3-45EF-9656-BA86B2734DEA}">
      <dgm:prSet/>
      <dgm:spPr/>
      <dgm:t>
        <a:bodyPr/>
        <a:lstStyle/>
        <a:p>
          <a:pPr rtl="1"/>
          <a:endParaRPr lang="he-IL"/>
        </a:p>
      </dgm:t>
    </dgm:pt>
    <dgm:pt modelId="{B4C55BC7-69FA-49B7-AC25-E457F38A9C10}">
      <dgm:prSet phldrT="[טקסט]"/>
      <dgm:spPr>
        <a:solidFill>
          <a:schemeClr val="accent3">
            <a:lumMod val="75000"/>
          </a:schemeClr>
        </a:solidFill>
      </dgm:spPr>
      <dgm:t>
        <a:bodyPr/>
        <a:lstStyle/>
        <a:p>
          <a:pPr rtl="1"/>
          <a:endParaRPr lang="he-IL" dirty="0"/>
        </a:p>
      </dgm:t>
    </dgm:pt>
    <dgm:pt modelId="{5413C48C-E7B6-4816-9417-297917102A9A}" type="sibTrans" cxnId="{C90ADAC6-B620-4164-A4A9-CBDD843DDFC4}">
      <dgm:prSet/>
      <dgm:spPr/>
      <dgm:t>
        <a:bodyPr/>
        <a:lstStyle/>
        <a:p>
          <a:pPr rtl="1"/>
          <a:endParaRPr lang="he-IL"/>
        </a:p>
      </dgm:t>
    </dgm:pt>
    <dgm:pt modelId="{38E77660-375E-4757-9D78-4B42B218AF29}" type="parTrans" cxnId="{C90ADAC6-B620-4164-A4A9-CBDD843DDFC4}">
      <dgm:prSet/>
      <dgm:spPr/>
      <dgm:t>
        <a:bodyPr/>
        <a:lstStyle/>
        <a:p>
          <a:pPr rtl="1"/>
          <a:endParaRPr lang="he-IL"/>
        </a:p>
      </dgm:t>
    </dgm:pt>
    <dgm:pt modelId="{2618722F-1F2E-430F-809D-030DB5C9B8F2}" type="pres">
      <dgm:prSet presAssocID="{CD37F203-98BB-4178-B1E6-E34692E42F87}" presName="Name0" presStyleCnt="0">
        <dgm:presLayoutVars>
          <dgm:dir/>
          <dgm:animLvl val="lvl"/>
          <dgm:resizeHandles val="exact"/>
        </dgm:presLayoutVars>
      </dgm:prSet>
      <dgm:spPr/>
    </dgm:pt>
    <dgm:pt modelId="{A9BF0A72-0D12-4A0D-8FBE-9E63E3FC7283}" type="pres">
      <dgm:prSet presAssocID="{B4C55BC7-69FA-49B7-AC25-E457F38A9C10}" presName="parTxOnly" presStyleLbl="node1" presStyleIdx="0" presStyleCnt="3" custAng="10800000" custLinFactNeighborX="-3419" custLinFactNeighborY="-4913">
        <dgm:presLayoutVars>
          <dgm:chMax val="0"/>
          <dgm:chPref val="0"/>
          <dgm:bulletEnabled val="1"/>
        </dgm:presLayoutVars>
      </dgm:prSet>
      <dgm:spPr/>
      <dgm:t>
        <a:bodyPr/>
        <a:lstStyle/>
        <a:p>
          <a:pPr rtl="1"/>
          <a:endParaRPr lang="he-IL"/>
        </a:p>
      </dgm:t>
    </dgm:pt>
    <dgm:pt modelId="{83420BBB-D278-4B5E-8518-0C2352AA3923}" type="pres">
      <dgm:prSet presAssocID="{5413C48C-E7B6-4816-9417-297917102A9A}" presName="parTxOnlySpace" presStyleCnt="0"/>
      <dgm:spPr/>
    </dgm:pt>
    <dgm:pt modelId="{7844E2B8-AA34-49CF-8875-C6AF968BE8FA}" type="pres">
      <dgm:prSet presAssocID="{33B2871D-129A-428E-AC11-9C785B8A2CC4}" presName="parTxOnly" presStyleLbl="node1" presStyleIdx="1" presStyleCnt="3" custAng="10800000" custLinFactNeighborX="3389" custLinFactNeighborY="-5158">
        <dgm:presLayoutVars>
          <dgm:chMax val="0"/>
          <dgm:chPref val="0"/>
          <dgm:bulletEnabled val="1"/>
        </dgm:presLayoutVars>
      </dgm:prSet>
      <dgm:spPr/>
      <dgm:t>
        <a:bodyPr/>
        <a:lstStyle/>
        <a:p>
          <a:pPr rtl="1"/>
          <a:endParaRPr lang="he-IL"/>
        </a:p>
      </dgm:t>
    </dgm:pt>
    <dgm:pt modelId="{BD60BA53-CE01-4145-8923-63BE497DB9D4}" type="pres">
      <dgm:prSet presAssocID="{748634DA-823F-4D5D-B8E3-5221AE3D020D}" presName="parTxOnlySpace" presStyleCnt="0"/>
      <dgm:spPr/>
    </dgm:pt>
    <dgm:pt modelId="{1E87E0D5-FC01-4082-932C-6EC85C805782}" type="pres">
      <dgm:prSet presAssocID="{74B5E307-65AC-4479-AA5D-09AFE4CC9E4B}" presName="parTxOnly" presStyleLbl="node1" presStyleIdx="2" presStyleCnt="3" custAng="10800000" custLinFactNeighborX="-5813" custLinFactNeighborY="-5485">
        <dgm:presLayoutVars>
          <dgm:chMax val="0"/>
          <dgm:chPref val="0"/>
          <dgm:bulletEnabled val="1"/>
        </dgm:presLayoutVars>
      </dgm:prSet>
      <dgm:spPr/>
      <dgm:t>
        <a:bodyPr/>
        <a:lstStyle/>
        <a:p>
          <a:pPr rtl="1"/>
          <a:endParaRPr lang="he-IL"/>
        </a:p>
      </dgm:t>
    </dgm:pt>
  </dgm:ptLst>
  <dgm:cxnLst>
    <dgm:cxn modelId="{AEA139BA-8EDD-488E-8B03-A4B383D72B38}" type="presOf" srcId="{74B5E307-65AC-4479-AA5D-09AFE4CC9E4B}" destId="{1E87E0D5-FC01-4082-932C-6EC85C805782}" srcOrd="0" destOrd="0" presId="urn:microsoft.com/office/officeart/2005/8/layout/chevron1"/>
    <dgm:cxn modelId="{3B1240B6-71B3-45EF-9656-BA86B2734DEA}" srcId="{CD37F203-98BB-4178-B1E6-E34692E42F87}" destId="{33B2871D-129A-428E-AC11-9C785B8A2CC4}" srcOrd="1" destOrd="0" parTransId="{4268A91F-4EE0-452A-B27E-EE87C8747F3E}" sibTransId="{748634DA-823F-4D5D-B8E3-5221AE3D020D}"/>
    <dgm:cxn modelId="{C5E7FA5D-087D-4C33-9754-638585296609}" type="presOf" srcId="{CD37F203-98BB-4178-B1E6-E34692E42F87}" destId="{2618722F-1F2E-430F-809D-030DB5C9B8F2}" srcOrd="0" destOrd="0" presId="urn:microsoft.com/office/officeart/2005/8/layout/chevron1"/>
    <dgm:cxn modelId="{C90ADAC6-B620-4164-A4A9-CBDD843DDFC4}" srcId="{CD37F203-98BB-4178-B1E6-E34692E42F87}" destId="{B4C55BC7-69FA-49B7-AC25-E457F38A9C10}" srcOrd="0" destOrd="0" parTransId="{38E77660-375E-4757-9D78-4B42B218AF29}" sibTransId="{5413C48C-E7B6-4816-9417-297917102A9A}"/>
    <dgm:cxn modelId="{5C017675-88B8-44FE-AB93-0785CC75FEEB}" srcId="{CD37F203-98BB-4178-B1E6-E34692E42F87}" destId="{74B5E307-65AC-4479-AA5D-09AFE4CC9E4B}" srcOrd="2" destOrd="0" parTransId="{76CF6EA8-9877-47A6-875B-D40F7B6E2448}" sibTransId="{171BAE26-7B67-4C3F-8288-5917BA53C02B}"/>
    <dgm:cxn modelId="{51CCDE07-756C-47A0-814D-93C82AC0B7C0}" type="presOf" srcId="{33B2871D-129A-428E-AC11-9C785B8A2CC4}" destId="{7844E2B8-AA34-49CF-8875-C6AF968BE8FA}" srcOrd="0" destOrd="0" presId="urn:microsoft.com/office/officeart/2005/8/layout/chevron1"/>
    <dgm:cxn modelId="{C3C83A7C-5725-4F89-B9FF-0C0F1A32DD10}" type="presOf" srcId="{B4C55BC7-69FA-49B7-AC25-E457F38A9C10}" destId="{A9BF0A72-0D12-4A0D-8FBE-9E63E3FC7283}" srcOrd="0" destOrd="0" presId="urn:microsoft.com/office/officeart/2005/8/layout/chevron1"/>
    <dgm:cxn modelId="{3D108AE2-143F-440E-9103-AFCB6AA5B61D}" type="presParOf" srcId="{2618722F-1F2E-430F-809D-030DB5C9B8F2}" destId="{A9BF0A72-0D12-4A0D-8FBE-9E63E3FC7283}" srcOrd="0" destOrd="0" presId="urn:microsoft.com/office/officeart/2005/8/layout/chevron1"/>
    <dgm:cxn modelId="{1307EF88-3A13-41E2-ACE5-88C00EB4F831}" type="presParOf" srcId="{2618722F-1F2E-430F-809D-030DB5C9B8F2}" destId="{83420BBB-D278-4B5E-8518-0C2352AA3923}" srcOrd="1" destOrd="0" presId="urn:microsoft.com/office/officeart/2005/8/layout/chevron1"/>
    <dgm:cxn modelId="{A0CAD61A-7C43-4DA8-B25B-3E2BA0376F7B}" type="presParOf" srcId="{2618722F-1F2E-430F-809D-030DB5C9B8F2}" destId="{7844E2B8-AA34-49CF-8875-C6AF968BE8FA}" srcOrd="2" destOrd="0" presId="urn:microsoft.com/office/officeart/2005/8/layout/chevron1"/>
    <dgm:cxn modelId="{23312F22-F526-4B76-9D0B-00A18E012F08}" type="presParOf" srcId="{2618722F-1F2E-430F-809D-030DB5C9B8F2}" destId="{BD60BA53-CE01-4145-8923-63BE497DB9D4}" srcOrd="3" destOrd="0" presId="urn:microsoft.com/office/officeart/2005/8/layout/chevron1"/>
    <dgm:cxn modelId="{B3C220A0-C86A-41AC-9823-1B807F7D4DA2}" type="presParOf" srcId="{2618722F-1F2E-430F-809D-030DB5C9B8F2}" destId="{1E87E0D5-FC01-4082-932C-6EC85C805782}" srcOrd="4"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3C4680-8B80-4340-8298-068749D110DF}" type="doc">
      <dgm:prSet loTypeId="urn:microsoft.com/office/officeart/2005/8/layout/gear1" loCatId="relationship" qsTypeId="urn:microsoft.com/office/officeart/2005/8/quickstyle/3d5" qsCatId="3D" csTypeId="urn:microsoft.com/office/officeart/2005/8/colors/accent2_3" csCatId="accent2" phldr="1"/>
      <dgm:spPr/>
    </dgm:pt>
    <dgm:pt modelId="{A2AA65C5-B960-4C30-A4D3-C7AACA55F9FA}">
      <dgm:prSet phldrT="[טקסט]" custT="1"/>
      <dgm:spPr/>
      <dgm:t>
        <a:bodyPr/>
        <a:lstStyle/>
        <a:p>
          <a:pPr rtl="1"/>
          <a:r>
            <a:rPr lang="he-IL" sz="4000" b="1" smtClean="0">
              <a:latin typeface="Tahoma" panose="020B0604030504040204" pitchFamily="34" charset="0"/>
              <a:ea typeface="Tahoma" panose="020B0604030504040204" pitchFamily="34" charset="0"/>
              <a:cs typeface="Tahoma" panose="020B0604030504040204" pitchFamily="34" charset="0"/>
            </a:rPr>
            <a:t>"ארק" </a:t>
          </a:r>
          <a:r>
            <a:rPr lang="he-IL" sz="4000" smtClean="0">
              <a:latin typeface="Tahoma" panose="020B0604030504040204" pitchFamily="34" charset="0"/>
              <a:ea typeface="Tahoma" panose="020B0604030504040204" pitchFamily="34" charset="0"/>
              <a:cs typeface="Tahoma" panose="020B0604030504040204" pitchFamily="34" charset="0"/>
            </a:rPr>
            <a:t>ביוונית = </a:t>
          </a:r>
          <a:r>
            <a:rPr lang="he-IL" sz="4000" b="1" smtClean="0">
              <a:latin typeface="Tahoma" panose="020B0604030504040204" pitchFamily="34" charset="0"/>
              <a:ea typeface="Tahoma" panose="020B0604030504040204" pitchFamily="34" charset="0"/>
              <a:cs typeface="Tahoma" panose="020B0604030504040204" pitchFamily="34" charset="0"/>
            </a:rPr>
            <a:t>ארץ</a:t>
          </a:r>
          <a:endParaRPr lang="he-IL" sz="4000" b="1" dirty="0">
            <a:latin typeface="Tahoma" panose="020B0604030504040204" pitchFamily="34" charset="0"/>
            <a:ea typeface="Tahoma" panose="020B0604030504040204" pitchFamily="34" charset="0"/>
            <a:cs typeface="Tahoma" panose="020B0604030504040204" pitchFamily="34" charset="0"/>
          </a:endParaRPr>
        </a:p>
      </dgm:t>
    </dgm:pt>
    <dgm:pt modelId="{2B350A1C-D6E7-4378-8011-ABB74DEDF1E2}" type="parTrans" cxnId="{AEEE0F69-A6BA-4BD5-9ABA-68C2A4800C37}">
      <dgm:prSet/>
      <dgm:spPr/>
      <dgm:t>
        <a:bodyPr/>
        <a:lstStyle/>
        <a:p>
          <a:pPr rtl="1"/>
          <a:endParaRPr lang="he-IL"/>
        </a:p>
      </dgm:t>
    </dgm:pt>
    <dgm:pt modelId="{4E0A3B3B-1FBF-4FEC-8A52-746B0EA330E6}" type="sibTrans" cxnId="{AEEE0F69-A6BA-4BD5-9ABA-68C2A4800C37}">
      <dgm:prSet/>
      <dgm:spPr/>
      <dgm:t>
        <a:bodyPr/>
        <a:lstStyle/>
        <a:p>
          <a:pPr rtl="1"/>
          <a:endParaRPr lang="he-IL"/>
        </a:p>
      </dgm:t>
    </dgm:pt>
    <dgm:pt modelId="{5D90BF1F-4487-4F0E-93E4-96492D71F223}">
      <dgm:prSet phldrT="[טקסט]"/>
      <dgm:spPr/>
      <dgm:t>
        <a:bodyPr/>
        <a:lstStyle/>
        <a:p>
          <a:pPr rtl="1"/>
          <a:r>
            <a:rPr lang="he-IL" b="1" smtClean="0">
              <a:latin typeface="Tahoma" panose="020B0604030504040204" pitchFamily="34" charset="0"/>
              <a:ea typeface="Tahoma" panose="020B0604030504040204" pitchFamily="34" charset="0"/>
              <a:cs typeface="Tahoma" panose="020B0604030504040204" pitchFamily="34" charset="0"/>
            </a:rPr>
            <a:t>מפסק פחת נגד התחשמלות</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D63BD848-D712-47BF-A18B-B65B8DD976B0}" type="parTrans" cxnId="{1D3270D3-2026-4489-B013-70A28A86880D}">
      <dgm:prSet/>
      <dgm:spPr/>
      <dgm:t>
        <a:bodyPr/>
        <a:lstStyle/>
        <a:p>
          <a:pPr rtl="1"/>
          <a:endParaRPr lang="he-IL"/>
        </a:p>
      </dgm:t>
    </dgm:pt>
    <dgm:pt modelId="{9B788770-6567-4CC3-BF4A-58C8F40C4267}" type="sibTrans" cxnId="{1D3270D3-2026-4489-B013-70A28A86880D}">
      <dgm:prSet/>
      <dgm:spPr/>
      <dgm:t>
        <a:bodyPr/>
        <a:lstStyle/>
        <a:p>
          <a:pPr rtl="1"/>
          <a:endParaRPr lang="he-IL"/>
        </a:p>
      </dgm:t>
    </dgm:pt>
    <dgm:pt modelId="{6F765754-D180-437C-9DB2-81E52C43CC51}">
      <dgm:prSet phldrT="[טקסט]" custT="1"/>
      <dgm:spPr/>
      <dgm:t>
        <a:bodyPr/>
        <a:lstStyle/>
        <a:p>
          <a:pPr rtl="1"/>
          <a:r>
            <a:rPr lang="he-IL" sz="2300" b="1" smtClean="0">
              <a:latin typeface="Tahoma" panose="020B0604030504040204" pitchFamily="34" charset="0"/>
              <a:ea typeface="Tahoma" panose="020B0604030504040204" pitchFamily="34" charset="0"/>
              <a:cs typeface="Tahoma" panose="020B0604030504040204" pitchFamily="34" charset="0"/>
            </a:rPr>
            <a:t>הארקה</a:t>
          </a:r>
          <a:endParaRPr lang="he-IL" sz="2300" b="1" dirty="0">
            <a:latin typeface="Tahoma" panose="020B0604030504040204" pitchFamily="34" charset="0"/>
            <a:ea typeface="Tahoma" panose="020B0604030504040204" pitchFamily="34" charset="0"/>
            <a:cs typeface="Tahoma" panose="020B0604030504040204" pitchFamily="34" charset="0"/>
          </a:endParaRPr>
        </a:p>
      </dgm:t>
    </dgm:pt>
    <dgm:pt modelId="{C9CB77F9-990E-4BC9-AE9D-D7251828EFC2}" type="parTrans" cxnId="{7DCE1079-86E1-4560-BFE0-1D649C64E3C8}">
      <dgm:prSet/>
      <dgm:spPr/>
      <dgm:t>
        <a:bodyPr/>
        <a:lstStyle/>
        <a:p>
          <a:pPr rtl="1"/>
          <a:endParaRPr lang="he-IL"/>
        </a:p>
      </dgm:t>
    </dgm:pt>
    <dgm:pt modelId="{915A5F20-1A6F-42C8-8FBE-2621C7EEBF65}" type="sibTrans" cxnId="{7DCE1079-86E1-4560-BFE0-1D649C64E3C8}">
      <dgm:prSet/>
      <dgm:spPr/>
      <dgm:t>
        <a:bodyPr/>
        <a:lstStyle/>
        <a:p>
          <a:pPr rtl="1"/>
          <a:endParaRPr lang="he-IL"/>
        </a:p>
      </dgm:t>
    </dgm:pt>
    <dgm:pt modelId="{44FA0606-A681-4160-97C5-77C5FF3C122E}" type="pres">
      <dgm:prSet presAssocID="{A93C4680-8B80-4340-8298-068749D110DF}" presName="composite" presStyleCnt="0">
        <dgm:presLayoutVars>
          <dgm:chMax val="3"/>
          <dgm:animLvl val="lvl"/>
          <dgm:resizeHandles val="exact"/>
        </dgm:presLayoutVars>
      </dgm:prSet>
      <dgm:spPr/>
    </dgm:pt>
    <dgm:pt modelId="{CB280ED0-C0D2-4DA3-8412-245BB42C92F1}" type="pres">
      <dgm:prSet presAssocID="{A2AA65C5-B960-4C30-A4D3-C7AACA55F9FA}" presName="gear1" presStyleLbl="node1" presStyleIdx="0" presStyleCnt="3">
        <dgm:presLayoutVars>
          <dgm:chMax val="1"/>
          <dgm:bulletEnabled val="1"/>
        </dgm:presLayoutVars>
      </dgm:prSet>
      <dgm:spPr/>
      <dgm:t>
        <a:bodyPr/>
        <a:lstStyle/>
        <a:p>
          <a:pPr rtl="1"/>
          <a:endParaRPr lang="he-IL"/>
        </a:p>
      </dgm:t>
    </dgm:pt>
    <dgm:pt modelId="{4B4DB526-A73E-443F-B5A0-4506AD54642F}" type="pres">
      <dgm:prSet presAssocID="{A2AA65C5-B960-4C30-A4D3-C7AACA55F9FA}" presName="gear1srcNode" presStyleLbl="node1" presStyleIdx="0" presStyleCnt="3"/>
      <dgm:spPr/>
      <dgm:t>
        <a:bodyPr/>
        <a:lstStyle/>
        <a:p>
          <a:pPr rtl="1"/>
          <a:endParaRPr lang="he-IL"/>
        </a:p>
      </dgm:t>
    </dgm:pt>
    <dgm:pt modelId="{82BD6318-FAE5-45BF-88E5-DCF6644BD6CA}" type="pres">
      <dgm:prSet presAssocID="{A2AA65C5-B960-4C30-A4D3-C7AACA55F9FA}" presName="gear1dstNode" presStyleLbl="node1" presStyleIdx="0" presStyleCnt="3"/>
      <dgm:spPr/>
      <dgm:t>
        <a:bodyPr/>
        <a:lstStyle/>
        <a:p>
          <a:pPr rtl="1"/>
          <a:endParaRPr lang="he-IL"/>
        </a:p>
      </dgm:t>
    </dgm:pt>
    <dgm:pt modelId="{96602B7D-1216-4B96-8AF0-0EC05D1FB443}" type="pres">
      <dgm:prSet presAssocID="{5D90BF1F-4487-4F0E-93E4-96492D71F223}" presName="gear2" presStyleLbl="node1" presStyleIdx="1" presStyleCnt="3">
        <dgm:presLayoutVars>
          <dgm:chMax val="1"/>
          <dgm:bulletEnabled val="1"/>
        </dgm:presLayoutVars>
      </dgm:prSet>
      <dgm:spPr/>
      <dgm:t>
        <a:bodyPr/>
        <a:lstStyle/>
        <a:p>
          <a:pPr rtl="1"/>
          <a:endParaRPr lang="he-IL"/>
        </a:p>
      </dgm:t>
    </dgm:pt>
    <dgm:pt modelId="{C6298B69-9AD7-4DAE-9AB5-8B2C86199690}" type="pres">
      <dgm:prSet presAssocID="{5D90BF1F-4487-4F0E-93E4-96492D71F223}" presName="gear2srcNode" presStyleLbl="node1" presStyleIdx="1" presStyleCnt="3"/>
      <dgm:spPr/>
      <dgm:t>
        <a:bodyPr/>
        <a:lstStyle/>
        <a:p>
          <a:pPr rtl="1"/>
          <a:endParaRPr lang="he-IL"/>
        </a:p>
      </dgm:t>
    </dgm:pt>
    <dgm:pt modelId="{2DC5CE0C-774E-4E6D-9DEF-391EC7AC9B35}" type="pres">
      <dgm:prSet presAssocID="{5D90BF1F-4487-4F0E-93E4-96492D71F223}" presName="gear2dstNode" presStyleLbl="node1" presStyleIdx="1" presStyleCnt="3"/>
      <dgm:spPr/>
      <dgm:t>
        <a:bodyPr/>
        <a:lstStyle/>
        <a:p>
          <a:pPr rtl="1"/>
          <a:endParaRPr lang="he-IL"/>
        </a:p>
      </dgm:t>
    </dgm:pt>
    <dgm:pt modelId="{8A8C87BD-0795-4D37-B2BD-20EB742AB3B5}" type="pres">
      <dgm:prSet presAssocID="{6F765754-D180-437C-9DB2-81E52C43CC51}" presName="gear3" presStyleLbl="node1" presStyleIdx="2" presStyleCnt="3"/>
      <dgm:spPr/>
      <dgm:t>
        <a:bodyPr/>
        <a:lstStyle/>
        <a:p>
          <a:pPr rtl="1"/>
          <a:endParaRPr lang="he-IL"/>
        </a:p>
      </dgm:t>
    </dgm:pt>
    <dgm:pt modelId="{F9EA814D-9D40-439A-A71C-98AFAC179850}" type="pres">
      <dgm:prSet presAssocID="{6F765754-D180-437C-9DB2-81E52C43CC51}" presName="gear3tx" presStyleLbl="node1" presStyleIdx="2" presStyleCnt="3">
        <dgm:presLayoutVars>
          <dgm:chMax val="1"/>
          <dgm:bulletEnabled val="1"/>
        </dgm:presLayoutVars>
      </dgm:prSet>
      <dgm:spPr/>
      <dgm:t>
        <a:bodyPr/>
        <a:lstStyle/>
        <a:p>
          <a:pPr rtl="1"/>
          <a:endParaRPr lang="he-IL"/>
        </a:p>
      </dgm:t>
    </dgm:pt>
    <dgm:pt modelId="{0B0A1495-B10F-461C-81CD-9DC0C0AD8CC0}" type="pres">
      <dgm:prSet presAssocID="{6F765754-D180-437C-9DB2-81E52C43CC51}" presName="gear3srcNode" presStyleLbl="node1" presStyleIdx="2" presStyleCnt="3"/>
      <dgm:spPr/>
      <dgm:t>
        <a:bodyPr/>
        <a:lstStyle/>
        <a:p>
          <a:pPr rtl="1"/>
          <a:endParaRPr lang="he-IL"/>
        </a:p>
      </dgm:t>
    </dgm:pt>
    <dgm:pt modelId="{C18A7725-6379-4A5D-84F6-4C16E734E692}" type="pres">
      <dgm:prSet presAssocID="{6F765754-D180-437C-9DB2-81E52C43CC51}" presName="gear3dstNode" presStyleLbl="node1" presStyleIdx="2" presStyleCnt="3"/>
      <dgm:spPr/>
      <dgm:t>
        <a:bodyPr/>
        <a:lstStyle/>
        <a:p>
          <a:pPr rtl="1"/>
          <a:endParaRPr lang="he-IL"/>
        </a:p>
      </dgm:t>
    </dgm:pt>
    <dgm:pt modelId="{50101C3F-3D16-4C92-9787-B4AE5DAC2CF4}" type="pres">
      <dgm:prSet presAssocID="{4E0A3B3B-1FBF-4FEC-8A52-746B0EA330E6}" presName="connector1" presStyleLbl="sibTrans2D1" presStyleIdx="0" presStyleCnt="3"/>
      <dgm:spPr/>
      <dgm:t>
        <a:bodyPr/>
        <a:lstStyle/>
        <a:p>
          <a:pPr rtl="1"/>
          <a:endParaRPr lang="he-IL"/>
        </a:p>
      </dgm:t>
    </dgm:pt>
    <dgm:pt modelId="{651417EC-BEE5-48CE-8973-BF5DC51D23C1}" type="pres">
      <dgm:prSet presAssocID="{9B788770-6567-4CC3-BF4A-58C8F40C4267}" presName="connector2" presStyleLbl="sibTrans2D1" presStyleIdx="1" presStyleCnt="3"/>
      <dgm:spPr/>
      <dgm:t>
        <a:bodyPr/>
        <a:lstStyle/>
        <a:p>
          <a:pPr rtl="1"/>
          <a:endParaRPr lang="he-IL"/>
        </a:p>
      </dgm:t>
    </dgm:pt>
    <dgm:pt modelId="{A3020D23-AAF4-4AD1-9EF4-CCCE41D3460C}" type="pres">
      <dgm:prSet presAssocID="{915A5F20-1A6F-42C8-8FBE-2621C7EEBF65}" presName="connector3" presStyleLbl="sibTrans2D1" presStyleIdx="2" presStyleCnt="3"/>
      <dgm:spPr/>
      <dgm:t>
        <a:bodyPr/>
        <a:lstStyle/>
        <a:p>
          <a:pPr rtl="1"/>
          <a:endParaRPr lang="he-IL"/>
        </a:p>
      </dgm:t>
    </dgm:pt>
  </dgm:ptLst>
  <dgm:cxnLst>
    <dgm:cxn modelId="{72CE31E6-EC6D-4044-AC17-EAF9F49D06E8}" type="presOf" srcId="{A2AA65C5-B960-4C30-A4D3-C7AACA55F9FA}" destId="{CB280ED0-C0D2-4DA3-8412-245BB42C92F1}" srcOrd="0" destOrd="0" presId="urn:microsoft.com/office/officeart/2005/8/layout/gear1"/>
    <dgm:cxn modelId="{34D6B259-C48C-474A-B3A3-81194D4FA5D2}" type="presOf" srcId="{A2AA65C5-B960-4C30-A4D3-C7AACA55F9FA}" destId="{4B4DB526-A73E-443F-B5A0-4506AD54642F}" srcOrd="1" destOrd="0" presId="urn:microsoft.com/office/officeart/2005/8/layout/gear1"/>
    <dgm:cxn modelId="{A434DC57-1FFF-4BCC-A844-7BD870D9C797}" type="presOf" srcId="{A2AA65C5-B960-4C30-A4D3-C7AACA55F9FA}" destId="{82BD6318-FAE5-45BF-88E5-DCF6644BD6CA}" srcOrd="2" destOrd="0" presId="urn:microsoft.com/office/officeart/2005/8/layout/gear1"/>
    <dgm:cxn modelId="{91E16C64-4654-4918-B8FF-44AAE9B97DC5}" type="presOf" srcId="{6F765754-D180-437C-9DB2-81E52C43CC51}" destId="{F9EA814D-9D40-439A-A71C-98AFAC179850}" srcOrd="1" destOrd="0" presId="urn:microsoft.com/office/officeart/2005/8/layout/gear1"/>
    <dgm:cxn modelId="{92355CF9-36F7-4234-912F-A8F93BDB7DF4}" type="presOf" srcId="{6F765754-D180-437C-9DB2-81E52C43CC51}" destId="{8A8C87BD-0795-4D37-B2BD-20EB742AB3B5}" srcOrd="0" destOrd="0" presId="urn:microsoft.com/office/officeart/2005/8/layout/gear1"/>
    <dgm:cxn modelId="{D7108178-A8D4-4CB5-A6C5-3AE71B25EDAD}" type="presOf" srcId="{4E0A3B3B-1FBF-4FEC-8A52-746B0EA330E6}" destId="{50101C3F-3D16-4C92-9787-B4AE5DAC2CF4}" srcOrd="0" destOrd="0" presId="urn:microsoft.com/office/officeart/2005/8/layout/gear1"/>
    <dgm:cxn modelId="{9B8CE0EE-0556-49F1-8448-5CBB3727E54A}" type="presOf" srcId="{5D90BF1F-4487-4F0E-93E4-96492D71F223}" destId="{C6298B69-9AD7-4DAE-9AB5-8B2C86199690}" srcOrd="1" destOrd="0" presId="urn:microsoft.com/office/officeart/2005/8/layout/gear1"/>
    <dgm:cxn modelId="{8EE547FD-E42F-412C-AA7C-249676757AC9}" type="presOf" srcId="{915A5F20-1A6F-42C8-8FBE-2621C7EEBF65}" destId="{A3020D23-AAF4-4AD1-9EF4-CCCE41D3460C}" srcOrd="0" destOrd="0" presId="urn:microsoft.com/office/officeart/2005/8/layout/gear1"/>
    <dgm:cxn modelId="{AEEE0F69-A6BA-4BD5-9ABA-68C2A4800C37}" srcId="{A93C4680-8B80-4340-8298-068749D110DF}" destId="{A2AA65C5-B960-4C30-A4D3-C7AACA55F9FA}" srcOrd="0" destOrd="0" parTransId="{2B350A1C-D6E7-4378-8011-ABB74DEDF1E2}" sibTransId="{4E0A3B3B-1FBF-4FEC-8A52-746B0EA330E6}"/>
    <dgm:cxn modelId="{6C3245B8-7575-4023-A490-513E65675B98}" type="presOf" srcId="{5D90BF1F-4487-4F0E-93E4-96492D71F223}" destId="{2DC5CE0C-774E-4E6D-9DEF-391EC7AC9B35}" srcOrd="2" destOrd="0" presId="urn:microsoft.com/office/officeart/2005/8/layout/gear1"/>
    <dgm:cxn modelId="{0005A903-BDB4-4940-AAE5-6486FE148532}" type="presOf" srcId="{6F765754-D180-437C-9DB2-81E52C43CC51}" destId="{C18A7725-6379-4A5D-84F6-4C16E734E692}" srcOrd="3" destOrd="0" presId="urn:microsoft.com/office/officeart/2005/8/layout/gear1"/>
    <dgm:cxn modelId="{AC68BD4E-F8A2-43B9-B7A3-923E538D42D6}" type="presOf" srcId="{5D90BF1F-4487-4F0E-93E4-96492D71F223}" destId="{96602B7D-1216-4B96-8AF0-0EC05D1FB443}" srcOrd="0" destOrd="0" presId="urn:microsoft.com/office/officeart/2005/8/layout/gear1"/>
    <dgm:cxn modelId="{2A20B62F-46E6-4796-A5BA-C174F4DE4FB1}" type="presOf" srcId="{9B788770-6567-4CC3-BF4A-58C8F40C4267}" destId="{651417EC-BEE5-48CE-8973-BF5DC51D23C1}" srcOrd="0" destOrd="0" presId="urn:microsoft.com/office/officeart/2005/8/layout/gear1"/>
    <dgm:cxn modelId="{B781A442-BAE6-4433-96C3-03F228A8C855}" type="presOf" srcId="{6F765754-D180-437C-9DB2-81E52C43CC51}" destId="{0B0A1495-B10F-461C-81CD-9DC0C0AD8CC0}" srcOrd="2" destOrd="0" presId="urn:microsoft.com/office/officeart/2005/8/layout/gear1"/>
    <dgm:cxn modelId="{5D3BC7AC-E5CB-4CB3-A23B-083F544E8AF6}" type="presOf" srcId="{A93C4680-8B80-4340-8298-068749D110DF}" destId="{44FA0606-A681-4160-97C5-77C5FF3C122E}" srcOrd="0" destOrd="0" presId="urn:microsoft.com/office/officeart/2005/8/layout/gear1"/>
    <dgm:cxn modelId="{1D3270D3-2026-4489-B013-70A28A86880D}" srcId="{A93C4680-8B80-4340-8298-068749D110DF}" destId="{5D90BF1F-4487-4F0E-93E4-96492D71F223}" srcOrd="1" destOrd="0" parTransId="{D63BD848-D712-47BF-A18B-B65B8DD976B0}" sibTransId="{9B788770-6567-4CC3-BF4A-58C8F40C4267}"/>
    <dgm:cxn modelId="{7DCE1079-86E1-4560-BFE0-1D649C64E3C8}" srcId="{A93C4680-8B80-4340-8298-068749D110DF}" destId="{6F765754-D180-437C-9DB2-81E52C43CC51}" srcOrd="2" destOrd="0" parTransId="{C9CB77F9-990E-4BC9-AE9D-D7251828EFC2}" sibTransId="{915A5F20-1A6F-42C8-8FBE-2621C7EEBF65}"/>
    <dgm:cxn modelId="{4E5112BE-92A3-46B8-9FC1-9A5D09E80A9D}" type="presParOf" srcId="{44FA0606-A681-4160-97C5-77C5FF3C122E}" destId="{CB280ED0-C0D2-4DA3-8412-245BB42C92F1}" srcOrd="0" destOrd="0" presId="urn:microsoft.com/office/officeart/2005/8/layout/gear1"/>
    <dgm:cxn modelId="{09F64704-CAAE-4802-8D84-C57BEA5BFDBD}" type="presParOf" srcId="{44FA0606-A681-4160-97C5-77C5FF3C122E}" destId="{4B4DB526-A73E-443F-B5A0-4506AD54642F}" srcOrd="1" destOrd="0" presId="urn:microsoft.com/office/officeart/2005/8/layout/gear1"/>
    <dgm:cxn modelId="{ABA35B61-1450-4C92-9204-F3F676F16B1F}" type="presParOf" srcId="{44FA0606-A681-4160-97C5-77C5FF3C122E}" destId="{82BD6318-FAE5-45BF-88E5-DCF6644BD6CA}" srcOrd="2" destOrd="0" presId="urn:microsoft.com/office/officeart/2005/8/layout/gear1"/>
    <dgm:cxn modelId="{3CD7701E-1FC1-4AF9-9FAE-25A3B8F0EEEB}" type="presParOf" srcId="{44FA0606-A681-4160-97C5-77C5FF3C122E}" destId="{96602B7D-1216-4B96-8AF0-0EC05D1FB443}" srcOrd="3" destOrd="0" presId="urn:microsoft.com/office/officeart/2005/8/layout/gear1"/>
    <dgm:cxn modelId="{873C9D4F-3F65-4605-9802-9468A0771E54}" type="presParOf" srcId="{44FA0606-A681-4160-97C5-77C5FF3C122E}" destId="{C6298B69-9AD7-4DAE-9AB5-8B2C86199690}" srcOrd="4" destOrd="0" presId="urn:microsoft.com/office/officeart/2005/8/layout/gear1"/>
    <dgm:cxn modelId="{F407D058-B643-44CE-9B2A-E2837DC6F2BB}" type="presParOf" srcId="{44FA0606-A681-4160-97C5-77C5FF3C122E}" destId="{2DC5CE0C-774E-4E6D-9DEF-391EC7AC9B35}" srcOrd="5" destOrd="0" presId="urn:microsoft.com/office/officeart/2005/8/layout/gear1"/>
    <dgm:cxn modelId="{6F04AE1D-5312-4278-B4AF-7FFBDFE83863}" type="presParOf" srcId="{44FA0606-A681-4160-97C5-77C5FF3C122E}" destId="{8A8C87BD-0795-4D37-B2BD-20EB742AB3B5}" srcOrd="6" destOrd="0" presId="urn:microsoft.com/office/officeart/2005/8/layout/gear1"/>
    <dgm:cxn modelId="{750B32FF-0F1A-49A0-A624-DCA31A2C0D94}" type="presParOf" srcId="{44FA0606-A681-4160-97C5-77C5FF3C122E}" destId="{F9EA814D-9D40-439A-A71C-98AFAC179850}" srcOrd="7" destOrd="0" presId="urn:microsoft.com/office/officeart/2005/8/layout/gear1"/>
    <dgm:cxn modelId="{251AA8D7-0760-413A-AA07-F9075D73B0DE}" type="presParOf" srcId="{44FA0606-A681-4160-97C5-77C5FF3C122E}" destId="{0B0A1495-B10F-461C-81CD-9DC0C0AD8CC0}" srcOrd="8" destOrd="0" presId="urn:microsoft.com/office/officeart/2005/8/layout/gear1"/>
    <dgm:cxn modelId="{F781155C-283F-4207-B504-96FBA0370AF8}" type="presParOf" srcId="{44FA0606-A681-4160-97C5-77C5FF3C122E}" destId="{C18A7725-6379-4A5D-84F6-4C16E734E692}" srcOrd="9" destOrd="0" presId="urn:microsoft.com/office/officeart/2005/8/layout/gear1"/>
    <dgm:cxn modelId="{E78E00DE-FF23-4A98-9152-45FAEF62BB8E}" type="presParOf" srcId="{44FA0606-A681-4160-97C5-77C5FF3C122E}" destId="{50101C3F-3D16-4C92-9787-B4AE5DAC2CF4}" srcOrd="10" destOrd="0" presId="urn:microsoft.com/office/officeart/2005/8/layout/gear1"/>
    <dgm:cxn modelId="{70C069F3-0C83-42FC-92CD-0CD519024B3A}" type="presParOf" srcId="{44FA0606-A681-4160-97C5-77C5FF3C122E}" destId="{651417EC-BEE5-48CE-8973-BF5DC51D23C1}" srcOrd="11" destOrd="0" presId="urn:microsoft.com/office/officeart/2005/8/layout/gear1"/>
    <dgm:cxn modelId="{2514A591-5993-4013-85AA-7B1BE9DAF99C}" type="presParOf" srcId="{44FA0606-A681-4160-97C5-77C5FF3C122E}" destId="{A3020D23-AAF4-4AD1-9EF4-CCCE41D3460C}"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6B0D86-8BBB-4816-9DBE-BA4DE702D530}" type="doc">
      <dgm:prSet loTypeId="urn:microsoft.com/office/officeart/2005/8/layout/hList3" loCatId="list" qsTypeId="urn:microsoft.com/office/officeart/2005/8/quickstyle/3d7" qsCatId="3D" csTypeId="urn:microsoft.com/office/officeart/2005/8/colors/accent2_4" csCatId="accent2" phldr="1"/>
      <dgm:spPr/>
      <dgm:t>
        <a:bodyPr/>
        <a:lstStyle/>
        <a:p>
          <a:pPr rtl="1"/>
          <a:endParaRPr lang="he-IL"/>
        </a:p>
      </dgm:t>
    </dgm:pt>
    <dgm:pt modelId="{1A4F1358-8FE9-469A-B83F-3E59A31F5743}">
      <dgm:prSet phldrT="[טקסט]"/>
      <dgm:spPr/>
      <dgm:t>
        <a:bodyPr/>
        <a:lstStyle/>
        <a:p>
          <a:pPr rtl="1"/>
          <a:r>
            <a:rPr lang="he-IL"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אסור לגעת באדם מחושמל!</a:t>
          </a:r>
          <a:endParaRPr lang="he-IL"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dgm:t>
    </dgm:pt>
    <dgm:pt modelId="{D26F7F32-A6C2-40BB-8C2E-2F3A2689C6FF}" type="parTrans" cxnId="{9A6F651E-54F5-4D44-B724-2F3C03E1518A}">
      <dgm:prSet/>
      <dgm:spPr/>
      <dgm:t>
        <a:bodyPr/>
        <a:lstStyle/>
        <a:p>
          <a:pPr rtl="1"/>
          <a:endParaRPr lang="he-IL"/>
        </a:p>
      </dgm:t>
    </dgm:pt>
    <dgm:pt modelId="{AC5FFBE4-B81A-438C-836D-BEA251C46ED5}" type="sibTrans" cxnId="{9A6F651E-54F5-4D44-B724-2F3C03E1518A}">
      <dgm:prSet/>
      <dgm:spPr/>
      <dgm:t>
        <a:bodyPr/>
        <a:lstStyle/>
        <a:p>
          <a:pPr rtl="1"/>
          <a:endParaRPr lang="he-IL"/>
        </a:p>
      </dgm:t>
    </dgm:pt>
    <dgm:pt modelId="{612C14A0-CA49-41F8-9703-4FD2028737A2}">
      <dgm:prSet phldrT="[טקסט]"/>
      <dgm:spPr/>
      <dgm:t>
        <a:bodyPr/>
        <a:lstStyle/>
        <a:p>
          <a:pPr rtl="1"/>
          <a:r>
            <a:rPr lang="he-IL"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לאחר שהנפגע הורחק ממקור המתח, יש להגיש לו עזרה ראשונה ולהזעיק 101</a:t>
          </a:r>
          <a:endParaRPr lang="he-IL" dirty="0">
            <a:effectLst>
              <a:outerShdw blurRad="38100" dist="38100" dir="2700000" algn="tl">
                <a:srgbClr val="000000">
                  <a:alpha val="43137"/>
                </a:srgbClr>
              </a:outerShdw>
            </a:effectLst>
          </a:endParaRPr>
        </a:p>
      </dgm:t>
    </dgm:pt>
    <dgm:pt modelId="{CF9444EC-1647-4D54-9384-E5EDD89D20A2}" type="parTrans" cxnId="{4CE9ED81-31A6-440D-BF8C-BBBB49281EE2}">
      <dgm:prSet/>
      <dgm:spPr/>
      <dgm:t>
        <a:bodyPr/>
        <a:lstStyle/>
        <a:p>
          <a:pPr rtl="1"/>
          <a:endParaRPr lang="he-IL"/>
        </a:p>
      </dgm:t>
    </dgm:pt>
    <dgm:pt modelId="{3AD59095-9235-4298-BEC7-1D8B466F1A7D}" type="sibTrans" cxnId="{4CE9ED81-31A6-440D-BF8C-BBBB49281EE2}">
      <dgm:prSet/>
      <dgm:spPr/>
      <dgm:t>
        <a:bodyPr/>
        <a:lstStyle/>
        <a:p>
          <a:pPr rtl="1"/>
          <a:endParaRPr lang="he-IL"/>
        </a:p>
      </dgm:t>
    </dgm:pt>
    <dgm:pt modelId="{5B95DDF3-57FB-4080-BB81-4559148FDF4B}">
      <dgm:prSet phldrT="[טקסט]"/>
      <dgm:spPr/>
      <dgm:t>
        <a:bodyPr/>
        <a:lstStyle/>
        <a:p>
          <a:pPr rtl="1"/>
          <a:r>
            <a:rPr lang="he-IL"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יש לבקש ממבוגר לנתק את הזרם (לוח חשמל, תקע ומפסק) בזהירות ובמהירות</a:t>
          </a:r>
          <a:endParaRPr lang="he-IL" dirty="0">
            <a:effectLst>
              <a:outerShdw blurRad="38100" dist="38100" dir="2700000" algn="tl">
                <a:srgbClr val="000000">
                  <a:alpha val="43137"/>
                </a:srgbClr>
              </a:outerShdw>
            </a:effectLst>
          </a:endParaRPr>
        </a:p>
      </dgm:t>
    </dgm:pt>
    <dgm:pt modelId="{84CF0BD6-1118-4179-8AD3-1C88A49AC287}" type="parTrans" cxnId="{2E9FC287-5A8F-4C03-84B8-D9C5806663E9}">
      <dgm:prSet/>
      <dgm:spPr/>
      <dgm:t>
        <a:bodyPr/>
        <a:lstStyle/>
        <a:p>
          <a:pPr rtl="1"/>
          <a:endParaRPr lang="he-IL"/>
        </a:p>
      </dgm:t>
    </dgm:pt>
    <dgm:pt modelId="{26A9E6D0-5DE6-48F8-A93A-632FE964887D}" type="sibTrans" cxnId="{2E9FC287-5A8F-4C03-84B8-D9C5806663E9}">
      <dgm:prSet/>
      <dgm:spPr/>
      <dgm:t>
        <a:bodyPr/>
        <a:lstStyle/>
        <a:p>
          <a:pPr rtl="1"/>
          <a:endParaRPr lang="he-IL"/>
        </a:p>
      </dgm:t>
    </dgm:pt>
    <dgm:pt modelId="{9E135653-9F50-4745-8514-72FC36885478}">
      <dgm:prSet phldrT="[טקסט]"/>
      <dgm:spPr/>
      <dgm:t>
        <a:bodyPr/>
        <a:lstStyle/>
        <a:p>
          <a:pPr rtl="1"/>
          <a:r>
            <a:rPr lang="he-IL"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חשוב לנתק את המגע בין הנפגע לבין מקור הזרם בלי לגעת בו, יש להשתמש עם חפץ מחומר מבודד</a:t>
          </a:r>
          <a:endParaRPr lang="he-IL" dirty="0">
            <a:effectLst>
              <a:outerShdw blurRad="38100" dist="38100" dir="2700000" algn="tl">
                <a:srgbClr val="000000">
                  <a:alpha val="43137"/>
                </a:srgbClr>
              </a:outerShdw>
            </a:effectLst>
          </a:endParaRPr>
        </a:p>
      </dgm:t>
    </dgm:pt>
    <dgm:pt modelId="{AD29BCAF-6683-4A66-817B-004EE6DFC545}" type="parTrans" cxnId="{28E30B1C-432C-434B-A49A-AF66F3EDB2DA}">
      <dgm:prSet/>
      <dgm:spPr/>
      <dgm:t>
        <a:bodyPr/>
        <a:lstStyle/>
        <a:p>
          <a:pPr rtl="1"/>
          <a:endParaRPr lang="he-IL"/>
        </a:p>
      </dgm:t>
    </dgm:pt>
    <dgm:pt modelId="{5211AE50-764A-482B-992C-C65245D7C5EB}" type="sibTrans" cxnId="{28E30B1C-432C-434B-A49A-AF66F3EDB2DA}">
      <dgm:prSet/>
      <dgm:spPr/>
      <dgm:t>
        <a:bodyPr/>
        <a:lstStyle/>
        <a:p>
          <a:pPr rtl="1"/>
          <a:endParaRPr lang="he-IL"/>
        </a:p>
      </dgm:t>
    </dgm:pt>
    <dgm:pt modelId="{0B5CFAAC-89F3-4F8B-AD14-9E708FD7DC7E}" type="pres">
      <dgm:prSet presAssocID="{986B0D86-8BBB-4816-9DBE-BA4DE702D530}" presName="composite" presStyleCnt="0">
        <dgm:presLayoutVars>
          <dgm:chMax val="1"/>
          <dgm:dir/>
          <dgm:resizeHandles val="exact"/>
        </dgm:presLayoutVars>
      </dgm:prSet>
      <dgm:spPr/>
      <dgm:t>
        <a:bodyPr/>
        <a:lstStyle/>
        <a:p>
          <a:pPr rtl="1"/>
          <a:endParaRPr lang="he-IL"/>
        </a:p>
      </dgm:t>
    </dgm:pt>
    <dgm:pt modelId="{1BFCBE6A-4747-4E5E-BF7F-0D84CF218EF2}" type="pres">
      <dgm:prSet presAssocID="{1A4F1358-8FE9-469A-B83F-3E59A31F5743}" presName="roof" presStyleLbl="dkBgShp" presStyleIdx="0" presStyleCnt="2"/>
      <dgm:spPr/>
      <dgm:t>
        <a:bodyPr/>
        <a:lstStyle/>
        <a:p>
          <a:pPr rtl="1"/>
          <a:endParaRPr lang="he-IL"/>
        </a:p>
      </dgm:t>
    </dgm:pt>
    <dgm:pt modelId="{313D1107-F855-499B-AF73-E3BD32E979B7}" type="pres">
      <dgm:prSet presAssocID="{1A4F1358-8FE9-469A-B83F-3E59A31F5743}" presName="pillars" presStyleCnt="0"/>
      <dgm:spPr/>
    </dgm:pt>
    <dgm:pt modelId="{EEF81E9F-13A9-41CE-A4E7-9E65B0C6D720}" type="pres">
      <dgm:prSet presAssocID="{1A4F1358-8FE9-469A-B83F-3E59A31F5743}" presName="pillar1" presStyleLbl="node1" presStyleIdx="0" presStyleCnt="3">
        <dgm:presLayoutVars>
          <dgm:bulletEnabled val="1"/>
        </dgm:presLayoutVars>
      </dgm:prSet>
      <dgm:spPr/>
      <dgm:t>
        <a:bodyPr/>
        <a:lstStyle/>
        <a:p>
          <a:pPr rtl="1"/>
          <a:endParaRPr lang="he-IL"/>
        </a:p>
      </dgm:t>
    </dgm:pt>
    <dgm:pt modelId="{6E8E934E-20BA-4ECD-8D12-F0EE15D9BD88}" type="pres">
      <dgm:prSet presAssocID="{5B95DDF3-57FB-4080-BB81-4559148FDF4B}" presName="pillarX" presStyleLbl="node1" presStyleIdx="1" presStyleCnt="3">
        <dgm:presLayoutVars>
          <dgm:bulletEnabled val="1"/>
        </dgm:presLayoutVars>
      </dgm:prSet>
      <dgm:spPr/>
      <dgm:t>
        <a:bodyPr/>
        <a:lstStyle/>
        <a:p>
          <a:pPr rtl="1"/>
          <a:endParaRPr lang="he-IL"/>
        </a:p>
      </dgm:t>
    </dgm:pt>
    <dgm:pt modelId="{E64249C1-23ED-4853-82FB-7A1463627608}" type="pres">
      <dgm:prSet presAssocID="{9E135653-9F50-4745-8514-72FC36885478}" presName="pillarX" presStyleLbl="node1" presStyleIdx="2" presStyleCnt="3">
        <dgm:presLayoutVars>
          <dgm:bulletEnabled val="1"/>
        </dgm:presLayoutVars>
      </dgm:prSet>
      <dgm:spPr/>
      <dgm:t>
        <a:bodyPr/>
        <a:lstStyle/>
        <a:p>
          <a:pPr rtl="1"/>
          <a:endParaRPr lang="he-IL"/>
        </a:p>
      </dgm:t>
    </dgm:pt>
    <dgm:pt modelId="{48DB74B5-7D33-4F21-9060-3A6B63676166}" type="pres">
      <dgm:prSet presAssocID="{1A4F1358-8FE9-469A-B83F-3E59A31F5743}" presName="base" presStyleLbl="dkBgShp" presStyleIdx="1" presStyleCnt="2"/>
      <dgm:spPr/>
    </dgm:pt>
  </dgm:ptLst>
  <dgm:cxnLst>
    <dgm:cxn modelId="{A021C985-08AE-4DA7-8F54-B5FFEA532EC0}" type="presOf" srcId="{1A4F1358-8FE9-469A-B83F-3E59A31F5743}" destId="{1BFCBE6A-4747-4E5E-BF7F-0D84CF218EF2}" srcOrd="0" destOrd="0" presId="urn:microsoft.com/office/officeart/2005/8/layout/hList3"/>
    <dgm:cxn modelId="{35B8A573-DF4F-44F2-8A18-3CD24D70F509}" type="presOf" srcId="{9E135653-9F50-4745-8514-72FC36885478}" destId="{E64249C1-23ED-4853-82FB-7A1463627608}" srcOrd="0" destOrd="0" presId="urn:microsoft.com/office/officeart/2005/8/layout/hList3"/>
    <dgm:cxn modelId="{2E9FC287-5A8F-4C03-84B8-D9C5806663E9}" srcId="{1A4F1358-8FE9-469A-B83F-3E59A31F5743}" destId="{5B95DDF3-57FB-4080-BB81-4559148FDF4B}" srcOrd="1" destOrd="0" parTransId="{84CF0BD6-1118-4179-8AD3-1C88A49AC287}" sibTransId="{26A9E6D0-5DE6-48F8-A93A-632FE964887D}"/>
    <dgm:cxn modelId="{4CE9ED81-31A6-440D-BF8C-BBBB49281EE2}" srcId="{1A4F1358-8FE9-469A-B83F-3E59A31F5743}" destId="{612C14A0-CA49-41F8-9703-4FD2028737A2}" srcOrd="0" destOrd="0" parTransId="{CF9444EC-1647-4D54-9384-E5EDD89D20A2}" sibTransId="{3AD59095-9235-4298-BEC7-1D8B466F1A7D}"/>
    <dgm:cxn modelId="{68FF9559-746C-4A99-B661-94DFECBE4253}" type="presOf" srcId="{5B95DDF3-57FB-4080-BB81-4559148FDF4B}" destId="{6E8E934E-20BA-4ECD-8D12-F0EE15D9BD88}" srcOrd="0" destOrd="0" presId="urn:microsoft.com/office/officeart/2005/8/layout/hList3"/>
    <dgm:cxn modelId="{6E3EA8AE-442A-4229-BA4B-DF939F442CAD}" type="presOf" srcId="{612C14A0-CA49-41F8-9703-4FD2028737A2}" destId="{EEF81E9F-13A9-41CE-A4E7-9E65B0C6D720}" srcOrd="0" destOrd="0" presId="urn:microsoft.com/office/officeart/2005/8/layout/hList3"/>
    <dgm:cxn modelId="{8E764D6F-034B-46D2-B7A0-4CD85CC02950}" type="presOf" srcId="{986B0D86-8BBB-4816-9DBE-BA4DE702D530}" destId="{0B5CFAAC-89F3-4F8B-AD14-9E708FD7DC7E}" srcOrd="0" destOrd="0" presId="urn:microsoft.com/office/officeart/2005/8/layout/hList3"/>
    <dgm:cxn modelId="{9A6F651E-54F5-4D44-B724-2F3C03E1518A}" srcId="{986B0D86-8BBB-4816-9DBE-BA4DE702D530}" destId="{1A4F1358-8FE9-469A-B83F-3E59A31F5743}" srcOrd="0" destOrd="0" parTransId="{D26F7F32-A6C2-40BB-8C2E-2F3A2689C6FF}" sibTransId="{AC5FFBE4-B81A-438C-836D-BEA251C46ED5}"/>
    <dgm:cxn modelId="{28E30B1C-432C-434B-A49A-AF66F3EDB2DA}" srcId="{1A4F1358-8FE9-469A-B83F-3E59A31F5743}" destId="{9E135653-9F50-4745-8514-72FC36885478}" srcOrd="2" destOrd="0" parTransId="{AD29BCAF-6683-4A66-817B-004EE6DFC545}" sibTransId="{5211AE50-764A-482B-992C-C65245D7C5EB}"/>
    <dgm:cxn modelId="{6116D434-14FA-4073-955F-A02086FCE184}" type="presParOf" srcId="{0B5CFAAC-89F3-4F8B-AD14-9E708FD7DC7E}" destId="{1BFCBE6A-4747-4E5E-BF7F-0D84CF218EF2}" srcOrd="0" destOrd="0" presId="urn:microsoft.com/office/officeart/2005/8/layout/hList3"/>
    <dgm:cxn modelId="{95C4011D-A016-40F7-87D0-474E12DDE1AD}" type="presParOf" srcId="{0B5CFAAC-89F3-4F8B-AD14-9E708FD7DC7E}" destId="{313D1107-F855-499B-AF73-E3BD32E979B7}" srcOrd="1" destOrd="0" presId="urn:microsoft.com/office/officeart/2005/8/layout/hList3"/>
    <dgm:cxn modelId="{2EC7EF1F-5133-4148-B306-19CA1B59A34F}" type="presParOf" srcId="{313D1107-F855-499B-AF73-E3BD32E979B7}" destId="{EEF81E9F-13A9-41CE-A4E7-9E65B0C6D720}" srcOrd="0" destOrd="0" presId="urn:microsoft.com/office/officeart/2005/8/layout/hList3"/>
    <dgm:cxn modelId="{106D9E3D-6EA7-4178-971F-CA2D5FE8E07F}" type="presParOf" srcId="{313D1107-F855-499B-AF73-E3BD32E979B7}" destId="{6E8E934E-20BA-4ECD-8D12-F0EE15D9BD88}" srcOrd="1" destOrd="0" presId="urn:microsoft.com/office/officeart/2005/8/layout/hList3"/>
    <dgm:cxn modelId="{99480E88-45D5-4E6D-86FE-1C5C46CF71AB}" type="presParOf" srcId="{313D1107-F855-499B-AF73-E3BD32E979B7}" destId="{E64249C1-23ED-4853-82FB-7A1463627608}" srcOrd="2" destOrd="0" presId="urn:microsoft.com/office/officeart/2005/8/layout/hList3"/>
    <dgm:cxn modelId="{E2C60DE9-447E-4F3E-A6E6-B7247AF697BE}" type="presParOf" srcId="{0B5CFAAC-89F3-4F8B-AD14-9E708FD7DC7E}" destId="{48DB74B5-7D33-4F21-9060-3A6B63676166}"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F0A72-0D12-4A0D-8FBE-9E63E3FC7283}">
      <dsp:nvSpPr>
        <dsp:cNvPr id="0" name=""/>
        <dsp:cNvSpPr/>
      </dsp:nvSpPr>
      <dsp:spPr>
        <a:xfrm rot="10800000">
          <a:off x="0" y="140195"/>
          <a:ext cx="2830347" cy="1132138"/>
        </a:xfrm>
        <a:prstGeom prst="chevron">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lvl="0" algn="ctr" defTabSz="2889250" rtl="1">
            <a:lnSpc>
              <a:spcPct val="90000"/>
            </a:lnSpc>
            <a:spcBef>
              <a:spcPct val="0"/>
            </a:spcBef>
            <a:spcAft>
              <a:spcPct val="35000"/>
            </a:spcAft>
          </a:pPr>
          <a:endParaRPr lang="he-IL" sz="6500" kern="1200" dirty="0"/>
        </a:p>
      </dsp:txBody>
      <dsp:txXfrm>
        <a:off x="566069" y="140195"/>
        <a:ext cx="1698209" cy="1132138"/>
      </dsp:txXfrm>
    </dsp:sp>
    <dsp:sp modelId="{7844E2B8-AA34-49CF-8875-C6AF968BE8FA}">
      <dsp:nvSpPr>
        <dsp:cNvPr id="0" name=""/>
        <dsp:cNvSpPr/>
      </dsp:nvSpPr>
      <dsp:spPr>
        <a:xfrm rot="10800000">
          <a:off x="2559227" y="137421"/>
          <a:ext cx="2830347" cy="1132138"/>
        </a:xfrm>
        <a:prstGeom prst="chevron">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lvl="0" algn="ctr" defTabSz="2889250" rtl="1">
            <a:lnSpc>
              <a:spcPct val="90000"/>
            </a:lnSpc>
            <a:spcBef>
              <a:spcPct val="0"/>
            </a:spcBef>
            <a:spcAft>
              <a:spcPct val="35000"/>
            </a:spcAft>
          </a:pPr>
          <a:endParaRPr lang="he-IL" sz="6500" kern="1200" dirty="0"/>
        </a:p>
      </dsp:txBody>
      <dsp:txXfrm>
        <a:off x="3125296" y="137421"/>
        <a:ext cx="1698209" cy="1132138"/>
      </dsp:txXfrm>
    </dsp:sp>
    <dsp:sp modelId="{1E87E0D5-FC01-4082-932C-6EC85C805782}">
      <dsp:nvSpPr>
        <dsp:cNvPr id="0" name=""/>
        <dsp:cNvSpPr/>
      </dsp:nvSpPr>
      <dsp:spPr>
        <a:xfrm rot="10800000">
          <a:off x="5080495" y="133719"/>
          <a:ext cx="2830347" cy="1132138"/>
        </a:xfrm>
        <a:prstGeom prst="chevron">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lvl="0" algn="ctr" defTabSz="2889250" rtl="1">
            <a:lnSpc>
              <a:spcPct val="90000"/>
            </a:lnSpc>
            <a:spcBef>
              <a:spcPct val="0"/>
            </a:spcBef>
            <a:spcAft>
              <a:spcPct val="35000"/>
            </a:spcAft>
          </a:pPr>
          <a:endParaRPr lang="he-IL" sz="6500" kern="1200" dirty="0"/>
        </a:p>
      </dsp:txBody>
      <dsp:txXfrm>
        <a:off x="5646564" y="133719"/>
        <a:ext cx="1698209" cy="1132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80ED0-C0D2-4DA3-8412-245BB42C92F1}">
      <dsp:nvSpPr>
        <dsp:cNvPr id="0" name=""/>
        <dsp:cNvSpPr/>
      </dsp:nvSpPr>
      <dsp:spPr>
        <a:xfrm>
          <a:off x="3307579" y="2378885"/>
          <a:ext cx="2907526" cy="2907526"/>
        </a:xfrm>
        <a:prstGeom prst="gear9">
          <a:avLst/>
        </a:prstGeom>
        <a:solidFill>
          <a:schemeClr val="accent2">
            <a:shade val="8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rtl="1">
            <a:lnSpc>
              <a:spcPct val="90000"/>
            </a:lnSpc>
            <a:spcBef>
              <a:spcPct val="0"/>
            </a:spcBef>
            <a:spcAft>
              <a:spcPct val="35000"/>
            </a:spcAft>
          </a:pPr>
          <a:r>
            <a:rPr lang="he-IL" sz="4000" b="1" kern="1200" smtClean="0">
              <a:latin typeface="Tahoma" panose="020B0604030504040204" pitchFamily="34" charset="0"/>
              <a:ea typeface="Tahoma" panose="020B0604030504040204" pitchFamily="34" charset="0"/>
              <a:cs typeface="Tahoma" panose="020B0604030504040204" pitchFamily="34" charset="0"/>
            </a:rPr>
            <a:t>"ארק" </a:t>
          </a:r>
          <a:r>
            <a:rPr lang="he-IL" sz="4000" kern="1200" smtClean="0">
              <a:latin typeface="Tahoma" panose="020B0604030504040204" pitchFamily="34" charset="0"/>
              <a:ea typeface="Tahoma" panose="020B0604030504040204" pitchFamily="34" charset="0"/>
              <a:cs typeface="Tahoma" panose="020B0604030504040204" pitchFamily="34" charset="0"/>
            </a:rPr>
            <a:t>ביוונית = </a:t>
          </a:r>
          <a:r>
            <a:rPr lang="he-IL" sz="4000" b="1" kern="1200" smtClean="0">
              <a:latin typeface="Tahoma" panose="020B0604030504040204" pitchFamily="34" charset="0"/>
              <a:ea typeface="Tahoma" panose="020B0604030504040204" pitchFamily="34" charset="0"/>
              <a:cs typeface="Tahoma" panose="020B0604030504040204" pitchFamily="34" charset="0"/>
            </a:rPr>
            <a:t>ארץ</a:t>
          </a:r>
          <a:endParaRPr lang="he-IL" sz="4000" b="1" kern="1200" dirty="0">
            <a:latin typeface="Tahoma" panose="020B0604030504040204" pitchFamily="34" charset="0"/>
            <a:ea typeface="Tahoma" panose="020B0604030504040204" pitchFamily="34" charset="0"/>
            <a:cs typeface="Tahoma" panose="020B0604030504040204" pitchFamily="34" charset="0"/>
          </a:endParaRPr>
        </a:p>
      </dsp:txBody>
      <dsp:txXfrm>
        <a:off x="3892121" y="3059959"/>
        <a:ext cx="1738442" cy="1494528"/>
      </dsp:txXfrm>
    </dsp:sp>
    <dsp:sp modelId="{96602B7D-1216-4B96-8AF0-0EC05D1FB443}">
      <dsp:nvSpPr>
        <dsp:cNvPr id="0" name=""/>
        <dsp:cNvSpPr/>
      </dsp:nvSpPr>
      <dsp:spPr>
        <a:xfrm>
          <a:off x="1615927" y="1691651"/>
          <a:ext cx="2114564" cy="2114564"/>
        </a:xfrm>
        <a:prstGeom prst="gear6">
          <a:avLst/>
        </a:prstGeom>
        <a:solidFill>
          <a:schemeClr val="accent2">
            <a:shade val="80000"/>
            <a:hueOff val="-17936"/>
            <a:satOff val="-2012"/>
            <a:lumOff val="1284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1">
            <a:lnSpc>
              <a:spcPct val="90000"/>
            </a:lnSpc>
            <a:spcBef>
              <a:spcPct val="0"/>
            </a:spcBef>
            <a:spcAft>
              <a:spcPct val="35000"/>
            </a:spcAft>
          </a:pPr>
          <a:r>
            <a:rPr lang="he-IL" sz="1300" b="1" kern="1200" smtClean="0">
              <a:latin typeface="Tahoma" panose="020B0604030504040204" pitchFamily="34" charset="0"/>
              <a:ea typeface="Tahoma" panose="020B0604030504040204" pitchFamily="34" charset="0"/>
              <a:cs typeface="Tahoma" panose="020B0604030504040204" pitchFamily="34" charset="0"/>
            </a:rPr>
            <a:t>מפסק פחת נגד התחשמלות</a:t>
          </a:r>
          <a:endParaRPr lang="he-IL" sz="1300" b="1" kern="1200" dirty="0">
            <a:latin typeface="Tahoma" panose="020B0604030504040204" pitchFamily="34" charset="0"/>
            <a:ea typeface="Tahoma" panose="020B0604030504040204" pitchFamily="34" charset="0"/>
            <a:cs typeface="Tahoma" panose="020B0604030504040204" pitchFamily="34" charset="0"/>
          </a:endParaRPr>
        </a:p>
      </dsp:txBody>
      <dsp:txXfrm>
        <a:off x="2148275" y="2227216"/>
        <a:ext cx="1049868" cy="1043434"/>
      </dsp:txXfrm>
    </dsp:sp>
    <dsp:sp modelId="{8A8C87BD-0795-4D37-B2BD-20EB742AB3B5}">
      <dsp:nvSpPr>
        <dsp:cNvPr id="0" name=""/>
        <dsp:cNvSpPr/>
      </dsp:nvSpPr>
      <dsp:spPr>
        <a:xfrm rot="20700000">
          <a:off x="2800299" y="232817"/>
          <a:ext cx="2071841" cy="2071841"/>
        </a:xfrm>
        <a:prstGeom prst="gear6">
          <a:avLst/>
        </a:prstGeom>
        <a:solidFill>
          <a:schemeClr val="accent2">
            <a:shade val="80000"/>
            <a:hueOff val="-35872"/>
            <a:satOff val="-4024"/>
            <a:lumOff val="2568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rtl="1">
            <a:lnSpc>
              <a:spcPct val="90000"/>
            </a:lnSpc>
            <a:spcBef>
              <a:spcPct val="0"/>
            </a:spcBef>
            <a:spcAft>
              <a:spcPct val="35000"/>
            </a:spcAft>
          </a:pPr>
          <a:r>
            <a:rPr lang="he-IL" sz="2300" b="1" kern="1200" smtClean="0">
              <a:latin typeface="Tahoma" panose="020B0604030504040204" pitchFamily="34" charset="0"/>
              <a:ea typeface="Tahoma" panose="020B0604030504040204" pitchFamily="34" charset="0"/>
              <a:cs typeface="Tahoma" panose="020B0604030504040204" pitchFamily="34" charset="0"/>
            </a:rPr>
            <a:t>הארקה</a:t>
          </a:r>
          <a:endParaRPr lang="he-IL" sz="2300" b="1" kern="1200" dirty="0">
            <a:latin typeface="Tahoma" panose="020B0604030504040204" pitchFamily="34" charset="0"/>
            <a:ea typeface="Tahoma" panose="020B0604030504040204" pitchFamily="34" charset="0"/>
            <a:cs typeface="Tahoma" panose="020B0604030504040204" pitchFamily="34" charset="0"/>
          </a:endParaRPr>
        </a:p>
      </dsp:txBody>
      <dsp:txXfrm rot="-20700000">
        <a:off x="3254715" y="687233"/>
        <a:ext cx="1163010" cy="1163010"/>
      </dsp:txXfrm>
    </dsp:sp>
    <dsp:sp modelId="{50101C3F-3D16-4C92-9787-B4AE5DAC2CF4}">
      <dsp:nvSpPr>
        <dsp:cNvPr id="0" name=""/>
        <dsp:cNvSpPr/>
      </dsp:nvSpPr>
      <dsp:spPr>
        <a:xfrm>
          <a:off x="3096185" y="1933186"/>
          <a:ext cx="3721634" cy="3721634"/>
        </a:xfrm>
        <a:prstGeom prst="circularArrow">
          <a:avLst>
            <a:gd name="adj1" fmla="val 4687"/>
            <a:gd name="adj2" fmla="val 299029"/>
            <a:gd name="adj3" fmla="val 2537266"/>
            <a:gd name="adj4" fmla="val 15816549"/>
            <a:gd name="adj5" fmla="val 5469"/>
          </a:avLst>
        </a:prstGeom>
        <a:solidFill>
          <a:schemeClr val="accent2">
            <a:shade val="9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51417EC-BEE5-48CE-8973-BF5DC51D23C1}">
      <dsp:nvSpPr>
        <dsp:cNvPr id="0" name=""/>
        <dsp:cNvSpPr/>
      </dsp:nvSpPr>
      <dsp:spPr>
        <a:xfrm>
          <a:off x="1241442" y="1219091"/>
          <a:ext cx="2703999" cy="2703999"/>
        </a:xfrm>
        <a:prstGeom prst="leftCircularArrow">
          <a:avLst>
            <a:gd name="adj1" fmla="val 6452"/>
            <a:gd name="adj2" fmla="val 429999"/>
            <a:gd name="adj3" fmla="val 10489124"/>
            <a:gd name="adj4" fmla="val 14837806"/>
            <a:gd name="adj5" fmla="val 7527"/>
          </a:avLst>
        </a:prstGeom>
        <a:solidFill>
          <a:schemeClr val="accent2">
            <a:shade val="90000"/>
            <a:hueOff val="-17925"/>
            <a:satOff val="-2104"/>
            <a:lumOff val="11505"/>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3020D23-AAF4-4AD1-9EF4-CCCE41D3460C}">
      <dsp:nvSpPr>
        <dsp:cNvPr id="0" name=""/>
        <dsp:cNvSpPr/>
      </dsp:nvSpPr>
      <dsp:spPr>
        <a:xfrm>
          <a:off x="2321061" y="-225680"/>
          <a:ext cx="2915456" cy="2915456"/>
        </a:xfrm>
        <a:prstGeom prst="circularArrow">
          <a:avLst>
            <a:gd name="adj1" fmla="val 5984"/>
            <a:gd name="adj2" fmla="val 394124"/>
            <a:gd name="adj3" fmla="val 13313824"/>
            <a:gd name="adj4" fmla="val 10508221"/>
            <a:gd name="adj5" fmla="val 6981"/>
          </a:avLst>
        </a:prstGeom>
        <a:solidFill>
          <a:schemeClr val="accent2">
            <a:shade val="90000"/>
            <a:hueOff val="-35851"/>
            <a:satOff val="-4207"/>
            <a:lumOff val="23011"/>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CBE6A-4747-4E5E-BF7F-0D84CF218EF2}">
      <dsp:nvSpPr>
        <dsp:cNvPr id="0" name=""/>
        <dsp:cNvSpPr/>
      </dsp:nvSpPr>
      <dsp:spPr>
        <a:xfrm>
          <a:off x="0" y="0"/>
          <a:ext cx="8136904" cy="1468963"/>
        </a:xfrm>
        <a:prstGeom prst="rect">
          <a:avLst/>
        </a:prstGeom>
        <a:solidFill>
          <a:schemeClr val="accent2">
            <a:shade val="90000"/>
            <a:hueOff val="0"/>
            <a:satOff val="0"/>
            <a:lumOff val="0"/>
            <a:alphaOff val="0"/>
          </a:schemeClr>
        </a:solidFill>
        <a:ln>
          <a:noFill/>
        </a:ln>
        <a:effectLst/>
        <a:sp3d extrusionH="50600">
          <a:bevelT w="80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rtl="1">
            <a:lnSpc>
              <a:spcPct val="90000"/>
            </a:lnSpc>
            <a:spcBef>
              <a:spcPct val="0"/>
            </a:spcBef>
            <a:spcAft>
              <a:spcPct val="35000"/>
            </a:spcAft>
          </a:pPr>
          <a:r>
            <a:rPr lang="he-IL" sz="4500" b="1" kern="12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אסור לגעת באדם מחושמל!</a:t>
          </a:r>
          <a:endParaRPr lang="he-IL" sz="4500" b="1" kern="1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dsp:txBody>
      <dsp:txXfrm>
        <a:off x="0" y="0"/>
        <a:ext cx="8136904" cy="1468963"/>
      </dsp:txXfrm>
    </dsp:sp>
    <dsp:sp modelId="{EEF81E9F-13A9-41CE-A4E7-9E65B0C6D720}">
      <dsp:nvSpPr>
        <dsp:cNvPr id="0" name=""/>
        <dsp:cNvSpPr/>
      </dsp:nvSpPr>
      <dsp:spPr>
        <a:xfrm>
          <a:off x="3973" y="1468963"/>
          <a:ext cx="2709652" cy="3084822"/>
        </a:xfrm>
        <a:prstGeom prst="rect">
          <a:avLst/>
        </a:prstGeom>
        <a:solidFill>
          <a:schemeClr val="accent2">
            <a:shade val="50000"/>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he-IL" sz="2600" b="1" kern="12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לאחר שהנפגע הורחק ממקור המתח, יש להגיש לו עזרה ראשונה ולהזעיק 101</a:t>
          </a:r>
          <a:endParaRPr lang="he-IL" sz="2600" kern="1200" dirty="0">
            <a:effectLst>
              <a:outerShdw blurRad="38100" dist="38100" dir="2700000" algn="tl">
                <a:srgbClr val="000000">
                  <a:alpha val="43137"/>
                </a:srgbClr>
              </a:outerShdw>
            </a:effectLst>
          </a:endParaRPr>
        </a:p>
      </dsp:txBody>
      <dsp:txXfrm>
        <a:off x="3973" y="1468963"/>
        <a:ext cx="2709652" cy="3084822"/>
      </dsp:txXfrm>
    </dsp:sp>
    <dsp:sp modelId="{6E8E934E-20BA-4ECD-8D12-F0EE15D9BD88}">
      <dsp:nvSpPr>
        <dsp:cNvPr id="0" name=""/>
        <dsp:cNvSpPr/>
      </dsp:nvSpPr>
      <dsp:spPr>
        <a:xfrm>
          <a:off x="2713625" y="1468963"/>
          <a:ext cx="2709652" cy="3084822"/>
        </a:xfrm>
        <a:prstGeom prst="rect">
          <a:avLst/>
        </a:prstGeom>
        <a:solidFill>
          <a:schemeClr val="accent2">
            <a:shade val="50000"/>
            <a:hueOff val="-27656"/>
            <a:satOff val="-5606"/>
            <a:lumOff val="30834"/>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he-IL" sz="2600" b="1" kern="12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יש לבקש ממבוגר לנתק את הזרם (לוח חשמל, תקע ומפסק) בזהירות ובמהירות</a:t>
          </a:r>
          <a:endParaRPr lang="he-IL" sz="2600" kern="1200" dirty="0">
            <a:effectLst>
              <a:outerShdw blurRad="38100" dist="38100" dir="2700000" algn="tl">
                <a:srgbClr val="000000">
                  <a:alpha val="43137"/>
                </a:srgbClr>
              </a:outerShdw>
            </a:effectLst>
          </a:endParaRPr>
        </a:p>
      </dsp:txBody>
      <dsp:txXfrm>
        <a:off x="2713625" y="1468963"/>
        <a:ext cx="2709652" cy="3084822"/>
      </dsp:txXfrm>
    </dsp:sp>
    <dsp:sp modelId="{E64249C1-23ED-4853-82FB-7A1463627608}">
      <dsp:nvSpPr>
        <dsp:cNvPr id="0" name=""/>
        <dsp:cNvSpPr/>
      </dsp:nvSpPr>
      <dsp:spPr>
        <a:xfrm>
          <a:off x="5423278" y="1468963"/>
          <a:ext cx="2709652" cy="3084822"/>
        </a:xfrm>
        <a:prstGeom prst="rect">
          <a:avLst/>
        </a:prstGeom>
        <a:solidFill>
          <a:schemeClr val="accent2">
            <a:shade val="50000"/>
            <a:hueOff val="-27656"/>
            <a:satOff val="-5606"/>
            <a:lumOff val="30834"/>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he-IL" sz="2600" b="1" kern="12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חשוב לנתק את המגע בין הנפגע לבין מקור הזרם בלי לגעת בו, יש להשתמש עם חפץ מחומר מבודד</a:t>
          </a:r>
          <a:endParaRPr lang="he-IL" sz="2600" kern="1200" dirty="0">
            <a:effectLst>
              <a:outerShdw blurRad="38100" dist="38100" dir="2700000" algn="tl">
                <a:srgbClr val="000000">
                  <a:alpha val="43137"/>
                </a:srgbClr>
              </a:outerShdw>
            </a:effectLst>
          </a:endParaRPr>
        </a:p>
      </dsp:txBody>
      <dsp:txXfrm>
        <a:off x="5423278" y="1468963"/>
        <a:ext cx="2709652" cy="3084822"/>
      </dsp:txXfrm>
    </dsp:sp>
    <dsp:sp modelId="{48DB74B5-7D33-4F21-9060-3A6B63676166}">
      <dsp:nvSpPr>
        <dsp:cNvPr id="0" name=""/>
        <dsp:cNvSpPr/>
      </dsp:nvSpPr>
      <dsp:spPr>
        <a:xfrm>
          <a:off x="0" y="4553785"/>
          <a:ext cx="8136904" cy="342758"/>
        </a:xfrm>
        <a:prstGeom prst="rect">
          <a:avLst/>
        </a:prstGeom>
        <a:solidFill>
          <a:schemeClr val="accent2">
            <a:shade val="90000"/>
            <a:hueOff val="0"/>
            <a:satOff val="0"/>
            <a:lumOff val="0"/>
            <a:alphaOff val="0"/>
          </a:schemeClr>
        </a:solidFill>
        <a:ln>
          <a:noFill/>
        </a:ln>
        <a:effectLst/>
        <a:sp3d extrusionH="50600">
          <a:bevelT w="80600" h="80600" prst="relaxedInset"/>
          <a:bevelB w="80600" h="80600" prst="relaxedInset"/>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52017" y="0"/>
            <a:ext cx="2945659" cy="496332"/>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74" y="0"/>
            <a:ext cx="2945659" cy="496332"/>
          </a:xfrm>
          <a:prstGeom prst="rect">
            <a:avLst/>
          </a:prstGeom>
        </p:spPr>
        <p:txBody>
          <a:bodyPr vert="horz" lIns="91440" tIns="45720" rIns="91440" bIns="45720" rtlCol="1"/>
          <a:lstStyle>
            <a:lvl1pPr algn="l">
              <a:defRPr sz="1200"/>
            </a:lvl1pPr>
          </a:lstStyle>
          <a:p>
            <a:fld id="{8B720919-CA64-4716-8C49-0101433BA513}" type="datetimeFigureOut">
              <a:rPr lang="he-IL" smtClean="0"/>
              <a:t>י"ב/אלול/תש"פ</a:t>
            </a:fld>
            <a:endParaRPr lang="he-IL"/>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3852017" y="9428583"/>
            <a:ext cx="2945659" cy="496332"/>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74" y="9428583"/>
            <a:ext cx="2945659" cy="496332"/>
          </a:xfrm>
          <a:prstGeom prst="rect">
            <a:avLst/>
          </a:prstGeom>
        </p:spPr>
        <p:txBody>
          <a:bodyPr vert="horz" lIns="91440" tIns="45720" rIns="91440" bIns="45720" rtlCol="1" anchor="b"/>
          <a:lstStyle>
            <a:lvl1pPr algn="l">
              <a:defRPr sz="1200"/>
            </a:lvl1pPr>
          </a:lstStyle>
          <a:p>
            <a:fld id="{417EEB74-0542-4670-9C4A-2B4BEE22FDF4}" type="slidenum">
              <a:rPr lang="he-IL" smtClean="0"/>
              <a:t>‹#›</a:t>
            </a:fld>
            <a:endParaRPr lang="he-IL"/>
          </a:p>
        </p:txBody>
      </p:sp>
    </p:spTree>
    <p:extLst>
      <p:ext uri="{BB962C8B-B14F-4D97-AF65-F5344CB8AC3E}">
        <p14:creationId xmlns:p14="http://schemas.microsoft.com/office/powerpoint/2010/main" val="4095519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417EEB74-0542-4670-9C4A-2B4BEE22FDF4}" type="slidenum">
              <a:rPr lang="he-IL" smtClean="0"/>
              <a:t>1</a:t>
            </a:fld>
            <a:endParaRPr lang="he-IL"/>
          </a:p>
        </p:txBody>
      </p:sp>
    </p:spTree>
    <p:extLst>
      <p:ext uri="{BB962C8B-B14F-4D97-AF65-F5344CB8AC3E}">
        <p14:creationId xmlns:p14="http://schemas.microsoft.com/office/powerpoint/2010/main" val="1760791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5e53a90c52_0_4:notes"/>
          <p:cNvSpPr>
            <a:spLocks noGrp="1" noRot="1" noChangeAspect="1"/>
          </p:cNvSpPr>
          <p:nvPr>
            <p:ph type="sldImg" idx="2"/>
          </p:nvPr>
        </p:nvSpPr>
        <p:spPr>
          <a:xfrm>
            <a:off x="663575" y="804863"/>
            <a:ext cx="5359400" cy="4019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5e53a90c52_0_4:notes"/>
          <p:cNvSpPr txBox="1">
            <a:spLocks noGrp="1"/>
          </p:cNvSpPr>
          <p:nvPr>
            <p:ph type="body" idx="1"/>
          </p:nvPr>
        </p:nvSpPr>
        <p:spPr>
          <a:xfrm>
            <a:off x="668753" y="5092572"/>
            <a:ext cx="5346850" cy="482360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g5e53a90c52_0_4:notes"/>
          <p:cNvSpPr txBox="1">
            <a:spLocks noGrp="1"/>
          </p:cNvSpPr>
          <p:nvPr>
            <p:ph type="sldNum" idx="12"/>
          </p:nvPr>
        </p:nvSpPr>
        <p:spPr>
          <a:xfrm>
            <a:off x="1574" y="10183421"/>
            <a:ext cx="2896892" cy="536065"/>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pPr marL="0" lvl="0" indent="0" algn="l" rtl="1">
                <a:spcBef>
                  <a:spcPts val="0"/>
                </a:spcBef>
                <a:spcAft>
                  <a:spcPts val="0"/>
                </a:spcAft>
                <a:buClr>
                  <a:srgbClr val="000000"/>
                </a:buClr>
                <a:buFont typeface="Arial"/>
                <a:buNone/>
              </a:pPr>
              <a:t>3</a:t>
            </a:fld>
            <a:endParaRPr/>
          </a:p>
        </p:txBody>
      </p:sp>
    </p:spTree>
    <p:extLst>
      <p:ext uri="{BB962C8B-B14F-4D97-AF65-F5344CB8AC3E}">
        <p14:creationId xmlns:p14="http://schemas.microsoft.com/office/powerpoint/2010/main" val="3470739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a:xfrm>
            <a:off x="6553200" y="6356350"/>
            <a:ext cx="2133600" cy="365125"/>
          </a:xfrm>
          <a:prstGeom prst="rect">
            <a:avLst/>
          </a:prstGeom>
        </p:spPr>
        <p:txBody>
          <a:bodyPr/>
          <a:lstStyle/>
          <a:p>
            <a:fld id="{12546ACA-04C9-49E5-B464-D2127AAED562}" type="datetimeFigureOut">
              <a:rPr lang="he-IL" smtClean="0"/>
              <a:pPr/>
              <a:t>י"ב/אלול/תש"פ</a:t>
            </a:fld>
            <a:endParaRPr lang="he-I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he-IL"/>
          </a:p>
        </p:txBody>
      </p:sp>
      <p:sp>
        <p:nvSpPr>
          <p:cNvPr id="6" name="Slide Number Placeholder 5"/>
          <p:cNvSpPr>
            <a:spLocks noGrp="1"/>
          </p:cNvSpPr>
          <p:nvPr>
            <p:ph type="sldNum" sz="quarter" idx="12"/>
          </p:nvPr>
        </p:nvSpPr>
        <p:spPr>
          <a:xfrm>
            <a:off x="457200" y="6356350"/>
            <a:ext cx="2133600" cy="365125"/>
          </a:xfrm>
          <a:prstGeom prst="rect">
            <a:avLst/>
          </a:prstGeom>
        </p:spPr>
        <p:txBody>
          <a:bodyPr/>
          <a:lstStyle/>
          <a:p>
            <a:fld id="{E00FB902-DDEA-4655-B29D-D28FA4D19537}"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he-IL"/>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a:xfrm>
            <a:off x="6553200" y="6356350"/>
            <a:ext cx="2133600" cy="365125"/>
          </a:xfrm>
          <a:prstGeom prst="rect">
            <a:avLst/>
          </a:prstGeom>
        </p:spPr>
        <p:txBody>
          <a:bodyPr/>
          <a:lstStyle/>
          <a:p>
            <a:fld id="{12546ACA-04C9-49E5-B464-D2127AAED562}" type="datetimeFigureOut">
              <a:rPr lang="he-IL" smtClean="0"/>
              <a:pPr/>
              <a:t>י"ב/אלול/תש"פ</a:t>
            </a:fld>
            <a:endParaRPr lang="he-I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he-IL"/>
          </a:p>
        </p:txBody>
      </p:sp>
      <p:sp>
        <p:nvSpPr>
          <p:cNvPr id="6" name="Slide Number Placeholder 5"/>
          <p:cNvSpPr>
            <a:spLocks noGrp="1"/>
          </p:cNvSpPr>
          <p:nvPr>
            <p:ph type="sldNum" sz="quarter" idx="12"/>
          </p:nvPr>
        </p:nvSpPr>
        <p:spPr>
          <a:xfrm>
            <a:off x="457200" y="6356350"/>
            <a:ext cx="2133600" cy="365125"/>
          </a:xfrm>
          <a:prstGeom prst="rect">
            <a:avLst/>
          </a:prstGeom>
        </p:spPr>
        <p:txBody>
          <a:bodyPr/>
          <a:lstStyle/>
          <a:p>
            <a:fld id="{E00FB902-DDEA-4655-B29D-D28FA4D19537}"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a:xfrm>
            <a:off x="6553200" y="6356350"/>
            <a:ext cx="2133600" cy="365125"/>
          </a:xfrm>
          <a:prstGeom prst="rect">
            <a:avLst/>
          </a:prstGeom>
        </p:spPr>
        <p:txBody>
          <a:bodyPr/>
          <a:lstStyle/>
          <a:p>
            <a:fld id="{12546ACA-04C9-49E5-B464-D2127AAED562}" type="datetimeFigureOut">
              <a:rPr lang="he-IL" smtClean="0"/>
              <a:pPr/>
              <a:t>י"ב/אלול/תש"פ</a:t>
            </a:fld>
            <a:endParaRPr lang="he-I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he-IL"/>
          </a:p>
        </p:txBody>
      </p:sp>
      <p:sp>
        <p:nvSpPr>
          <p:cNvPr id="6" name="Slide Number Placeholder 5"/>
          <p:cNvSpPr>
            <a:spLocks noGrp="1"/>
          </p:cNvSpPr>
          <p:nvPr>
            <p:ph type="sldNum" sz="quarter" idx="12"/>
          </p:nvPr>
        </p:nvSpPr>
        <p:spPr>
          <a:xfrm>
            <a:off x="457200" y="6356350"/>
            <a:ext cx="2133600" cy="365125"/>
          </a:xfrm>
          <a:prstGeom prst="rect">
            <a:avLst/>
          </a:prstGeom>
        </p:spPr>
        <p:txBody>
          <a:bodyPr/>
          <a:lstStyle/>
          <a:p>
            <a:fld id="{E00FB902-DDEA-4655-B29D-D28FA4D19537}" type="slidenum">
              <a:rPr lang="he-IL" smtClean="0"/>
              <a:pPr/>
              <a:t>‹#›</a:t>
            </a:fld>
            <a:endParaRPr lang="he-IL"/>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8BC5CDAA-972D-4119-BD9A-A429465FB8B7}" type="datetimeFigureOut">
              <a:rPr lang="he-IL" smtClean="0"/>
              <a:pPr/>
              <a:t>י"ב/אלול/תש"פ</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26AA6758-9CED-4622-B7AC-A02BF7A4402D}" type="slidenum">
              <a:rPr lang="he-IL" smtClean="0"/>
              <a:pPr/>
              <a:t>‹#›</a:t>
            </a:fld>
            <a:endParaRPr lang="he-IL"/>
          </a:p>
        </p:txBody>
      </p:sp>
    </p:spTree>
    <p:extLst>
      <p:ext uri="{BB962C8B-B14F-4D97-AF65-F5344CB8AC3E}">
        <p14:creationId xmlns:p14="http://schemas.microsoft.com/office/powerpoint/2010/main" val="784507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a:xfrm>
            <a:off x="6553200" y="6356350"/>
            <a:ext cx="2133600" cy="365125"/>
          </a:xfrm>
          <a:prstGeom prst="rect">
            <a:avLst/>
          </a:prstGeom>
        </p:spPr>
        <p:txBody>
          <a:bodyPr/>
          <a:lstStyle/>
          <a:p>
            <a:fld id="{12546ACA-04C9-49E5-B464-D2127AAED562}" type="datetimeFigureOut">
              <a:rPr lang="he-IL" smtClean="0"/>
              <a:pPr/>
              <a:t>י"ב/אלול/תש"פ</a:t>
            </a:fld>
            <a:endParaRPr lang="he-I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he-IL"/>
          </a:p>
        </p:txBody>
      </p:sp>
      <p:sp>
        <p:nvSpPr>
          <p:cNvPr id="6" name="Slide Number Placeholder 5"/>
          <p:cNvSpPr>
            <a:spLocks noGrp="1"/>
          </p:cNvSpPr>
          <p:nvPr>
            <p:ph type="sldNum" sz="quarter" idx="12"/>
          </p:nvPr>
        </p:nvSpPr>
        <p:spPr>
          <a:xfrm>
            <a:off x="457200" y="6356350"/>
            <a:ext cx="2133600" cy="365125"/>
          </a:xfrm>
          <a:prstGeom prst="rect">
            <a:avLst/>
          </a:prstGeom>
        </p:spPr>
        <p:txBody>
          <a:bodyPr/>
          <a:lstStyle/>
          <a:p>
            <a:fld id="{E00FB902-DDEA-4655-B29D-D28FA4D19537}"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3200" y="6356350"/>
            <a:ext cx="2133600" cy="365125"/>
          </a:xfrm>
          <a:prstGeom prst="rect">
            <a:avLst/>
          </a:prstGeom>
        </p:spPr>
        <p:txBody>
          <a:bodyPr/>
          <a:lstStyle/>
          <a:p>
            <a:fld id="{12546ACA-04C9-49E5-B464-D2127AAED562}" type="datetimeFigureOut">
              <a:rPr lang="he-IL" smtClean="0"/>
              <a:pPr/>
              <a:t>י"ב/אלול/תש"פ</a:t>
            </a:fld>
            <a:endParaRPr lang="he-I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he-IL"/>
          </a:p>
        </p:txBody>
      </p:sp>
      <p:sp>
        <p:nvSpPr>
          <p:cNvPr id="6" name="Slide Number Placeholder 5"/>
          <p:cNvSpPr>
            <a:spLocks noGrp="1"/>
          </p:cNvSpPr>
          <p:nvPr>
            <p:ph type="sldNum" sz="quarter" idx="12"/>
          </p:nvPr>
        </p:nvSpPr>
        <p:spPr>
          <a:xfrm>
            <a:off x="457200" y="6356350"/>
            <a:ext cx="2133600" cy="365125"/>
          </a:xfrm>
          <a:prstGeom prst="rect">
            <a:avLst/>
          </a:prstGeom>
        </p:spPr>
        <p:txBody>
          <a:bodyPr/>
          <a:lstStyle/>
          <a:p>
            <a:fld id="{E00FB902-DDEA-4655-B29D-D28FA4D19537}"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he-IL"/>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p:cNvSpPr>
            <a:spLocks noGrp="1"/>
          </p:cNvSpPr>
          <p:nvPr>
            <p:ph type="dt" sz="half" idx="10"/>
          </p:nvPr>
        </p:nvSpPr>
        <p:spPr>
          <a:xfrm>
            <a:off x="6553200" y="6356350"/>
            <a:ext cx="2133600" cy="365125"/>
          </a:xfrm>
          <a:prstGeom prst="rect">
            <a:avLst/>
          </a:prstGeom>
        </p:spPr>
        <p:txBody>
          <a:bodyPr/>
          <a:lstStyle/>
          <a:p>
            <a:fld id="{12546ACA-04C9-49E5-B464-D2127AAED562}" type="datetimeFigureOut">
              <a:rPr lang="he-IL" smtClean="0"/>
              <a:pPr/>
              <a:t>י"ב/אלול/תש"פ</a:t>
            </a:fld>
            <a:endParaRPr lang="he-I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he-IL"/>
          </a:p>
        </p:txBody>
      </p:sp>
      <p:sp>
        <p:nvSpPr>
          <p:cNvPr id="7" name="Slide Number Placeholder 6"/>
          <p:cNvSpPr>
            <a:spLocks noGrp="1"/>
          </p:cNvSpPr>
          <p:nvPr>
            <p:ph type="sldNum" sz="quarter" idx="12"/>
          </p:nvPr>
        </p:nvSpPr>
        <p:spPr>
          <a:xfrm>
            <a:off x="457200" y="6356350"/>
            <a:ext cx="2133600" cy="365125"/>
          </a:xfrm>
          <a:prstGeom prst="rect">
            <a:avLst/>
          </a:prstGeom>
        </p:spPr>
        <p:txBody>
          <a:bodyPr/>
          <a:lstStyle/>
          <a:p>
            <a:fld id="{E00FB902-DDEA-4655-B29D-D28FA4D19537}"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he-IL"/>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p:cNvSpPr>
            <a:spLocks noGrp="1"/>
          </p:cNvSpPr>
          <p:nvPr>
            <p:ph type="dt" sz="half" idx="10"/>
          </p:nvPr>
        </p:nvSpPr>
        <p:spPr>
          <a:xfrm>
            <a:off x="6553200" y="6356350"/>
            <a:ext cx="2133600" cy="365125"/>
          </a:xfrm>
          <a:prstGeom prst="rect">
            <a:avLst/>
          </a:prstGeom>
        </p:spPr>
        <p:txBody>
          <a:bodyPr/>
          <a:lstStyle/>
          <a:p>
            <a:fld id="{12546ACA-04C9-49E5-B464-D2127AAED562}" type="datetimeFigureOut">
              <a:rPr lang="he-IL" smtClean="0"/>
              <a:pPr/>
              <a:t>י"ב/אלול/תש"פ</a:t>
            </a:fld>
            <a:endParaRPr lang="he-IL"/>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he-IL"/>
          </a:p>
        </p:txBody>
      </p:sp>
      <p:sp>
        <p:nvSpPr>
          <p:cNvPr id="9" name="Slide Number Placeholder 8"/>
          <p:cNvSpPr>
            <a:spLocks noGrp="1"/>
          </p:cNvSpPr>
          <p:nvPr>
            <p:ph type="sldNum" sz="quarter" idx="12"/>
          </p:nvPr>
        </p:nvSpPr>
        <p:spPr>
          <a:xfrm>
            <a:off x="457200" y="6356350"/>
            <a:ext cx="2133600" cy="365125"/>
          </a:xfrm>
          <a:prstGeom prst="rect">
            <a:avLst/>
          </a:prstGeom>
        </p:spPr>
        <p:txBody>
          <a:bodyPr/>
          <a:lstStyle/>
          <a:p>
            <a:fld id="{E00FB902-DDEA-4655-B29D-D28FA4D19537}"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he-IL"/>
          </a:p>
        </p:txBody>
      </p:sp>
      <p:sp>
        <p:nvSpPr>
          <p:cNvPr id="3" name="Date Placeholder 2"/>
          <p:cNvSpPr>
            <a:spLocks noGrp="1"/>
          </p:cNvSpPr>
          <p:nvPr>
            <p:ph type="dt" sz="half" idx="10"/>
          </p:nvPr>
        </p:nvSpPr>
        <p:spPr>
          <a:xfrm>
            <a:off x="6553200" y="6356350"/>
            <a:ext cx="2133600" cy="365125"/>
          </a:xfrm>
          <a:prstGeom prst="rect">
            <a:avLst/>
          </a:prstGeom>
        </p:spPr>
        <p:txBody>
          <a:bodyPr/>
          <a:lstStyle/>
          <a:p>
            <a:fld id="{12546ACA-04C9-49E5-B464-D2127AAED562}" type="datetimeFigureOut">
              <a:rPr lang="he-IL" smtClean="0"/>
              <a:pPr/>
              <a:t>י"ב/אלול/תש"פ</a:t>
            </a:fld>
            <a:endParaRPr lang="he-IL"/>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he-IL"/>
          </a:p>
        </p:txBody>
      </p:sp>
      <p:sp>
        <p:nvSpPr>
          <p:cNvPr id="5" name="Slide Number Placeholder 4"/>
          <p:cNvSpPr>
            <a:spLocks noGrp="1"/>
          </p:cNvSpPr>
          <p:nvPr>
            <p:ph type="sldNum" sz="quarter" idx="12"/>
          </p:nvPr>
        </p:nvSpPr>
        <p:spPr>
          <a:xfrm>
            <a:off x="457200" y="6356350"/>
            <a:ext cx="2133600" cy="365125"/>
          </a:xfrm>
          <a:prstGeom prst="rect">
            <a:avLst/>
          </a:prstGeom>
        </p:spPr>
        <p:txBody>
          <a:bodyPr/>
          <a:lstStyle/>
          <a:p>
            <a:fld id="{E00FB902-DDEA-4655-B29D-D28FA4D19537}"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53200" y="6356350"/>
            <a:ext cx="2133600" cy="365125"/>
          </a:xfrm>
          <a:prstGeom prst="rect">
            <a:avLst/>
          </a:prstGeom>
        </p:spPr>
        <p:txBody>
          <a:bodyPr/>
          <a:lstStyle/>
          <a:p>
            <a:fld id="{12546ACA-04C9-49E5-B464-D2127AAED562}" type="datetimeFigureOut">
              <a:rPr lang="he-IL" smtClean="0"/>
              <a:pPr/>
              <a:t>י"ב/אלול/תש"פ</a:t>
            </a:fld>
            <a:endParaRPr lang="he-IL"/>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he-IL"/>
          </a:p>
        </p:txBody>
      </p:sp>
      <p:sp>
        <p:nvSpPr>
          <p:cNvPr id="4" name="Slide Number Placeholder 3"/>
          <p:cNvSpPr>
            <a:spLocks noGrp="1"/>
          </p:cNvSpPr>
          <p:nvPr>
            <p:ph type="sldNum" sz="quarter" idx="12"/>
          </p:nvPr>
        </p:nvSpPr>
        <p:spPr>
          <a:xfrm>
            <a:off x="457200" y="6356350"/>
            <a:ext cx="2133600" cy="365125"/>
          </a:xfrm>
          <a:prstGeom prst="rect">
            <a:avLst/>
          </a:prstGeom>
        </p:spPr>
        <p:txBody>
          <a:bodyPr/>
          <a:lstStyle/>
          <a:p>
            <a:fld id="{E00FB902-DDEA-4655-B29D-D28FA4D19537}" type="slidenum">
              <a:rPr lang="he-IL" smtClean="0"/>
              <a:pPr/>
              <a:t>‹#›</a:t>
            </a:fld>
            <a:endParaRPr lang="he-IL"/>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r">
              <a:defRPr sz="2000" b="1"/>
            </a:lvl1pPr>
          </a:lstStyle>
          <a:p>
            <a:r>
              <a:rPr lang="en-US"/>
              <a:t>Click to edit Master title style</a:t>
            </a:r>
            <a:endParaRPr lang="he-IL"/>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553200" y="6356350"/>
            <a:ext cx="2133600" cy="365125"/>
          </a:xfrm>
          <a:prstGeom prst="rect">
            <a:avLst/>
          </a:prstGeom>
        </p:spPr>
        <p:txBody>
          <a:bodyPr/>
          <a:lstStyle/>
          <a:p>
            <a:fld id="{12546ACA-04C9-49E5-B464-D2127AAED562}" type="datetimeFigureOut">
              <a:rPr lang="he-IL" smtClean="0"/>
              <a:pPr/>
              <a:t>י"ב/אלול/תש"פ</a:t>
            </a:fld>
            <a:endParaRPr lang="he-I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he-IL"/>
          </a:p>
        </p:txBody>
      </p:sp>
      <p:sp>
        <p:nvSpPr>
          <p:cNvPr id="7" name="Slide Number Placeholder 6"/>
          <p:cNvSpPr>
            <a:spLocks noGrp="1"/>
          </p:cNvSpPr>
          <p:nvPr>
            <p:ph type="sldNum" sz="quarter" idx="12"/>
          </p:nvPr>
        </p:nvSpPr>
        <p:spPr>
          <a:xfrm>
            <a:off x="457200" y="6356350"/>
            <a:ext cx="2133600" cy="365125"/>
          </a:xfrm>
          <a:prstGeom prst="rect">
            <a:avLst/>
          </a:prstGeom>
        </p:spPr>
        <p:txBody>
          <a:bodyPr/>
          <a:lstStyle/>
          <a:p>
            <a:fld id="{E00FB902-DDEA-4655-B29D-D28FA4D19537}"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r">
              <a:defRPr sz="2000" b="1"/>
            </a:lvl1pPr>
          </a:lstStyle>
          <a:p>
            <a:r>
              <a:rPr lang="en-US"/>
              <a:t>Click to edit Master title style</a:t>
            </a:r>
            <a:endParaRPr lang="he-IL"/>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553200" y="6356350"/>
            <a:ext cx="2133600" cy="365125"/>
          </a:xfrm>
          <a:prstGeom prst="rect">
            <a:avLst/>
          </a:prstGeom>
        </p:spPr>
        <p:txBody>
          <a:bodyPr/>
          <a:lstStyle/>
          <a:p>
            <a:fld id="{12546ACA-04C9-49E5-B464-D2127AAED562}" type="datetimeFigureOut">
              <a:rPr lang="he-IL" smtClean="0"/>
              <a:pPr/>
              <a:t>י"ב/אלול/תש"פ</a:t>
            </a:fld>
            <a:endParaRPr lang="he-I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he-IL"/>
          </a:p>
        </p:txBody>
      </p:sp>
      <p:sp>
        <p:nvSpPr>
          <p:cNvPr id="7" name="Slide Number Placeholder 6"/>
          <p:cNvSpPr>
            <a:spLocks noGrp="1"/>
          </p:cNvSpPr>
          <p:nvPr>
            <p:ph type="sldNum" sz="quarter" idx="12"/>
          </p:nvPr>
        </p:nvSpPr>
        <p:spPr>
          <a:xfrm>
            <a:off x="457200" y="6356350"/>
            <a:ext cx="2133600" cy="365125"/>
          </a:xfrm>
          <a:prstGeom prst="rect">
            <a:avLst/>
          </a:prstGeom>
        </p:spPr>
        <p:txBody>
          <a:bodyPr/>
          <a:lstStyle/>
          <a:p>
            <a:fld id="{E00FB902-DDEA-4655-B29D-D28FA4D19537}"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רקע3.jpg"/>
          <p:cNvPicPr>
            <a:picLocks noChangeAspect="1"/>
          </p:cNvPicPr>
          <p:nvPr userDrawn="1"/>
        </p:nvPicPr>
        <p:blipFill>
          <a:blip r:embed="rId14" cstate="print"/>
          <a:stretch>
            <a:fillRect/>
          </a:stretch>
        </p:blipFill>
        <p:spPr>
          <a:xfrm>
            <a:off x="-9728" y="-13231"/>
            <a:ext cx="9153728" cy="68771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pn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6.png"/><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600" y="1124744"/>
            <a:ext cx="5760640" cy="738664"/>
          </a:xfrm>
          <a:prstGeom prst="rect">
            <a:avLst/>
          </a:prstGeom>
          <a:noFill/>
        </p:spPr>
        <p:txBody>
          <a:bodyPr wrap="square" rtlCol="1">
            <a:spAutoFit/>
          </a:bodyPr>
          <a:lstStyle/>
          <a:p>
            <a:r>
              <a:rPr lang="he-IL" sz="42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נתיב האור לכל דור</a:t>
            </a:r>
            <a:endParaRPr lang="he-IL" sz="4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 name="מלבן 3"/>
          <p:cNvSpPr/>
          <p:nvPr/>
        </p:nvSpPr>
        <p:spPr>
          <a:xfrm>
            <a:off x="6516216" y="5949280"/>
            <a:ext cx="2736304" cy="800219"/>
          </a:xfrm>
          <a:prstGeom prst="rect">
            <a:avLst/>
          </a:prstGeom>
        </p:spPr>
        <p:txBody>
          <a:bodyPr wrap="square">
            <a:spAutoFit/>
          </a:bodyPr>
          <a:lstStyle/>
          <a:p>
            <a:pPr lvl="0" algn="ctr"/>
            <a:r>
              <a:rPr lang="he-IL" sz="2800" b="1" dirty="0">
                <a:latin typeface="David"/>
                <a:ea typeface="David"/>
                <a:cs typeface="David"/>
                <a:sym typeface="David"/>
              </a:rPr>
              <a:t>נתיב האור </a:t>
            </a:r>
            <a:endParaRPr lang="he-IL" sz="2800" dirty="0"/>
          </a:p>
          <a:p>
            <a:pPr lvl="0" algn="ctr"/>
            <a:r>
              <a:rPr lang="he-IL" b="1" dirty="0">
                <a:latin typeface="David"/>
                <a:ea typeface="David"/>
                <a:cs typeface="David"/>
                <a:sym typeface="David"/>
              </a:rPr>
              <a:t>   </a:t>
            </a:r>
            <a:r>
              <a:rPr lang="he-IL" sz="1400" b="1" dirty="0">
                <a:latin typeface="David"/>
                <a:ea typeface="David"/>
                <a:cs typeface="David"/>
                <a:sym typeface="David"/>
              </a:rPr>
              <a:t>דרך חיים נבונה בסביבת חשמל</a:t>
            </a:r>
          </a:p>
        </p:txBody>
      </p:sp>
      <p:sp>
        <p:nvSpPr>
          <p:cNvPr id="6" name="TextBox 5"/>
          <p:cNvSpPr txBox="1"/>
          <p:nvPr/>
        </p:nvSpPr>
        <p:spPr>
          <a:xfrm>
            <a:off x="1763688" y="2231833"/>
            <a:ext cx="4752528" cy="584775"/>
          </a:xfrm>
          <a:prstGeom prst="rect">
            <a:avLst/>
          </a:prstGeom>
          <a:noFill/>
        </p:spPr>
        <p:txBody>
          <a:bodyPr wrap="square" rtlCol="1">
            <a:spAutoFit/>
          </a:bodyPr>
          <a:lstStyle/>
          <a:p>
            <a:r>
              <a:rPr lang="he-IL" sz="32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מערך למורה תשפ"א</a:t>
            </a:r>
            <a:endParaRPr lang="he-IL" sz="3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611560" y="5374392"/>
            <a:ext cx="3594837" cy="1323439"/>
          </a:xfrm>
          <a:prstGeom prst="rect">
            <a:avLst/>
          </a:prstGeom>
          <a:noFill/>
        </p:spPr>
        <p:txBody>
          <a:bodyPr wrap="square" rtlCol="1">
            <a:spAutoFit/>
          </a:bodyPr>
          <a:lstStyle/>
          <a:p>
            <a:pPr algn="ctr"/>
            <a:r>
              <a:rPr lang="he-IL" sz="2400" b="1" dirty="0" smtClean="0">
                <a:solidFill>
                  <a:srgbClr val="0033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תוכנית מטעם חברת החשמל לישראל</a:t>
            </a:r>
          </a:p>
          <a:p>
            <a:pPr algn="ctr"/>
            <a:endParaRPr lang="he-IL" b="1" dirty="0">
              <a:solidFill>
                <a:srgbClr val="00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r>
              <a:rPr lang="he-IL" sz="1100" b="1" dirty="0" smtClean="0">
                <a:solidFill>
                  <a:srgbClr val="00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פיתוח מכון יעדים</a:t>
            </a:r>
            <a:endParaRPr lang="he-IL" sz="1100" b="1" dirty="0">
              <a:solidFill>
                <a:srgbClr val="00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2" name="תמונה 1"/>
          <p:cNvPicPr>
            <a:picLocks noChangeAspect="1"/>
          </p:cNvPicPr>
          <p:nvPr/>
        </p:nvPicPr>
        <p:blipFill>
          <a:blip r:embed="rId3"/>
          <a:stretch>
            <a:fillRect/>
          </a:stretch>
        </p:blipFill>
        <p:spPr>
          <a:xfrm>
            <a:off x="5940152" y="3545888"/>
            <a:ext cx="2540323" cy="1641783"/>
          </a:xfrm>
          <a:prstGeom prst="rect">
            <a:avLst/>
          </a:prstGeom>
          <a:scene3d>
            <a:camera prst="orthographicFront">
              <a:rot lat="0" lon="0" rev="0"/>
            </a:camera>
            <a:lightRig rig="threePt" dir="t"/>
          </a:scene3d>
        </p:spPr>
      </p:pic>
      <p:pic>
        <p:nvPicPr>
          <p:cNvPr id="8" name="תמונה 7"/>
          <p:cNvPicPr>
            <a:picLocks noChangeAspect="1"/>
          </p:cNvPicPr>
          <p:nvPr/>
        </p:nvPicPr>
        <p:blipFill>
          <a:blip r:embed="rId4"/>
          <a:stretch>
            <a:fillRect/>
          </a:stretch>
        </p:blipFill>
        <p:spPr>
          <a:xfrm>
            <a:off x="323528" y="3548568"/>
            <a:ext cx="4176464" cy="1641783"/>
          </a:xfrm>
          <a:prstGeom prst="rect">
            <a:avLst/>
          </a:prstGeom>
        </p:spPr>
      </p:pic>
      <p:grpSp>
        <p:nvGrpSpPr>
          <p:cNvPr id="13" name="קבוצה 12"/>
          <p:cNvGrpSpPr/>
          <p:nvPr/>
        </p:nvGrpSpPr>
        <p:grpSpPr>
          <a:xfrm>
            <a:off x="4206398" y="3545888"/>
            <a:ext cx="1949778" cy="1881048"/>
            <a:chOff x="4206398" y="3545888"/>
            <a:chExt cx="1949778" cy="1881048"/>
          </a:xfrm>
          <a:solidFill>
            <a:schemeClr val="accent2">
              <a:lumMod val="40000"/>
              <a:lumOff val="60000"/>
              <a:alpha val="53000"/>
            </a:schemeClr>
          </a:solidFill>
        </p:grpSpPr>
        <p:sp>
          <p:nvSpPr>
            <p:cNvPr id="10" name="צורה חופשית 9"/>
            <p:cNvSpPr/>
            <p:nvPr/>
          </p:nvSpPr>
          <p:spPr>
            <a:xfrm>
              <a:off x="5197815" y="3545888"/>
              <a:ext cx="958361" cy="1881048"/>
            </a:xfrm>
            <a:custGeom>
              <a:avLst/>
              <a:gdLst>
                <a:gd name="connsiteX0" fmla="*/ 0 w 958361"/>
                <a:gd name="connsiteY0" fmla="*/ 492369 h 1899186"/>
                <a:gd name="connsiteX1" fmla="*/ 26377 w 958361"/>
                <a:gd name="connsiteY1" fmla="*/ 422031 h 1899186"/>
                <a:gd name="connsiteX2" fmla="*/ 61546 w 958361"/>
                <a:gd name="connsiteY2" fmla="*/ 307731 h 1899186"/>
                <a:gd name="connsiteX3" fmla="*/ 87923 w 958361"/>
                <a:gd name="connsiteY3" fmla="*/ 228600 h 1899186"/>
                <a:gd name="connsiteX4" fmla="*/ 96715 w 958361"/>
                <a:gd name="connsiteY4" fmla="*/ 202223 h 1899186"/>
                <a:gd name="connsiteX5" fmla="*/ 123092 w 958361"/>
                <a:gd name="connsiteY5" fmla="*/ 175846 h 1899186"/>
                <a:gd name="connsiteX6" fmla="*/ 149469 w 958361"/>
                <a:gd name="connsiteY6" fmla="*/ 140677 h 1899186"/>
                <a:gd name="connsiteX7" fmla="*/ 184638 w 958361"/>
                <a:gd name="connsiteY7" fmla="*/ 131885 h 1899186"/>
                <a:gd name="connsiteX8" fmla="*/ 228600 w 958361"/>
                <a:gd name="connsiteY8" fmla="*/ 105508 h 1899186"/>
                <a:gd name="connsiteX9" fmla="*/ 254977 w 958361"/>
                <a:gd name="connsiteY9" fmla="*/ 87923 h 1899186"/>
                <a:gd name="connsiteX10" fmla="*/ 351692 w 958361"/>
                <a:gd name="connsiteY10" fmla="*/ 61546 h 1899186"/>
                <a:gd name="connsiteX11" fmla="*/ 386861 w 958361"/>
                <a:gd name="connsiteY11" fmla="*/ 43962 h 1899186"/>
                <a:gd name="connsiteX12" fmla="*/ 413238 w 958361"/>
                <a:gd name="connsiteY12" fmla="*/ 26377 h 1899186"/>
                <a:gd name="connsiteX13" fmla="*/ 465992 w 958361"/>
                <a:gd name="connsiteY13" fmla="*/ 17585 h 1899186"/>
                <a:gd name="connsiteX14" fmla="*/ 536330 w 958361"/>
                <a:gd name="connsiteY14" fmla="*/ 0 h 1899186"/>
                <a:gd name="connsiteX15" fmla="*/ 729761 w 958361"/>
                <a:gd name="connsiteY15" fmla="*/ 8792 h 1899186"/>
                <a:gd name="connsiteX16" fmla="*/ 756138 w 958361"/>
                <a:gd name="connsiteY16" fmla="*/ 26377 h 1899186"/>
                <a:gd name="connsiteX17" fmla="*/ 826477 w 958361"/>
                <a:gd name="connsiteY17" fmla="*/ 114300 h 1899186"/>
                <a:gd name="connsiteX18" fmla="*/ 835269 w 958361"/>
                <a:gd name="connsiteY18" fmla="*/ 149469 h 1899186"/>
                <a:gd name="connsiteX19" fmla="*/ 852853 w 958361"/>
                <a:gd name="connsiteY19" fmla="*/ 175846 h 1899186"/>
                <a:gd name="connsiteX20" fmla="*/ 870438 w 958361"/>
                <a:gd name="connsiteY20" fmla="*/ 211015 h 1899186"/>
                <a:gd name="connsiteX21" fmla="*/ 888023 w 958361"/>
                <a:gd name="connsiteY21" fmla="*/ 272562 h 1899186"/>
                <a:gd name="connsiteX22" fmla="*/ 905607 w 958361"/>
                <a:gd name="connsiteY22" fmla="*/ 298938 h 1899186"/>
                <a:gd name="connsiteX23" fmla="*/ 923192 w 958361"/>
                <a:gd name="connsiteY23" fmla="*/ 369277 h 1899186"/>
                <a:gd name="connsiteX24" fmla="*/ 931984 w 958361"/>
                <a:gd name="connsiteY24" fmla="*/ 395654 h 1899186"/>
                <a:gd name="connsiteX25" fmla="*/ 940777 w 958361"/>
                <a:gd name="connsiteY25" fmla="*/ 430823 h 1899186"/>
                <a:gd name="connsiteX26" fmla="*/ 958361 w 958361"/>
                <a:gd name="connsiteY26" fmla="*/ 597877 h 1899186"/>
                <a:gd name="connsiteX27" fmla="*/ 949569 w 958361"/>
                <a:gd name="connsiteY27" fmla="*/ 888023 h 1899186"/>
                <a:gd name="connsiteX28" fmla="*/ 940777 w 958361"/>
                <a:gd name="connsiteY28" fmla="*/ 949569 h 1899186"/>
                <a:gd name="connsiteX29" fmla="*/ 923192 w 958361"/>
                <a:gd name="connsiteY29" fmla="*/ 975946 h 1899186"/>
                <a:gd name="connsiteX30" fmla="*/ 905607 w 958361"/>
                <a:gd name="connsiteY30" fmla="*/ 1011115 h 1899186"/>
                <a:gd name="connsiteX31" fmla="*/ 879230 w 958361"/>
                <a:gd name="connsiteY31" fmla="*/ 1090246 h 1899186"/>
                <a:gd name="connsiteX32" fmla="*/ 861646 w 958361"/>
                <a:gd name="connsiteY32" fmla="*/ 1125415 h 1899186"/>
                <a:gd name="connsiteX33" fmla="*/ 852853 w 958361"/>
                <a:gd name="connsiteY33" fmla="*/ 1151792 h 1899186"/>
                <a:gd name="connsiteX34" fmla="*/ 835269 w 958361"/>
                <a:gd name="connsiteY34" fmla="*/ 1178169 h 1899186"/>
                <a:gd name="connsiteX35" fmla="*/ 808892 w 958361"/>
                <a:gd name="connsiteY35" fmla="*/ 1230923 h 1899186"/>
                <a:gd name="connsiteX36" fmla="*/ 800100 w 958361"/>
                <a:gd name="connsiteY36" fmla="*/ 1257300 h 1899186"/>
                <a:gd name="connsiteX37" fmla="*/ 782515 w 958361"/>
                <a:gd name="connsiteY37" fmla="*/ 1283677 h 1899186"/>
                <a:gd name="connsiteX38" fmla="*/ 729761 w 958361"/>
                <a:gd name="connsiteY38" fmla="*/ 1345223 h 1899186"/>
                <a:gd name="connsiteX39" fmla="*/ 685800 w 958361"/>
                <a:gd name="connsiteY39" fmla="*/ 1380392 h 1899186"/>
                <a:gd name="connsiteX40" fmla="*/ 615461 w 958361"/>
                <a:gd name="connsiteY40" fmla="*/ 1424354 h 1899186"/>
                <a:gd name="connsiteX41" fmla="*/ 571500 w 958361"/>
                <a:gd name="connsiteY41" fmla="*/ 1441938 h 1899186"/>
                <a:gd name="connsiteX42" fmla="*/ 545123 w 958361"/>
                <a:gd name="connsiteY42" fmla="*/ 1450731 h 1899186"/>
                <a:gd name="connsiteX43" fmla="*/ 483577 w 958361"/>
                <a:gd name="connsiteY43" fmla="*/ 1485900 h 1899186"/>
                <a:gd name="connsiteX44" fmla="*/ 422030 w 958361"/>
                <a:gd name="connsiteY44" fmla="*/ 1503485 h 1899186"/>
                <a:gd name="connsiteX45" fmla="*/ 386861 w 958361"/>
                <a:gd name="connsiteY45" fmla="*/ 1521069 h 1899186"/>
                <a:gd name="connsiteX46" fmla="*/ 360484 w 958361"/>
                <a:gd name="connsiteY46" fmla="*/ 1529862 h 1899186"/>
                <a:gd name="connsiteX47" fmla="*/ 307730 w 958361"/>
                <a:gd name="connsiteY47" fmla="*/ 1565031 h 1899186"/>
                <a:gd name="connsiteX48" fmla="*/ 237392 w 958361"/>
                <a:gd name="connsiteY48" fmla="*/ 1608992 h 1899186"/>
                <a:gd name="connsiteX49" fmla="*/ 175846 w 958361"/>
                <a:gd name="connsiteY49" fmla="*/ 1670538 h 1899186"/>
                <a:gd name="connsiteX50" fmla="*/ 140677 w 958361"/>
                <a:gd name="connsiteY50" fmla="*/ 1696915 h 1899186"/>
                <a:gd name="connsiteX51" fmla="*/ 123092 w 958361"/>
                <a:gd name="connsiteY51" fmla="*/ 1723292 h 1899186"/>
                <a:gd name="connsiteX52" fmla="*/ 70338 w 958361"/>
                <a:gd name="connsiteY52" fmla="*/ 1776046 h 1899186"/>
                <a:gd name="connsiteX53" fmla="*/ 52753 w 958361"/>
                <a:gd name="connsiteY53" fmla="*/ 1863969 h 1899186"/>
                <a:gd name="connsiteX54" fmla="*/ 35169 w 958361"/>
                <a:gd name="connsiteY54" fmla="*/ 1899138 h 189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58361" h="1899186">
                  <a:moveTo>
                    <a:pt x="0" y="492369"/>
                  </a:moveTo>
                  <a:cubicBezTo>
                    <a:pt x="7607" y="473350"/>
                    <a:pt x="20473" y="443680"/>
                    <a:pt x="26377" y="422031"/>
                  </a:cubicBezTo>
                  <a:cubicBezTo>
                    <a:pt x="53909" y="321081"/>
                    <a:pt x="30988" y="384122"/>
                    <a:pt x="61546" y="307731"/>
                  </a:cubicBezTo>
                  <a:cubicBezTo>
                    <a:pt x="77869" y="209790"/>
                    <a:pt x="57015" y="290416"/>
                    <a:pt x="87923" y="228600"/>
                  </a:cubicBezTo>
                  <a:cubicBezTo>
                    <a:pt x="92068" y="220311"/>
                    <a:pt x="91574" y="209934"/>
                    <a:pt x="96715" y="202223"/>
                  </a:cubicBezTo>
                  <a:cubicBezTo>
                    <a:pt x="103612" y="191877"/>
                    <a:pt x="115000" y="185287"/>
                    <a:pt x="123092" y="175846"/>
                  </a:cubicBezTo>
                  <a:cubicBezTo>
                    <a:pt x="132629" y="164720"/>
                    <a:pt x="137545" y="149194"/>
                    <a:pt x="149469" y="140677"/>
                  </a:cubicBezTo>
                  <a:cubicBezTo>
                    <a:pt x="159302" y="133653"/>
                    <a:pt x="172915" y="134816"/>
                    <a:pt x="184638" y="131885"/>
                  </a:cubicBezTo>
                  <a:cubicBezTo>
                    <a:pt x="199292" y="123093"/>
                    <a:pt x="214108" y="114565"/>
                    <a:pt x="228600" y="105508"/>
                  </a:cubicBezTo>
                  <a:cubicBezTo>
                    <a:pt x="237561" y="99907"/>
                    <a:pt x="245321" y="92215"/>
                    <a:pt x="254977" y="87923"/>
                  </a:cubicBezTo>
                  <a:cubicBezTo>
                    <a:pt x="291487" y="71696"/>
                    <a:pt x="314081" y="69068"/>
                    <a:pt x="351692" y="61546"/>
                  </a:cubicBezTo>
                  <a:cubicBezTo>
                    <a:pt x="363415" y="55685"/>
                    <a:pt x="375481" y="50465"/>
                    <a:pt x="386861" y="43962"/>
                  </a:cubicBezTo>
                  <a:cubicBezTo>
                    <a:pt x="396036" y="38719"/>
                    <a:pt x="403213" y="29719"/>
                    <a:pt x="413238" y="26377"/>
                  </a:cubicBezTo>
                  <a:cubicBezTo>
                    <a:pt x="430150" y="20740"/>
                    <a:pt x="448452" y="20774"/>
                    <a:pt x="465992" y="17585"/>
                  </a:cubicBezTo>
                  <a:cubicBezTo>
                    <a:pt x="512670" y="9098"/>
                    <a:pt x="499727" y="12200"/>
                    <a:pt x="536330" y="0"/>
                  </a:cubicBezTo>
                  <a:cubicBezTo>
                    <a:pt x="600807" y="2931"/>
                    <a:pt x="665677" y="1102"/>
                    <a:pt x="729761" y="8792"/>
                  </a:cubicBezTo>
                  <a:cubicBezTo>
                    <a:pt x="740253" y="10051"/>
                    <a:pt x="748020" y="19612"/>
                    <a:pt x="756138" y="26377"/>
                  </a:cubicBezTo>
                  <a:cubicBezTo>
                    <a:pt x="785354" y="50724"/>
                    <a:pt x="805644" y="83051"/>
                    <a:pt x="826477" y="114300"/>
                  </a:cubicBezTo>
                  <a:cubicBezTo>
                    <a:pt x="829408" y="126023"/>
                    <a:pt x="830509" y="138362"/>
                    <a:pt x="835269" y="149469"/>
                  </a:cubicBezTo>
                  <a:cubicBezTo>
                    <a:pt x="839431" y="159182"/>
                    <a:pt x="847610" y="166671"/>
                    <a:pt x="852853" y="175846"/>
                  </a:cubicBezTo>
                  <a:cubicBezTo>
                    <a:pt x="859356" y="187226"/>
                    <a:pt x="864576" y="199292"/>
                    <a:pt x="870438" y="211015"/>
                  </a:cubicBezTo>
                  <a:cubicBezTo>
                    <a:pt x="873257" y="222290"/>
                    <a:pt x="881714" y="259944"/>
                    <a:pt x="888023" y="272562"/>
                  </a:cubicBezTo>
                  <a:cubicBezTo>
                    <a:pt x="892749" y="282013"/>
                    <a:pt x="899746" y="290146"/>
                    <a:pt x="905607" y="298938"/>
                  </a:cubicBezTo>
                  <a:cubicBezTo>
                    <a:pt x="911469" y="322384"/>
                    <a:pt x="916833" y="345961"/>
                    <a:pt x="923192" y="369277"/>
                  </a:cubicBezTo>
                  <a:cubicBezTo>
                    <a:pt x="925631" y="378218"/>
                    <a:pt x="929438" y="386743"/>
                    <a:pt x="931984" y="395654"/>
                  </a:cubicBezTo>
                  <a:cubicBezTo>
                    <a:pt x="935304" y="407273"/>
                    <a:pt x="937846" y="419100"/>
                    <a:pt x="940777" y="430823"/>
                  </a:cubicBezTo>
                  <a:cubicBezTo>
                    <a:pt x="945605" y="469449"/>
                    <a:pt x="958361" y="565083"/>
                    <a:pt x="958361" y="597877"/>
                  </a:cubicBezTo>
                  <a:cubicBezTo>
                    <a:pt x="958361" y="694637"/>
                    <a:pt x="954401" y="791384"/>
                    <a:pt x="949569" y="888023"/>
                  </a:cubicBezTo>
                  <a:cubicBezTo>
                    <a:pt x="948534" y="908721"/>
                    <a:pt x="946732" y="929719"/>
                    <a:pt x="940777" y="949569"/>
                  </a:cubicBezTo>
                  <a:cubicBezTo>
                    <a:pt x="937741" y="959690"/>
                    <a:pt x="928435" y="966771"/>
                    <a:pt x="923192" y="975946"/>
                  </a:cubicBezTo>
                  <a:cubicBezTo>
                    <a:pt x="916689" y="987326"/>
                    <a:pt x="910312" y="998882"/>
                    <a:pt x="905607" y="1011115"/>
                  </a:cubicBezTo>
                  <a:cubicBezTo>
                    <a:pt x="895626" y="1037066"/>
                    <a:pt x="891664" y="1065377"/>
                    <a:pt x="879230" y="1090246"/>
                  </a:cubicBezTo>
                  <a:cubicBezTo>
                    <a:pt x="873369" y="1101969"/>
                    <a:pt x="866809" y="1113368"/>
                    <a:pt x="861646" y="1125415"/>
                  </a:cubicBezTo>
                  <a:cubicBezTo>
                    <a:pt x="857995" y="1133934"/>
                    <a:pt x="856998" y="1143502"/>
                    <a:pt x="852853" y="1151792"/>
                  </a:cubicBezTo>
                  <a:cubicBezTo>
                    <a:pt x="848127" y="1161243"/>
                    <a:pt x="839995" y="1168718"/>
                    <a:pt x="835269" y="1178169"/>
                  </a:cubicBezTo>
                  <a:cubicBezTo>
                    <a:pt x="798873" y="1250965"/>
                    <a:pt x="859282" y="1155339"/>
                    <a:pt x="808892" y="1230923"/>
                  </a:cubicBezTo>
                  <a:cubicBezTo>
                    <a:pt x="805961" y="1239715"/>
                    <a:pt x="804245" y="1249011"/>
                    <a:pt x="800100" y="1257300"/>
                  </a:cubicBezTo>
                  <a:cubicBezTo>
                    <a:pt x="795374" y="1266752"/>
                    <a:pt x="788657" y="1275078"/>
                    <a:pt x="782515" y="1283677"/>
                  </a:cubicBezTo>
                  <a:cubicBezTo>
                    <a:pt x="763283" y="1310601"/>
                    <a:pt x="754106" y="1323921"/>
                    <a:pt x="729761" y="1345223"/>
                  </a:cubicBezTo>
                  <a:cubicBezTo>
                    <a:pt x="715638" y="1357580"/>
                    <a:pt x="699069" y="1367122"/>
                    <a:pt x="685800" y="1380392"/>
                  </a:cubicBezTo>
                  <a:cubicBezTo>
                    <a:pt x="635730" y="1430463"/>
                    <a:pt x="688811" y="1409685"/>
                    <a:pt x="615461" y="1424354"/>
                  </a:cubicBezTo>
                  <a:cubicBezTo>
                    <a:pt x="600807" y="1430215"/>
                    <a:pt x="586278" y="1436396"/>
                    <a:pt x="571500" y="1441938"/>
                  </a:cubicBezTo>
                  <a:cubicBezTo>
                    <a:pt x="562822" y="1445192"/>
                    <a:pt x="553413" y="1446586"/>
                    <a:pt x="545123" y="1450731"/>
                  </a:cubicBezTo>
                  <a:cubicBezTo>
                    <a:pt x="494116" y="1476234"/>
                    <a:pt x="545220" y="1462784"/>
                    <a:pt x="483577" y="1485900"/>
                  </a:cubicBezTo>
                  <a:cubicBezTo>
                    <a:pt x="424056" y="1508220"/>
                    <a:pt x="471651" y="1482219"/>
                    <a:pt x="422030" y="1503485"/>
                  </a:cubicBezTo>
                  <a:cubicBezTo>
                    <a:pt x="409983" y="1508648"/>
                    <a:pt x="398908" y="1515906"/>
                    <a:pt x="386861" y="1521069"/>
                  </a:cubicBezTo>
                  <a:cubicBezTo>
                    <a:pt x="378342" y="1524720"/>
                    <a:pt x="368586" y="1525361"/>
                    <a:pt x="360484" y="1529862"/>
                  </a:cubicBezTo>
                  <a:cubicBezTo>
                    <a:pt x="342010" y="1540126"/>
                    <a:pt x="325852" y="1554157"/>
                    <a:pt x="307730" y="1565031"/>
                  </a:cubicBezTo>
                  <a:cubicBezTo>
                    <a:pt x="305778" y="1566202"/>
                    <a:pt x="246409" y="1600877"/>
                    <a:pt x="237392" y="1608992"/>
                  </a:cubicBezTo>
                  <a:cubicBezTo>
                    <a:pt x="215827" y="1628401"/>
                    <a:pt x="199056" y="1653130"/>
                    <a:pt x="175846" y="1670538"/>
                  </a:cubicBezTo>
                  <a:cubicBezTo>
                    <a:pt x="164123" y="1679330"/>
                    <a:pt x="151039" y="1686553"/>
                    <a:pt x="140677" y="1696915"/>
                  </a:cubicBezTo>
                  <a:cubicBezTo>
                    <a:pt x="133205" y="1704387"/>
                    <a:pt x="130112" y="1715394"/>
                    <a:pt x="123092" y="1723292"/>
                  </a:cubicBezTo>
                  <a:cubicBezTo>
                    <a:pt x="106570" y="1741879"/>
                    <a:pt x="70338" y="1776046"/>
                    <a:pt x="70338" y="1776046"/>
                  </a:cubicBezTo>
                  <a:cubicBezTo>
                    <a:pt x="52282" y="1830215"/>
                    <a:pt x="68918" y="1775064"/>
                    <a:pt x="52753" y="1863969"/>
                  </a:cubicBezTo>
                  <a:cubicBezTo>
                    <a:pt x="45842" y="1901981"/>
                    <a:pt x="55416" y="1899138"/>
                    <a:pt x="35169" y="1899138"/>
                  </a:cubicBezTo>
                </a:path>
              </a:pathLst>
            </a:custGeom>
            <a:grp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צורה חופשית 11"/>
            <p:cNvSpPr/>
            <p:nvPr/>
          </p:nvSpPr>
          <p:spPr>
            <a:xfrm flipH="1">
              <a:off x="4206398" y="3613184"/>
              <a:ext cx="1158372" cy="1813752"/>
            </a:xfrm>
            <a:custGeom>
              <a:avLst/>
              <a:gdLst>
                <a:gd name="connsiteX0" fmla="*/ 0 w 958361"/>
                <a:gd name="connsiteY0" fmla="*/ 492369 h 1899186"/>
                <a:gd name="connsiteX1" fmla="*/ 26377 w 958361"/>
                <a:gd name="connsiteY1" fmla="*/ 422031 h 1899186"/>
                <a:gd name="connsiteX2" fmla="*/ 61546 w 958361"/>
                <a:gd name="connsiteY2" fmla="*/ 307731 h 1899186"/>
                <a:gd name="connsiteX3" fmla="*/ 87923 w 958361"/>
                <a:gd name="connsiteY3" fmla="*/ 228600 h 1899186"/>
                <a:gd name="connsiteX4" fmla="*/ 96715 w 958361"/>
                <a:gd name="connsiteY4" fmla="*/ 202223 h 1899186"/>
                <a:gd name="connsiteX5" fmla="*/ 123092 w 958361"/>
                <a:gd name="connsiteY5" fmla="*/ 175846 h 1899186"/>
                <a:gd name="connsiteX6" fmla="*/ 149469 w 958361"/>
                <a:gd name="connsiteY6" fmla="*/ 140677 h 1899186"/>
                <a:gd name="connsiteX7" fmla="*/ 184638 w 958361"/>
                <a:gd name="connsiteY7" fmla="*/ 131885 h 1899186"/>
                <a:gd name="connsiteX8" fmla="*/ 228600 w 958361"/>
                <a:gd name="connsiteY8" fmla="*/ 105508 h 1899186"/>
                <a:gd name="connsiteX9" fmla="*/ 254977 w 958361"/>
                <a:gd name="connsiteY9" fmla="*/ 87923 h 1899186"/>
                <a:gd name="connsiteX10" fmla="*/ 351692 w 958361"/>
                <a:gd name="connsiteY10" fmla="*/ 61546 h 1899186"/>
                <a:gd name="connsiteX11" fmla="*/ 386861 w 958361"/>
                <a:gd name="connsiteY11" fmla="*/ 43962 h 1899186"/>
                <a:gd name="connsiteX12" fmla="*/ 413238 w 958361"/>
                <a:gd name="connsiteY12" fmla="*/ 26377 h 1899186"/>
                <a:gd name="connsiteX13" fmla="*/ 465992 w 958361"/>
                <a:gd name="connsiteY13" fmla="*/ 17585 h 1899186"/>
                <a:gd name="connsiteX14" fmla="*/ 536330 w 958361"/>
                <a:gd name="connsiteY14" fmla="*/ 0 h 1899186"/>
                <a:gd name="connsiteX15" fmla="*/ 729761 w 958361"/>
                <a:gd name="connsiteY15" fmla="*/ 8792 h 1899186"/>
                <a:gd name="connsiteX16" fmla="*/ 756138 w 958361"/>
                <a:gd name="connsiteY16" fmla="*/ 26377 h 1899186"/>
                <a:gd name="connsiteX17" fmla="*/ 826477 w 958361"/>
                <a:gd name="connsiteY17" fmla="*/ 114300 h 1899186"/>
                <a:gd name="connsiteX18" fmla="*/ 835269 w 958361"/>
                <a:gd name="connsiteY18" fmla="*/ 149469 h 1899186"/>
                <a:gd name="connsiteX19" fmla="*/ 852853 w 958361"/>
                <a:gd name="connsiteY19" fmla="*/ 175846 h 1899186"/>
                <a:gd name="connsiteX20" fmla="*/ 870438 w 958361"/>
                <a:gd name="connsiteY20" fmla="*/ 211015 h 1899186"/>
                <a:gd name="connsiteX21" fmla="*/ 888023 w 958361"/>
                <a:gd name="connsiteY21" fmla="*/ 272562 h 1899186"/>
                <a:gd name="connsiteX22" fmla="*/ 905607 w 958361"/>
                <a:gd name="connsiteY22" fmla="*/ 298938 h 1899186"/>
                <a:gd name="connsiteX23" fmla="*/ 923192 w 958361"/>
                <a:gd name="connsiteY23" fmla="*/ 369277 h 1899186"/>
                <a:gd name="connsiteX24" fmla="*/ 931984 w 958361"/>
                <a:gd name="connsiteY24" fmla="*/ 395654 h 1899186"/>
                <a:gd name="connsiteX25" fmla="*/ 940777 w 958361"/>
                <a:gd name="connsiteY25" fmla="*/ 430823 h 1899186"/>
                <a:gd name="connsiteX26" fmla="*/ 958361 w 958361"/>
                <a:gd name="connsiteY26" fmla="*/ 597877 h 1899186"/>
                <a:gd name="connsiteX27" fmla="*/ 949569 w 958361"/>
                <a:gd name="connsiteY27" fmla="*/ 888023 h 1899186"/>
                <a:gd name="connsiteX28" fmla="*/ 940777 w 958361"/>
                <a:gd name="connsiteY28" fmla="*/ 949569 h 1899186"/>
                <a:gd name="connsiteX29" fmla="*/ 923192 w 958361"/>
                <a:gd name="connsiteY29" fmla="*/ 975946 h 1899186"/>
                <a:gd name="connsiteX30" fmla="*/ 905607 w 958361"/>
                <a:gd name="connsiteY30" fmla="*/ 1011115 h 1899186"/>
                <a:gd name="connsiteX31" fmla="*/ 879230 w 958361"/>
                <a:gd name="connsiteY31" fmla="*/ 1090246 h 1899186"/>
                <a:gd name="connsiteX32" fmla="*/ 861646 w 958361"/>
                <a:gd name="connsiteY32" fmla="*/ 1125415 h 1899186"/>
                <a:gd name="connsiteX33" fmla="*/ 852853 w 958361"/>
                <a:gd name="connsiteY33" fmla="*/ 1151792 h 1899186"/>
                <a:gd name="connsiteX34" fmla="*/ 835269 w 958361"/>
                <a:gd name="connsiteY34" fmla="*/ 1178169 h 1899186"/>
                <a:gd name="connsiteX35" fmla="*/ 808892 w 958361"/>
                <a:gd name="connsiteY35" fmla="*/ 1230923 h 1899186"/>
                <a:gd name="connsiteX36" fmla="*/ 800100 w 958361"/>
                <a:gd name="connsiteY36" fmla="*/ 1257300 h 1899186"/>
                <a:gd name="connsiteX37" fmla="*/ 782515 w 958361"/>
                <a:gd name="connsiteY37" fmla="*/ 1283677 h 1899186"/>
                <a:gd name="connsiteX38" fmla="*/ 729761 w 958361"/>
                <a:gd name="connsiteY38" fmla="*/ 1345223 h 1899186"/>
                <a:gd name="connsiteX39" fmla="*/ 685800 w 958361"/>
                <a:gd name="connsiteY39" fmla="*/ 1380392 h 1899186"/>
                <a:gd name="connsiteX40" fmla="*/ 615461 w 958361"/>
                <a:gd name="connsiteY40" fmla="*/ 1424354 h 1899186"/>
                <a:gd name="connsiteX41" fmla="*/ 571500 w 958361"/>
                <a:gd name="connsiteY41" fmla="*/ 1441938 h 1899186"/>
                <a:gd name="connsiteX42" fmla="*/ 545123 w 958361"/>
                <a:gd name="connsiteY42" fmla="*/ 1450731 h 1899186"/>
                <a:gd name="connsiteX43" fmla="*/ 483577 w 958361"/>
                <a:gd name="connsiteY43" fmla="*/ 1485900 h 1899186"/>
                <a:gd name="connsiteX44" fmla="*/ 422030 w 958361"/>
                <a:gd name="connsiteY44" fmla="*/ 1503485 h 1899186"/>
                <a:gd name="connsiteX45" fmla="*/ 386861 w 958361"/>
                <a:gd name="connsiteY45" fmla="*/ 1521069 h 1899186"/>
                <a:gd name="connsiteX46" fmla="*/ 360484 w 958361"/>
                <a:gd name="connsiteY46" fmla="*/ 1529862 h 1899186"/>
                <a:gd name="connsiteX47" fmla="*/ 307730 w 958361"/>
                <a:gd name="connsiteY47" fmla="*/ 1565031 h 1899186"/>
                <a:gd name="connsiteX48" fmla="*/ 237392 w 958361"/>
                <a:gd name="connsiteY48" fmla="*/ 1608992 h 1899186"/>
                <a:gd name="connsiteX49" fmla="*/ 175846 w 958361"/>
                <a:gd name="connsiteY49" fmla="*/ 1670538 h 1899186"/>
                <a:gd name="connsiteX50" fmla="*/ 140677 w 958361"/>
                <a:gd name="connsiteY50" fmla="*/ 1696915 h 1899186"/>
                <a:gd name="connsiteX51" fmla="*/ 123092 w 958361"/>
                <a:gd name="connsiteY51" fmla="*/ 1723292 h 1899186"/>
                <a:gd name="connsiteX52" fmla="*/ 70338 w 958361"/>
                <a:gd name="connsiteY52" fmla="*/ 1776046 h 1899186"/>
                <a:gd name="connsiteX53" fmla="*/ 52753 w 958361"/>
                <a:gd name="connsiteY53" fmla="*/ 1863969 h 1899186"/>
                <a:gd name="connsiteX54" fmla="*/ 35169 w 958361"/>
                <a:gd name="connsiteY54" fmla="*/ 1899138 h 189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58361" h="1899186">
                  <a:moveTo>
                    <a:pt x="0" y="492369"/>
                  </a:moveTo>
                  <a:cubicBezTo>
                    <a:pt x="7607" y="473350"/>
                    <a:pt x="20473" y="443680"/>
                    <a:pt x="26377" y="422031"/>
                  </a:cubicBezTo>
                  <a:cubicBezTo>
                    <a:pt x="53909" y="321081"/>
                    <a:pt x="30988" y="384122"/>
                    <a:pt x="61546" y="307731"/>
                  </a:cubicBezTo>
                  <a:cubicBezTo>
                    <a:pt x="77869" y="209790"/>
                    <a:pt x="57015" y="290416"/>
                    <a:pt x="87923" y="228600"/>
                  </a:cubicBezTo>
                  <a:cubicBezTo>
                    <a:pt x="92068" y="220311"/>
                    <a:pt x="91574" y="209934"/>
                    <a:pt x="96715" y="202223"/>
                  </a:cubicBezTo>
                  <a:cubicBezTo>
                    <a:pt x="103612" y="191877"/>
                    <a:pt x="115000" y="185287"/>
                    <a:pt x="123092" y="175846"/>
                  </a:cubicBezTo>
                  <a:cubicBezTo>
                    <a:pt x="132629" y="164720"/>
                    <a:pt x="137545" y="149194"/>
                    <a:pt x="149469" y="140677"/>
                  </a:cubicBezTo>
                  <a:cubicBezTo>
                    <a:pt x="159302" y="133653"/>
                    <a:pt x="172915" y="134816"/>
                    <a:pt x="184638" y="131885"/>
                  </a:cubicBezTo>
                  <a:cubicBezTo>
                    <a:pt x="199292" y="123093"/>
                    <a:pt x="214108" y="114565"/>
                    <a:pt x="228600" y="105508"/>
                  </a:cubicBezTo>
                  <a:cubicBezTo>
                    <a:pt x="237561" y="99907"/>
                    <a:pt x="245321" y="92215"/>
                    <a:pt x="254977" y="87923"/>
                  </a:cubicBezTo>
                  <a:cubicBezTo>
                    <a:pt x="291487" y="71696"/>
                    <a:pt x="314081" y="69068"/>
                    <a:pt x="351692" y="61546"/>
                  </a:cubicBezTo>
                  <a:cubicBezTo>
                    <a:pt x="363415" y="55685"/>
                    <a:pt x="375481" y="50465"/>
                    <a:pt x="386861" y="43962"/>
                  </a:cubicBezTo>
                  <a:cubicBezTo>
                    <a:pt x="396036" y="38719"/>
                    <a:pt x="403213" y="29719"/>
                    <a:pt x="413238" y="26377"/>
                  </a:cubicBezTo>
                  <a:cubicBezTo>
                    <a:pt x="430150" y="20740"/>
                    <a:pt x="448452" y="20774"/>
                    <a:pt x="465992" y="17585"/>
                  </a:cubicBezTo>
                  <a:cubicBezTo>
                    <a:pt x="512670" y="9098"/>
                    <a:pt x="499727" y="12200"/>
                    <a:pt x="536330" y="0"/>
                  </a:cubicBezTo>
                  <a:cubicBezTo>
                    <a:pt x="600807" y="2931"/>
                    <a:pt x="665677" y="1102"/>
                    <a:pt x="729761" y="8792"/>
                  </a:cubicBezTo>
                  <a:cubicBezTo>
                    <a:pt x="740253" y="10051"/>
                    <a:pt x="748020" y="19612"/>
                    <a:pt x="756138" y="26377"/>
                  </a:cubicBezTo>
                  <a:cubicBezTo>
                    <a:pt x="785354" y="50724"/>
                    <a:pt x="805644" y="83051"/>
                    <a:pt x="826477" y="114300"/>
                  </a:cubicBezTo>
                  <a:cubicBezTo>
                    <a:pt x="829408" y="126023"/>
                    <a:pt x="830509" y="138362"/>
                    <a:pt x="835269" y="149469"/>
                  </a:cubicBezTo>
                  <a:cubicBezTo>
                    <a:pt x="839431" y="159182"/>
                    <a:pt x="847610" y="166671"/>
                    <a:pt x="852853" y="175846"/>
                  </a:cubicBezTo>
                  <a:cubicBezTo>
                    <a:pt x="859356" y="187226"/>
                    <a:pt x="864576" y="199292"/>
                    <a:pt x="870438" y="211015"/>
                  </a:cubicBezTo>
                  <a:cubicBezTo>
                    <a:pt x="873257" y="222290"/>
                    <a:pt x="881714" y="259944"/>
                    <a:pt x="888023" y="272562"/>
                  </a:cubicBezTo>
                  <a:cubicBezTo>
                    <a:pt x="892749" y="282013"/>
                    <a:pt x="899746" y="290146"/>
                    <a:pt x="905607" y="298938"/>
                  </a:cubicBezTo>
                  <a:cubicBezTo>
                    <a:pt x="911469" y="322384"/>
                    <a:pt x="916833" y="345961"/>
                    <a:pt x="923192" y="369277"/>
                  </a:cubicBezTo>
                  <a:cubicBezTo>
                    <a:pt x="925631" y="378218"/>
                    <a:pt x="929438" y="386743"/>
                    <a:pt x="931984" y="395654"/>
                  </a:cubicBezTo>
                  <a:cubicBezTo>
                    <a:pt x="935304" y="407273"/>
                    <a:pt x="937846" y="419100"/>
                    <a:pt x="940777" y="430823"/>
                  </a:cubicBezTo>
                  <a:cubicBezTo>
                    <a:pt x="945605" y="469449"/>
                    <a:pt x="958361" y="565083"/>
                    <a:pt x="958361" y="597877"/>
                  </a:cubicBezTo>
                  <a:cubicBezTo>
                    <a:pt x="958361" y="694637"/>
                    <a:pt x="954401" y="791384"/>
                    <a:pt x="949569" y="888023"/>
                  </a:cubicBezTo>
                  <a:cubicBezTo>
                    <a:pt x="948534" y="908721"/>
                    <a:pt x="946732" y="929719"/>
                    <a:pt x="940777" y="949569"/>
                  </a:cubicBezTo>
                  <a:cubicBezTo>
                    <a:pt x="937741" y="959690"/>
                    <a:pt x="928435" y="966771"/>
                    <a:pt x="923192" y="975946"/>
                  </a:cubicBezTo>
                  <a:cubicBezTo>
                    <a:pt x="916689" y="987326"/>
                    <a:pt x="910312" y="998882"/>
                    <a:pt x="905607" y="1011115"/>
                  </a:cubicBezTo>
                  <a:cubicBezTo>
                    <a:pt x="895626" y="1037066"/>
                    <a:pt x="891664" y="1065377"/>
                    <a:pt x="879230" y="1090246"/>
                  </a:cubicBezTo>
                  <a:cubicBezTo>
                    <a:pt x="873369" y="1101969"/>
                    <a:pt x="866809" y="1113368"/>
                    <a:pt x="861646" y="1125415"/>
                  </a:cubicBezTo>
                  <a:cubicBezTo>
                    <a:pt x="857995" y="1133934"/>
                    <a:pt x="856998" y="1143502"/>
                    <a:pt x="852853" y="1151792"/>
                  </a:cubicBezTo>
                  <a:cubicBezTo>
                    <a:pt x="848127" y="1161243"/>
                    <a:pt x="839995" y="1168718"/>
                    <a:pt x="835269" y="1178169"/>
                  </a:cubicBezTo>
                  <a:cubicBezTo>
                    <a:pt x="798873" y="1250965"/>
                    <a:pt x="859282" y="1155339"/>
                    <a:pt x="808892" y="1230923"/>
                  </a:cubicBezTo>
                  <a:cubicBezTo>
                    <a:pt x="805961" y="1239715"/>
                    <a:pt x="804245" y="1249011"/>
                    <a:pt x="800100" y="1257300"/>
                  </a:cubicBezTo>
                  <a:cubicBezTo>
                    <a:pt x="795374" y="1266752"/>
                    <a:pt x="788657" y="1275078"/>
                    <a:pt x="782515" y="1283677"/>
                  </a:cubicBezTo>
                  <a:cubicBezTo>
                    <a:pt x="763283" y="1310601"/>
                    <a:pt x="754106" y="1323921"/>
                    <a:pt x="729761" y="1345223"/>
                  </a:cubicBezTo>
                  <a:cubicBezTo>
                    <a:pt x="715638" y="1357580"/>
                    <a:pt x="699069" y="1367122"/>
                    <a:pt x="685800" y="1380392"/>
                  </a:cubicBezTo>
                  <a:cubicBezTo>
                    <a:pt x="635730" y="1430463"/>
                    <a:pt x="688811" y="1409685"/>
                    <a:pt x="615461" y="1424354"/>
                  </a:cubicBezTo>
                  <a:cubicBezTo>
                    <a:pt x="600807" y="1430215"/>
                    <a:pt x="586278" y="1436396"/>
                    <a:pt x="571500" y="1441938"/>
                  </a:cubicBezTo>
                  <a:cubicBezTo>
                    <a:pt x="562822" y="1445192"/>
                    <a:pt x="553413" y="1446586"/>
                    <a:pt x="545123" y="1450731"/>
                  </a:cubicBezTo>
                  <a:cubicBezTo>
                    <a:pt x="494116" y="1476234"/>
                    <a:pt x="545220" y="1462784"/>
                    <a:pt x="483577" y="1485900"/>
                  </a:cubicBezTo>
                  <a:cubicBezTo>
                    <a:pt x="424056" y="1508220"/>
                    <a:pt x="471651" y="1482219"/>
                    <a:pt x="422030" y="1503485"/>
                  </a:cubicBezTo>
                  <a:cubicBezTo>
                    <a:pt x="409983" y="1508648"/>
                    <a:pt x="398908" y="1515906"/>
                    <a:pt x="386861" y="1521069"/>
                  </a:cubicBezTo>
                  <a:cubicBezTo>
                    <a:pt x="378342" y="1524720"/>
                    <a:pt x="368586" y="1525361"/>
                    <a:pt x="360484" y="1529862"/>
                  </a:cubicBezTo>
                  <a:cubicBezTo>
                    <a:pt x="342010" y="1540126"/>
                    <a:pt x="325852" y="1554157"/>
                    <a:pt x="307730" y="1565031"/>
                  </a:cubicBezTo>
                  <a:cubicBezTo>
                    <a:pt x="305778" y="1566202"/>
                    <a:pt x="246409" y="1600877"/>
                    <a:pt x="237392" y="1608992"/>
                  </a:cubicBezTo>
                  <a:cubicBezTo>
                    <a:pt x="215827" y="1628401"/>
                    <a:pt x="199056" y="1653130"/>
                    <a:pt x="175846" y="1670538"/>
                  </a:cubicBezTo>
                  <a:cubicBezTo>
                    <a:pt x="164123" y="1679330"/>
                    <a:pt x="151039" y="1686553"/>
                    <a:pt x="140677" y="1696915"/>
                  </a:cubicBezTo>
                  <a:cubicBezTo>
                    <a:pt x="133205" y="1704387"/>
                    <a:pt x="130112" y="1715394"/>
                    <a:pt x="123092" y="1723292"/>
                  </a:cubicBezTo>
                  <a:cubicBezTo>
                    <a:pt x="106570" y="1741879"/>
                    <a:pt x="70338" y="1776046"/>
                    <a:pt x="70338" y="1776046"/>
                  </a:cubicBezTo>
                  <a:cubicBezTo>
                    <a:pt x="52282" y="1830215"/>
                    <a:pt x="68918" y="1775064"/>
                    <a:pt x="52753" y="1863969"/>
                  </a:cubicBezTo>
                  <a:cubicBezTo>
                    <a:pt x="45842" y="1901981"/>
                    <a:pt x="55416" y="1899138"/>
                    <a:pt x="35169" y="1899138"/>
                  </a:cubicBezTo>
                </a:path>
              </a:pathLst>
            </a:custGeom>
            <a:grpFill/>
            <a:ln w="76200">
              <a:solidFill>
                <a:schemeClr val="accent2">
                  <a:lumMod val="75000"/>
                </a:schemeClr>
              </a:solidFill>
            </a:ln>
            <a:scene3d>
              <a:camera prst="orthographicFront">
                <a:rot lat="0" lon="30000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extLst>
      <p:ext uri="{BB962C8B-B14F-4D97-AF65-F5344CB8AC3E}">
        <p14:creationId xmlns:p14="http://schemas.microsoft.com/office/powerpoint/2010/main" val="2776477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הסבר מלבני מעוגל 3"/>
          <p:cNvSpPr/>
          <p:nvPr/>
        </p:nvSpPr>
        <p:spPr>
          <a:xfrm>
            <a:off x="935596" y="1916832"/>
            <a:ext cx="7272808" cy="3744416"/>
          </a:xfrm>
          <a:prstGeom prst="wedgeRoundRectCallout">
            <a:avLst>
              <a:gd name="adj1" fmla="val -38967"/>
              <a:gd name="adj2" fmla="val 70718"/>
              <a:gd name="adj3" fmla="val 16667"/>
            </a:avLst>
          </a:prstGeom>
          <a:ln/>
        </p:spPr>
        <p:style>
          <a:lnRef idx="0">
            <a:schemeClr val="accent6"/>
          </a:lnRef>
          <a:fillRef idx="3">
            <a:schemeClr val="accent6"/>
          </a:fillRef>
          <a:effectRef idx="3">
            <a:schemeClr val="accent6"/>
          </a:effectRef>
          <a:fontRef idx="minor">
            <a:schemeClr val="lt1"/>
          </a:fontRef>
        </p:style>
        <p:txBody>
          <a:bodyPr rtlCol="1" anchor="ctr"/>
          <a:lstStyle/>
          <a:p>
            <a:pPr algn="ctr"/>
            <a:r>
              <a:rPr lang="he-IL" sz="36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איך בודקים את מפסק המגן?</a:t>
            </a:r>
            <a:r>
              <a:rPr lang="en-US" sz="36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r>
            <a:br>
              <a:rPr lang="en-US" sz="36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he-IL" sz="20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(מפסק פחת נגד התחשמלות)</a:t>
            </a:r>
          </a:p>
          <a:p>
            <a:pPr algn="ctr"/>
            <a:r>
              <a:rPr lang="he-IL" sz="20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רק </a:t>
            </a:r>
            <a:r>
              <a:rPr lang="he-IL" sz="20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מבוגר </a:t>
            </a:r>
            <a:r>
              <a:rPr lang="he-IL" sz="20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יכול לעשות את זה!!!</a:t>
            </a:r>
          </a:p>
          <a:p>
            <a:pPr algn="ctr"/>
            <a:endParaRPr lang="he-IL"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r>
              <a:rPr lang="he-IL" sz="2800" dirty="0">
                <a:solidFill>
                  <a:schemeClr val="bg1"/>
                </a:solidFill>
                <a:latin typeface="Tahoma" panose="020B0604030504040204" pitchFamily="34" charset="0"/>
                <a:ea typeface="Tahoma" panose="020B0604030504040204" pitchFamily="34" charset="0"/>
                <a:cs typeface="Tahoma" panose="020B0604030504040204" pitchFamily="34" charset="0"/>
              </a:rPr>
              <a:t>עושים זאת על-ידי לחיצה על מתג הבדיקה. אם הלחיצה גרמה להפסקת חשמל בכל הבית – המפסק תקין; </a:t>
            </a:r>
            <a:endParaRPr 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אך </a:t>
            </a:r>
            <a:r>
              <a:rPr lang="he-IL" sz="2800" dirty="0">
                <a:solidFill>
                  <a:schemeClr val="bg1"/>
                </a:solidFill>
                <a:latin typeface="Tahoma" panose="020B0604030504040204" pitchFamily="34" charset="0"/>
                <a:ea typeface="Tahoma" panose="020B0604030504040204" pitchFamily="34" charset="0"/>
                <a:cs typeface="Tahoma" panose="020B0604030504040204" pitchFamily="34" charset="0"/>
              </a:rPr>
              <a:t>אם עקב הלחיצה לא פסק החשמל בבית, יש להזמין </a:t>
            </a:r>
            <a:r>
              <a:rPr 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מיד </a:t>
            </a:r>
            <a:r>
              <a:rPr lang="he-IL" sz="2800" dirty="0">
                <a:solidFill>
                  <a:schemeClr val="bg1"/>
                </a:solidFill>
                <a:latin typeface="Tahoma" panose="020B0604030504040204" pitchFamily="34" charset="0"/>
                <a:ea typeface="Tahoma" panose="020B0604030504040204" pitchFamily="34" charset="0"/>
                <a:cs typeface="Tahoma" panose="020B0604030504040204" pitchFamily="34" charset="0"/>
              </a:rPr>
              <a:t>חשמלאי מורשה!</a:t>
            </a:r>
            <a:endParaRPr lang="he-IL"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כותרת 3"/>
          <p:cNvSpPr txBox="1">
            <a:spLocks noGrp="1"/>
          </p:cNvSpPr>
          <p:nvPr>
            <p:ph type="title"/>
          </p:nvPr>
        </p:nvSpPr>
        <p:spPr>
          <a:prstGeom prst="rect">
            <a:avLst/>
          </a:prstGeom>
          <a:solidFill>
            <a:schemeClr val="bg2">
              <a:lumMod val="90000"/>
              <a:alpha val="40000"/>
            </a:schemeClr>
          </a:solidFill>
        </p:spPr>
        <p:txBody>
          <a:bodyPr wrap="square" rtlCol="1">
            <a:spAutoFit/>
          </a:bodyPr>
          <a:lstStyle/>
          <a:p>
            <a:r>
              <a:rPr lang="he-IL" sz="3200" b="1" dirty="0" smtClean="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כללים לזהירות בחשמל</a:t>
            </a:r>
            <a:endParaRPr lang="he-IL" sz="32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98614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מציין מיקום תוכן 4"/>
          <p:cNvGraphicFramePr>
            <a:graphicFrameLocks noGrp="1"/>
          </p:cNvGraphicFramePr>
          <p:nvPr>
            <p:ph idx="1"/>
            <p:extLst>
              <p:ext uri="{D42A27DB-BD31-4B8C-83A1-F6EECF244321}">
                <p14:modId xmlns:p14="http://schemas.microsoft.com/office/powerpoint/2010/main" val="2559193520"/>
              </p:ext>
            </p:extLst>
          </p:nvPr>
        </p:nvGraphicFramePr>
        <p:xfrm>
          <a:off x="457200" y="1916832"/>
          <a:ext cx="8568952" cy="4785783"/>
        </p:xfrm>
        <a:graphic>
          <a:graphicData uri="http://schemas.openxmlformats.org/drawingml/2006/table">
            <a:tbl>
              <a:tblPr rtl="1" firstRow="1" firstCol="1" bandRow="1">
                <a:tableStyleId>{F5AB1C69-6EDB-4FF4-983F-18BD219EF322}</a:tableStyleId>
              </a:tblPr>
              <a:tblGrid>
                <a:gridCol w="1119536">
                  <a:extLst>
                    <a:ext uri="{9D8B030D-6E8A-4147-A177-3AD203B41FA5}">
                      <a16:colId xmlns:a16="http://schemas.microsoft.com/office/drawing/2014/main" val="2835804990"/>
                    </a:ext>
                  </a:extLst>
                </a:gridCol>
                <a:gridCol w="3334616">
                  <a:extLst>
                    <a:ext uri="{9D8B030D-6E8A-4147-A177-3AD203B41FA5}">
                      <a16:colId xmlns:a16="http://schemas.microsoft.com/office/drawing/2014/main" val="2256725366"/>
                    </a:ext>
                  </a:extLst>
                </a:gridCol>
                <a:gridCol w="4114800">
                  <a:extLst>
                    <a:ext uri="{9D8B030D-6E8A-4147-A177-3AD203B41FA5}">
                      <a16:colId xmlns:a16="http://schemas.microsoft.com/office/drawing/2014/main" val="2672001683"/>
                    </a:ext>
                  </a:extLst>
                </a:gridCol>
              </a:tblGrid>
              <a:tr h="299127">
                <a:tc>
                  <a:txBody>
                    <a:bodyPr/>
                    <a:lstStyle/>
                    <a:p>
                      <a:pPr algn="r" rtl="1">
                        <a:lnSpc>
                          <a:spcPct val="115000"/>
                        </a:lnSpc>
                        <a:spcAft>
                          <a:spcPts val="0"/>
                        </a:spcAft>
                      </a:pPr>
                      <a:r>
                        <a:rPr lang="he-IL" sz="16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הנושא </a:t>
                      </a:r>
                      <a:endParaRPr lang="en-US" sz="1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L="61494" marR="61494" marT="0" marB="0"/>
                </a:tc>
                <a:tc>
                  <a:txBody>
                    <a:bodyPr/>
                    <a:lstStyle/>
                    <a:p>
                      <a:pPr algn="r" rtl="1">
                        <a:lnSpc>
                          <a:spcPct val="115000"/>
                        </a:lnSpc>
                        <a:spcAft>
                          <a:spcPts val="0"/>
                        </a:spcAft>
                      </a:pPr>
                      <a:r>
                        <a:rPr lang="he-IL" sz="16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הכלל</a:t>
                      </a:r>
                      <a:endParaRPr lang="en-US" sz="1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L="61494" marR="61494" marT="0" marB="0"/>
                </a:tc>
                <a:tc>
                  <a:txBody>
                    <a:bodyPr/>
                    <a:lstStyle/>
                    <a:p>
                      <a:pPr algn="r" rtl="1">
                        <a:lnSpc>
                          <a:spcPct val="115000"/>
                        </a:lnSpc>
                        <a:spcAft>
                          <a:spcPts val="0"/>
                        </a:spcAft>
                      </a:pPr>
                      <a:r>
                        <a:rPr lang="he-IL" sz="16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ההסבר</a:t>
                      </a:r>
                      <a:endParaRPr lang="en-US" sz="1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L="61494" marR="61494" marT="0" marB="0"/>
                </a:tc>
                <a:extLst>
                  <a:ext uri="{0D108BD9-81ED-4DB2-BD59-A6C34878D82A}">
                    <a16:rowId xmlns:a16="http://schemas.microsoft.com/office/drawing/2014/main" val="3912482332"/>
                  </a:ext>
                </a:extLst>
              </a:tr>
              <a:tr h="642213">
                <a:tc rowSpan="4">
                  <a:txBody>
                    <a:bodyPr/>
                    <a:lstStyle/>
                    <a:p>
                      <a:pPr marL="0" marR="0" lvl="0" indent="0" algn="r" defTabSz="914400" rtl="1" eaLnBrk="1" fontAlgn="auto" latinLnBrk="0" hangingPunct="1">
                        <a:lnSpc>
                          <a:spcPct val="115000"/>
                        </a:lnSpc>
                        <a:spcBef>
                          <a:spcPts val="0"/>
                        </a:spcBef>
                        <a:spcAft>
                          <a:spcPts val="0"/>
                        </a:spcAft>
                        <a:buClrTx/>
                        <a:buSzTx/>
                        <a:buFontTx/>
                        <a:buNone/>
                        <a:tabLst/>
                        <a:defRPr/>
                      </a:pPr>
                      <a:r>
                        <a:rPr lang="he-IL" sz="1600" b="1" kern="1200" dirty="0" smtClean="0">
                          <a:solidFill>
                            <a:schemeClr val="l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שקעים וכבלים</a:t>
                      </a:r>
                      <a:endParaRPr lang="en-US" sz="1600" b="1" kern="1200" dirty="0">
                        <a:solidFill>
                          <a:schemeClr val="l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r" rtl="1">
                        <a:lnSpc>
                          <a:spcPct val="115000"/>
                        </a:lnSpc>
                        <a:spcAft>
                          <a:spcPts val="0"/>
                        </a:spcAft>
                      </a:pPr>
                      <a:r>
                        <a:rPr lang="he-IL" sz="1600" dirty="0">
                          <a:effectLst/>
                          <a:latin typeface="Tahoma" panose="020B0604030504040204" pitchFamily="34" charset="0"/>
                          <a:ea typeface="Tahoma" panose="020B0604030504040204" pitchFamily="34" charset="0"/>
                          <a:cs typeface="Tahoma" panose="020B0604030504040204" pitchFamily="34" charset="0"/>
                        </a:rPr>
                        <a:t> </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1494" marR="61494" marT="0" marB="0"/>
                </a:tc>
                <a:tc>
                  <a:txBody>
                    <a:bodyPr/>
                    <a:lstStyle/>
                    <a:p>
                      <a:pPr algn="r" rtl="1">
                        <a:lnSpc>
                          <a:spcPct val="115000"/>
                        </a:lnSpc>
                        <a:spcAft>
                          <a:spcPts val="0"/>
                        </a:spcAft>
                      </a:pPr>
                      <a:r>
                        <a:rPr lang="he-IL" sz="16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לשם שמירה על בטיחות הילדים כדאי להתקין על השקעים </a:t>
                      </a:r>
                      <a:r>
                        <a:rPr lang="he-IL" sz="16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מכסים </a:t>
                      </a:r>
                      <a:r>
                        <a:rPr lang="he-IL" sz="16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מיוחדים, שאינם מאפשרים להגיע אל חורי השקע</a:t>
                      </a:r>
                      <a:r>
                        <a:rPr lang="en-US" sz="16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tc>
                <a:tc>
                  <a:txBody>
                    <a:bodyPr/>
                    <a:lstStyle/>
                    <a:p>
                      <a:pPr algn="r" rtl="1">
                        <a:lnSpc>
                          <a:spcPct val="115000"/>
                        </a:lnSpc>
                        <a:spcAft>
                          <a:spcPts val="0"/>
                        </a:spcAft>
                      </a:pPr>
                      <a:r>
                        <a:rPr lang="he-IL" sz="16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גוף האדם מוליך זרם, ומגע בחורי השקע עלול אפוא לגרום להתחשמלות</a:t>
                      </a:r>
                      <a:endParaRPr lang="en-US" sz="16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093034140"/>
                  </a:ext>
                </a:extLst>
              </a:tr>
              <a:tr h="642213">
                <a:tc vMerge="1">
                  <a:txBody>
                    <a:bodyPr/>
                    <a:lstStyle/>
                    <a:p>
                      <a:pPr algn="r" rtl="1">
                        <a:lnSpc>
                          <a:spcPct val="115000"/>
                        </a:lnSpc>
                        <a:spcAft>
                          <a:spcPts val="0"/>
                        </a:spcAft>
                      </a:pPr>
                      <a:endParaRPr lang="en-US" sz="1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L="61494" marR="61494" marT="0" marB="0"/>
                </a:tc>
                <a:tc>
                  <a:txBody>
                    <a:bodyPr/>
                    <a:lstStyle/>
                    <a:p>
                      <a:pPr algn="r" rtl="1">
                        <a:lnSpc>
                          <a:spcPct val="115000"/>
                        </a:lnSpc>
                        <a:spcAft>
                          <a:spcPts val="0"/>
                        </a:spcAft>
                      </a:pPr>
                      <a:r>
                        <a:rPr lang="he-IL" sz="16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כשאתם שולפים את התקע מהשקע</a:t>
                      </a:r>
                      <a:r>
                        <a:rPr lang="en-US" sz="16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a:t>
                      </a:r>
                      <a:r>
                        <a:rPr lang="he-IL" sz="16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 תִמכו בכיסוי השקע ביד אחת - כדי שלא יישלף מהקיר - וביד השנייה מִשכו את התקע</a:t>
                      </a:r>
                      <a:r>
                        <a:rPr lang="en-US" sz="16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a:t>
                      </a:r>
                      <a:r>
                        <a:rPr lang="he-IL" sz="16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 אל תמשכו בכבל החשמלי כדי לשלוף את התקע מהשקע</a:t>
                      </a:r>
                      <a:r>
                        <a:rPr lang="en-US" sz="16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tc>
                <a:tc>
                  <a:txBody>
                    <a:bodyPr/>
                    <a:lstStyle/>
                    <a:p>
                      <a:pPr algn="r" rtl="1">
                        <a:lnSpc>
                          <a:spcPct val="115000"/>
                        </a:lnSpc>
                        <a:spcAft>
                          <a:spcPts val="0"/>
                        </a:spcAft>
                      </a:pPr>
                      <a:r>
                        <a:rPr lang="he-IL" sz="16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ניתוק מכשיר במשיכה עלול לגרום לניתוק מוליכים ממקומם, לנגיעתם זה בזה ולחשמול מסוכן של המכשיר</a:t>
                      </a:r>
                      <a:r>
                        <a:rPr lang="en-US" sz="16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tc>
                <a:extLst>
                  <a:ext uri="{0D108BD9-81ED-4DB2-BD59-A6C34878D82A}">
                    <a16:rowId xmlns:a16="http://schemas.microsoft.com/office/drawing/2014/main" val="3229730012"/>
                  </a:ext>
                </a:extLst>
              </a:tr>
              <a:tr h="299127">
                <a:tc vMerge="1">
                  <a:txBody>
                    <a:bodyPr/>
                    <a:lstStyle/>
                    <a:p>
                      <a:pPr algn="r" rtl="1">
                        <a:lnSpc>
                          <a:spcPct val="115000"/>
                        </a:lnSpc>
                        <a:spcAft>
                          <a:spcPts val="0"/>
                        </a:spcAft>
                      </a:pP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1494" marR="61494" marT="0" marB="0"/>
                </a:tc>
                <a:tc>
                  <a:txBody>
                    <a:bodyPr/>
                    <a:lstStyle/>
                    <a:p>
                      <a:pPr algn="r" rtl="1">
                        <a:lnSpc>
                          <a:spcPct val="115000"/>
                        </a:lnSpc>
                        <a:spcAft>
                          <a:spcPts val="0"/>
                        </a:spcAft>
                      </a:pPr>
                      <a:r>
                        <a:rPr lang="he-IL" sz="16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אין להשתמש שימוש מיותר בשקעים מפצלים.</a:t>
                      </a:r>
                      <a:endParaRPr lang="en-US" sz="16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r" rtl="1">
                        <a:lnSpc>
                          <a:spcPct val="115000"/>
                        </a:lnSpc>
                        <a:spcAft>
                          <a:spcPts val="0"/>
                        </a:spcAft>
                      </a:pPr>
                      <a:r>
                        <a:rPr lang="he-IL" sz="16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רמת הבטיחות שלהם נמוכה מזו של תשתית החשמל הקבועה, והם מגדילים את הסבירות לקצר, שריפה או התחשמלות.</a:t>
                      </a:r>
                      <a:endParaRPr lang="en-US" sz="16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4016337025"/>
                  </a:ext>
                </a:extLst>
              </a:tr>
              <a:tr h="520222">
                <a:tc vMerge="1">
                  <a:txBody>
                    <a:bodyPr/>
                    <a:lstStyle/>
                    <a:p>
                      <a:pPr algn="r" rtl="1">
                        <a:lnSpc>
                          <a:spcPct val="115000"/>
                        </a:lnSpc>
                        <a:spcAft>
                          <a:spcPts val="0"/>
                        </a:spcAft>
                      </a:pPr>
                      <a:endParaRPr lang="en-US" sz="1600" b="1" kern="1200" dirty="0">
                        <a:solidFill>
                          <a:schemeClr val="l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r" rtl="1">
                        <a:lnSpc>
                          <a:spcPct val="115000"/>
                        </a:lnSpc>
                        <a:spcAft>
                          <a:spcPts val="0"/>
                        </a:spcAft>
                      </a:pPr>
                      <a:r>
                        <a:rPr lang="he-IL" sz="16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הימנעו משימוש בכבלי חשמל ארוכים! ואל תשתמשו בכבל מאריך שבידודו קרוע!</a:t>
                      </a:r>
                      <a:endParaRPr lang="en-US" sz="16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r" rtl="1">
                        <a:lnSpc>
                          <a:spcPct val="115000"/>
                        </a:lnSpc>
                        <a:spcAft>
                          <a:spcPts val="0"/>
                        </a:spcAft>
                      </a:pPr>
                      <a:r>
                        <a:rPr lang="he-IL" sz="16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בכבלים מאריכים, הפרוסים על הרצפה, עלול </a:t>
                      </a:r>
                      <a:r>
                        <a:rPr lang="he-IL" sz="16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הבידוד להיפגע </a:t>
                      </a:r>
                      <a:r>
                        <a:rPr lang="he-IL" sz="16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ולגרום לחשמול מסוכן</a:t>
                      </a:r>
                      <a:r>
                        <a:rPr lang="en-US" sz="16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a:t>
                      </a:r>
                      <a:endParaRPr lang="en-US" sz="16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194054473"/>
                  </a:ext>
                </a:extLst>
              </a:tr>
            </a:tbl>
          </a:graphicData>
        </a:graphic>
      </p:graphicFrame>
      <p:sp>
        <p:nvSpPr>
          <p:cNvPr id="4" name="כותרת 3"/>
          <p:cNvSpPr txBox="1">
            <a:spLocks noGrp="1"/>
          </p:cNvSpPr>
          <p:nvPr>
            <p:ph type="title"/>
          </p:nvPr>
        </p:nvSpPr>
        <p:spPr>
          <a:xfrm>
            <a:off x="457200" y="274638"/>
            <a:ext cx="8229600" cy="584775"/>
          </a:xfrm>
          <a:prstGeom prst="rect">
            <a:avLst/>
          </a:prstGeom>
          <a:solidFill>
            <a:schemeClr val="bg2">
              <a:lumMod val="90000"/>
              <a:alpha val="40000"/>
            </a:schemeClr>
          </a:solidFill>
        </p:spPr>
        <p:txBody>
          <a:bodyPr wrap="square" rtlCol="1">
            <a:spAutoFit/>
          </a:bodyPr>
          <a:lstStyle/>
          <a:p>
            <a:r>
              <a:rPr lang="he-IL" sz="3200" b="1" dirty="0" smtClean="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כללים לזהירות בחשמל</a:t>
            </a:r>
            <a:endParaRPr lang="he-IL" sz="32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63360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p:cNvGraphicFramePr/>
          <p:nvPr>
            <p:extLst>
              <p:ext uri="{D42A27DB-BD31-4B8C-83A1-F6EECF244321}">
                <p14:modId xmlns:p14="http://schemas.microsoft.com/office/powerpoint/2010/main" val="3901650069"/>
              </p:ext>
            </p:extLst>
          </p:nvPr>
        </p:nvGraphicFramePr>
        <p:xfrm>
          <a:off x="328564" y="1585607"/>
          <a:ext cx="7143800"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915816" y="188640"/>
            <a:ext cx="2664296" cy="769441"/>
          </a:xfrm>
          <a:prstGeom prst="rect">
            <a:avLst/>
          </a:prstGeom>
          <a:solidFill>
            <a:schemeClr val="bg2">
              <a:lumMod val="90000"/>
              <a:alpha val="40000"/>
            </a:schemeClr>
          </a:solidFill>
        </p:spPr>
        <p:txBody>
          <a:bodyPr wrap="square" rtlCol="1">
            <a:spAutoFit/>
          </a:bodyPr>
          <a:lstStyle/>
          <a:p>
            <a:pPr algn="ctr"/>
            <a:r>
              <a:rPr lang="he-IL"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הידעת?</a:t>
            </a:r>
          </a:p>
        </p:txBody>
      </p:sp>
    </p:spTree>
    <p:extLst>
      <p:ext uri="{BB962C8B-B14F-4D97-AF65-F5344CB8AC3E}">
        <p14:creationId xmlns:p14="http://schemas.microsoft.com/office/powerpoint/2010/main" val="277306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8" presetClass="emph" presetSubtype="0" fill="hold" grpId="1" nodeType="afterEffect">
                                  <p:stCondLst>
                                    <p:cond delay="0"/>
                                  </p:stCondLst>
                                  <p:childTnLst>
                                    <p:animRot by="21600000">
                                      <p:cBhvr>
                                        <p:cTn id="11" dur="1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2" grpId="1">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1928802"/>
            <a:ext cx="7572428" cy="923330"/>
          </a:xfrm>
          <a:prstGeom prst="rect">
            <a:avLst/>
          </a:prstGeom>
          <a:noFill/>
        </p:spPr>
        <p:txBody>
          <a:bodyPr wrap="square" rtlCol="1">
            <a:spAutoFit/>
          </a:bodyPr>
          <a:lstStyle/>
          <a:p>
            <a:r>
              <a:rPr lang="he-IL" dirty="0"/>
              <a:t> </a:t>
            </a:r>
            <a:endParaRPr lang="en-US" dirty="0"/>
          </a:p>
          <a:p>
            <a:endParaRPr lang="he-IL" dirty="0"/>
          </a:p>
          <a:p>
            <a:endParaRPr lang="he-IL" dirty="0"/>
          </a:p>
        </p:txBody>
      </p:sp>
      <p:sp>
        <p:nvSpPr>
          <p:cNvPr id="3" name="אליפסה 2"/>
          <p:cNvSpPr/>
          <p:nvPr/>
        </p:nvSpPr>
        <p:spPr>
          <a:xfrm>
            <a:off x="634022" y="996496"/>
            <a:ext cx="3213692" cy="2576520"/>
          </a:xfrm>
          <a:prstGeom prst="ellipse">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chemeClr val="bg1"/>
                </a:solidFill>
                <a:latin typeface="Tahoma" panose="020B0604030504040204" pitchFamily="34" charset="0"/>
                <a:ea typeface="Tahoma" panose="020B0604030504040204" pitchFamily="34" charset="0"/>
                <a:cs typeface="Tahoma" panose="020B0604030504040204" pitchFamily="34" charset="0"/>
              </a:rPr>
              <a:t>הארקה - </a:t>
            </a:r>
            <a:endParaRPr lang="en-US"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he-IL" sz="1600" dirty="0">
                <a:solidFill>
                  <a:schemeClr val="bg1"/>
                </a:solidFill>
                <a:latin typeface="Tahoma" panose="020B0604030504040204" pitchFamily="34" charset="0"/>
                <a:ea typeface="Tahoma" panose="020B0604030504040204" pitchFamily="34" charset="0"/>
                <a:cs typeface="Tahoma" panose="020B0604030504040204" pitchFamily="34" charset="0"/>
              </a:rPr>
              <a:t>אמצעי בטיחות במערכת </a:t>
            </a:r>
            <a:r>
              <a:rPr lang="he-IL"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החשמל, </a:t>
            </a:r>
            <a:r>
              <a:rPr lang="he-IL" sz="1600" dirty="0">
                <a:solidFill>
                  <a:schemeClr val="bg1"/>
                </a:solidFill>
                <a:latin typeface="Tahoma" panose="020B0604030504040204" pitchFamily="34" charset="0"/>
                <a:ea typeface="Tahoma" panose="020B0604030504040204" pitchFamily="34" charset="0"/>
                <a:cs typeface="Tahoma" panose="020B0604030504040204" pitchFamily="34" charset="0"/>
              </a:rPr>
              <a:t>באמצעות חיבור מוליך או מכשיר חשמלי </a:t>
            </a:r>
            <a:r>
              <a:rPr lang="he-IL"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אל האדמה. </a:t>
            </a:r>
            <a:r>
              <a:rPr lang="he-IL" sz="1600" dirty="0">
                <a:solidFill>
                  <a:schemeClr val="bg1"/>
                </a:solidFill>
                <a:latin typeface="Tahoma" panose="020B0604030504040204" pitchFamily="34" charset="0"/>
                <a:ea typeface="Tahoma" panose="020B0604030504040204" pitchFamily="34" charset="0"/>
                <a:cs typeface="Tahoma" panose="020B0604030504040204" pitchFamily="34" charset="0"/>
              </a:rPr>
              <a:t>ובעת תקלה, מטען חשמלי יכול לנוע בחופשיות בין הגוף לבין האדמה.</a:t>
            </a:r>
            <a:endParaRPr lang="en-US"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endParaRPr lang="he-IL" dirty="0">
              <a:latin typeface="David" panose="020E0502060401010101" pitchFamily="34" charset="-79"/>
              <a:cs typeface="David" panose="020E0502060401010101" pitchFamily="34" charset="-79"/>
            </a:endParaRPr>
          </a:p>
        </p:txBody>
      </p:sp>
      <p:sp>
        <p:nvSpPr>
          <p:cNvPr id="4" name="אליפסה 3"/>
          <p:cNvSpPr/>
          <p:nvPr/>
        </p:nvSpPr>
        <p:spPr>
          <a:xfrm>
            <a:off x="5138292" y="1052736"/>
            <a:ext cx="2818084" cy="2357454"/>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dirty="0">
              <a:solidFill>
                <a:schemeClr val="tx1"/>
              </a:solidFill>
              <a:latin typeface="David" panose="020E0502060401010101" pitchFamily="34" charset="-79"/>
              <a:cs typeface="David" panose="020E0502060401010101" pitchFamily="34" charset="-79"/>
            </a:endParaRPr>
          </a:p>
          <a:p>
            <a:pPr algn="ctr"/>
            <a:r>
              <a:rPr lang="he-IL" sz="1600" dirty="0">
                <a:solidFill>
                  <a:schemeClr val="tx1"/>
                </a:solidFill>
                <a:latin typeface="Tahoma" panose="020B0604030504040204" pitchFamily="34" charset="0"/>
                <a:ea typeface="Tahoma" panose="020B0604030504040204" pitchFamily="34" charset="0"/>
                <a:cs typeface="Tahoma" panose="020B0604030504040204" pitchFamily="34" charset="0"/>
              </a:rPr>
              <a:t>"ארק" ביוונית פירושו ארץ –חיבור לארץ. במערכת חשמל ביתית מקשר מוליך הארקה בין כל נקודות החשמל בבית ובסופו של דבר עם האדמה. </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endParaRPr lang="he-IL" dirty="0">
              <a:latin typeface="David" panose="020E0502060401010101" pitchFamily="34" charset="-79"/>
              <a:cs typeface="David" panose="020E0502060401010101" pitchFamily="34" charset="-79"/>
            </a:endParaRPr>
          </a:p>
        </p:txBody>
      </p:sp>
      <p:sp>
        <p:nvSpPr>
          <p:cNvPr id="7" name="מלבן 6"/>
          <p:cNvSpPr/>
          <p:nvPr/>
        </p:nvSpPr>
        <p:spPr>
          <a:xfrm>
            <a:off x="1785918" y="176670"/>
            <a:ext cx="4977527" cy="584775"/>
          </a:xfrm>
          <a:prstGeom prst="rect">
            <a:avLst/>
          </a:prstGeom>
          <a:solidFill>
            <a:schemeClr val="bg2">
              <a:lumMod val="90000"/>
              <a:alpha val="40000"/>
            </a:schemeClr>
          </a:solidFill>
        </p:spPr>
        <p:txBody>
          <a:bodyPr wrap="square">
            <a:spAutoFit/>
          </a:bodyPr>
          <a:lstStyle/>
          <a:p>
            <a:pPr algn="ctr"/>
            <a:r>
              <a:rPr lang="he-IL" sz="3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להיות בטוחים </a:t>
            </a:r>
            <a:r>
              <a:rPr lang="he-IL" sz="32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ומוגנים</a:t>
            </a:r>
            <a:endParaRPr lang="he-IL" sz="3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אליפסה 7"/>
          <p:cNvSpPr/>
          <p:nvPr/>
        </p:nvSpPr>
        <p:spPr>
          <a:xfrm>
            <a:off x="3082289" y="2618765"/>
            <a:ext cx="3001838" cy="2801447"/>
          </a:xfrm>
          <a:prstGeom prst="ellipse">
            <a:avLst/>
          </a:prstGeom>
          <a:solidFill>
            <a:srgbClr val="F4D3F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he-IL" sz="2400" dirty="0">
              <a:latin typeface="David" panose="020E0502060401010101" pitchFamily="34" charset="-79"/>
              <a:cs typeface="David" panose="020E0502060401010101" pitchFamily="34" charset="-79"/>
            </a:endParaRPr>
          </a:p>
          <a:p>
            <a:pPr algn="ctr"/>
            <a:r>
              <a:rPr lang="he-IL" sz="1600" dirty="0">
                <a:solidFill>
                  <a:schemeClr val="tx1"/>
                </a:solidFill>
                <a:latin typeface="Tahoma" panose="020B0604030504040204" pitchFamily="34" charset="0"/>
                <a:ea typeface="Tahoma" panose="020B0604030504040204" pitchFamily="34" charset="0"/>
                <a:cs typeface="Tahoma" panose="020B0604030504040204" pitchFamily="34" charset="0"/>
              </a:rPr>
              <a:t>מפסק פחת נגד התחשמלות: </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he-IL" sz="1600" dirty="0">
                <a:solidFill>
                  <a:schemeClr val="tx1"/>
                </a:solidFill>
                <a:latin typeface="Tahoma" panose="020B0604030504040204" pitchFamily="34" charset="0"/>
                <a:ea typeface="Tahoma" panose="020B0604030504040204" pitchFamily="34" charset="0"/>
                <a:cs typeface="Tahoma" panose="020B0604030504040204" pitchFamily="34" charset="0"/>
              </a:rPr>
              <a:t>הינו מפסק המנתק את המתקן החשמלי ממקור ההזנה בצורה אוטומטית במקרה של זרם הדולף לאדמה. </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endParaRPr lang="he-IL" sz="2400" dirty="0">
              <a:latin typeface="David" panose="020E0502060401010101" pitchFamily="34" charset="-79"/>
              <a:cs typeface="David" panose="020E0502060401010101" pitchFamily="34" charset="-79"/>
            </a:endParaRPr>
          </a:p>
        </p:txBody>
      </p:sp>
      <p:sp>
        <p:nvSpPr>
          <p:cNvPr id="9" name="אליפסה 8"/>
          <p:cNvSpPr/>
          <p:nvPr/>
        </p:nvSpPr>
        <p:spPr>
          <a:xfrm>
            <a:off x="5567537" y="4100153"/>
            <a:ext cx="2939043" cy="2624221"/>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chemeClr val="tx1"/>
                </a:solidFill>
                <a:latin typeface="Tahoma" panose="020B0604030504040204" pitchFamily="34" charset="0"/>
                <a:ea typeface="Tahoma" panose="020B0604030504040204" pitchFamily="34" charset="0"/>
                <a:cs typeface="Tahoma" panose="020B0604030504040204" pitchFamily="34" charset="0"/>
              </a:rPr>
              <a:t>"מפסק הפחת נגד התחשמלות" פותח את המעגל החשמלי. מצב זה מתרחש כאשר יש מעבר זרם חשמלי מהמוליכים אל גוף כלשהו מחוץ למעגל החשמלי.  </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0" name="אליפסה 9"/>
          <p:cNvSpPr/>
          <p:nvPr/>
        </p:nvSpPr>
        <p:spPr>
          <a:xfrm>
            <a:off x="107504" y="3573016"/>
            <a:ext cx="3528392" cy="3151358"/>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dirty="0">
              <a:solidFill>
                <a:schemeClr val="tx1"/>
              </a:solidFill>
              <a:latin typeface="David" panose="020E0502060401010101" pitchFamily="34" charset="-79"/>
              <a:cs typeface="David" panose="020E0502060401010101" pitchFamily="34" charset="-79"/>
            </a:endParaRPr>
          </a:p>
          <a:p>
            <a:pPr algn="ctr"/>
            <a:r>
              <a:rPr lang="he-IL" sz="1600" dirty="0">
                <a:solidFill>
                  <a:schemeClr val="tx1"/>
                </a:solidFill>
                <a:latin typeface="Tahoma" panose="020B0604030504040204" pitchFamily="34" charset="0"/>
                <a:ea typeface="Tahoma" panose="020B0604030504040204" pitchFamily="34" charset="0"/>
                <a:cs typeface="Tahoma" panose="020B0604030504040204" pitchFamily="34" charset="0"/>
              </a:rPr>
              <a:t>השימוש נועד להקנות הגנה טובה יותר מפני מכת-חשמל העשויה להיגרם בעת שימוש במכשיר חשמלי פגום או בגלל חוסר זהירות. כאשר אדם או בע"ח נוגע במוליך לא מבודד, עלול חלק מהזרם החשמלי לעבור דרך גופו אל האדמה.</a:t>
            </a:r>
          </a:p>
        </p:txBody>
      </p:sp>
    </p:spTree>
    <p:extLst>
      <p:ext uri="{BB962C8B-B14F-4D97-AF65-F5344CB8AC3E}">
        <p14:creationId xmlns:p14="http://schemas.microsoft.com/office/powerpoint/2010/main" val="134408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Bottom)">
                                      <p:cBhvr>
                                        <p:cTn id="11" dur="500"/>
                                        <p:tgtEl>
                                          <p:spTgt spid="3"/>
                                        </p:tgtEl>
                                      </p:cBhvr>
                                    </p:animEffect>
                                  </p:childTnLst>
                                </p:cTn>
                              </p:par>
                            </p:childTnLst>
                          </p:cTn>
                        </p:par>
                        <p:par>
                          <p:cTn id="12" fill="hold">
                            <p:stCondLst>
                              <p:cond delay="1000"/>
                            </p:stCondLst>
                            <p:childTnLst>
                              <p:par>
                                <p:cTn id="13" presetID="35"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style.rotation</p:attrName>
                                        </p:attrNameLst>
                                      </p:cBhvr>
                                      <p:tavLst>
                                        <p:tav tm="0">
                                          <p:val>
                                            <p:fltVal val="720"/>
                                          </p:val>
                                        </p:tav>
                                        <p:tav tm="100000">
                                          <p:val>
                                            <p:fltVal val="0"/>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ppt_w</p:attrName>
                                        </p:attrNameLst>
                                      </p:cBhvr>
                                      <p:tavLst>
                                        <p:tav tm="0">
                                          <p:val>
                                            <p:fltVal val="0"/>
                                          </p:val>
                                        </p:tav>
                                        <p:tav tm="100000">
                                          <p:val>
                                            <p:strVal val="#ppt_w"/>
                                          </p:val>
                                        </p:tav>
                                      </p:tavLst>
                                    </p:anim>
                                  </p:childTnLst>
                                </p:cTn>
                              </p:par>
                            </p:childTnLst>
                          </p:cTn>
                        </p:par>
                        <p:par>
                          <p:cTn id="19" fill="hold">
                            <p:stCondLst>
                              <p:cond delay="2000"/>
                            </p:stCondLst>
                            <p:childTnLst>
                              <p:par>
                                <p:cTn id="20" presetID="43"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
                                        <p:tgtEl>
                                          <p:spTgt spid="9"/>
                                        </p:tgtEl>
                                      </p:cBhvr>
                                    </p:animEffect>
                                    <p:anim calcmode="lin" valueType="num">
                                      <p:cBhvr>
                                        <p:cTn id="23" dur="400" fill="hold"/>
                                        <p:tgtEl>
                                          <p:spTgt spid="9"/>
                                        </p:tgtEl>
                                        <p:attrNameLst>
                                          <p:attrName>ppt_x</p:attrName>
                                        </p:attrNameLst>
                                      </p:cBhvr>
                                      <p:tavLst>
                                        <p:tav tm="0">
                                          <p:val>
                                            <p:strVal val="#ppt_x"/>
                                          </p:val>
                                        </p:tav>
                                        <p:tav tm="100000">
                                          <p:val>
                                            <p:strVal val="#ppt_x"/>
                                          </p:val>
                                        </p:tav>
                                      </p:tavLst>
                                    </p:anim>
                                    <p:anim calcmode="lin" valueType="num">
                                      <p:cBhvr>
                                        <p:cTn id="24" dur="400" fill="hold"/>
                                        <p:tgtEl>
                                          <p:spTgt spid="9"/>
                                        </p:tgtEl>
                                        <p:attrNameLst>
                                          <p:attrName>ppt_y</p:attrName>
                                        </p:attrNameLst>
                                      </p:cBhvr>
                                      <p:tavLst>
                                        <p:tav tm="0">
                                          <p:val>
                                            <p:strVal val="#ppt_y+0.31"/>
                                          </p:val>
                                        </p:tav>
                                        <p:tav tm="100000">
                                          <p:val>
                                            <p:strVal val="#ppt_y+0.31"/>
                                          </p:val>
                                        </p:tav>
                                      </p:tavLst>
                                    </p:anim>
                                    <p:anim calcmode="lin" valueType="num">
                                      <p:cBhvr>
                                        <p:cTn id="25"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7" fill="hold">
                            <p:stCondLst>
                              <p:cond delay="3000"/>
                            </p:stCondLst>
                            <p:childTnLst>
                              <p:par>
                                <p:cTn id="28" presetID="15"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2000" fill="hold"/>
                                        <p:tgtEl>
                                          <p:spTgt spid="10"/>
                                        </p:tgtEl>
                                        <p:attrNameLst>
                                          <p:attrName>ppt_w</p:attrName>
                                        </p:attrNameLst>
                                      </p:cBhvr>
                                      <p:tavLst>
                                        <p:tav tm="0">
                                          <p:val>
                                            <p:fltVal val="0"/>
                                          </p:val>
                                        </p:tav>
                                        <p:tav tm="100000">
                                          <p:val>
                                            <p:strVal val="#ppt_w"/>
                                          </p:val>
                                        </p:tav>
                                      </p:tavLst>
                                    </p:anim>
                                    <p:anim calcmode="lin" valueType="num">
                                      <p:cBhvr>
                                        <p:cTn id="31" dur="2000" fill="hold"/>
                                        <p:tgtEl>
                                          <p:spTgt spid="10"/>
                                        </p:tgtEl>
                                        <p:attrNameLst>
                                          <p:attrName>ppt_h</p:attrName>
                                        </p:attrNameLst>
                                      </p:cBhvr>
                                      <p:tavLst>
                                        <p:tav tm="0">
                                          <p:val>
                                            <p:fltVal val="0"/>
                                          </p:val>
                                        </p:tav>
                                        <p:tav tm="100000">
                                          <p:val>
                                            <p:strVal val="#ppt_h"/>
                                          </p:val>
                                        </p:tav>
                                      </p:tavLst>
                                    </p:anim>
                                    <p:anim calcmode="lin" valueType="num">
                                      <p:cBhvr>
                                        <p:cTn id="32" dur="2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3" dur="2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הסבר מלבני מעוגל 4"/>
          <p:cNvSpPr/>
          <p:nvPr/>
        </p:nvSpPr>
        <p:spPr>
          <a:xfrm>
            <a:off x="971600" y="1556792"/>
            <a:ext cx="6192688" cy="4032448"/>
          </a:xfrm>
          <a:prstGeom prst="wedgeRoundRectCallout">
            <a:avLst>
              <a:gd name="adj1" fmla="val -50644"/>
              <a:gd name="adj2" fmla="val 68330"/>
              <a:gd name="adj3" fmla="val 16667"/>
            </a:avLst>
          </a:prstGeom>
          <a:solidFill>
            <a:srgbClr val="FFCC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endParaRPr lang="he-IL" dirty="0">
              <a:solidFill>
                <a:schemeClr val="tx1"/>
              </a:solidFill>
              <a:cs typeface="+mj-cs"/>
            </a:endParaRPr>
          </a:p>
          <a:p>
            <a:pPr lvl="0"/>
            <a:r>
              <a:rPr lang="he-IL" sz="2000" b="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חשוב לזכור!    </a:t>
            </a:r>
            <a:endParaRPr lang="he-IL" sz="2000" b="1" dirty="0" smtClean="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lvl="0"/>
            <a:r>
              <a:rPr lang="he-IL" sz="2000" b="1" dirty="0" smtClean="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endParaRPr lang="he-IL" sz="2000" b="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lvl="0"/>
            <a:r>
              <a:rPr lang="he-IL" sz="2400" b="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גוף האדם מוליך זרם! </a:t>
            </a:r>
            <a:endParaRPr lang="he-IL" sz="2400" b="1" dirty="0" smtClean="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lvl="0"/>
            <a:r>
              <a:rPr lang="en-US" sz="2000" b="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r>
            <a:br>
              <a:rPr lang="en-US" sz="2000" b="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he-IL" sz="2000" dirty="0">
                <a:solidFill>
                  <a:schemeClr val="tx1"/>
                </a:solidFill>
                <a:latin typeface="Tahoma" panose="020B0604030504040204" pitchFamily="34" charset="0"/>
                <a:ea typeface="Tahoma" panose="020B0604030504040204" pitchFamily="34" charset="0"/>
                <a:cs typeface="Tahoma" panose="020B0604030504040204" pitchFamily="34" charset="0"/>
              </a:rPr>
              <a:t>תחנות הכוח הנמצאות על כדור הארץ מחוברות לאדמה. גוף האדם מהווה מוליך טוב. כשיש תקלה במכשיר החשמל ואנו נוגעים </a:t>
            </a:r>
            <a:r>
              <a:rPr lang="he-IL"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במכשיר, </a:t>
            </a:r>
            <a:r>
              <a:rPr lang="he-IL" sz="2000" dirty="0">
                <a:solidFill>
                  <a:schemeClr val="tx1"/>
                </a:solidFill>
                <a:latin typeface="Tahoma" panose="020B0604030504040204" pitchFamily="34" charset="0"/>
                <a:ea typeface="Tahoma" panose="020B0604030504040204" pitchFamily="34" charset="0"/>
                <a:cs typeface="Tahoma" panose="020B0604030504040204" pitchFamily="34" charset="0"/>
              </a:rPr>
              <a:t>גופנו עלול לסגור מעגל חשמלי שצידו האחד במכשיר החשמלי וצידו האחר בכדור </a:t>
            </a:r>
            <a:r>
              <a:rPr lang="he-IL"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הארץ. </a:t>
            </a:r>
            <a:r>
              <a:rPr lang="he-IL" sz="2000" dirty="0">
                <a:solidFill>
                  <a:schemeClr val="tx1"/>
                </a:solidFill>
                <a:latin typeface="Tahoma" panose="020B0604030504040204" pitchFamily="34" charset="0"/>
                <a:ea typeface="Tahoma" panose="020B0604030504040204" pitchFamily="34" charset="0"/>
                <a:cs typeface="Tahoma" panose="020B0604030504040204" pitchFamily="34" charset="0"/>
              </a:rPr>
              <a:t>אם ננעל נעליים הדבר יכול למנוע התחשמלות</a:t>
            </a:r>
            <a:r>
              <a:rPr lang="he-IL"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endParaRPr lang="he-IL" sz="20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65222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331640" y="332656"/>
            <a:ext cx="5328592" cy="461665"/>
          </a:xfrm>
          <a:prstGeom prst="rect">
            <a:avLst/>
          </a:prstGeom>
          <a:solidFill>
            <a:srgbClr val="DDD9C3">
              <a:alpha val="40000"/>
            </a:srgbClr>
          </a:solidFill>
        </p:spPr>
        <p:txBody>
          <a:bodyPr wrap="square">
            <a:spAutoFit/>
          </a:bodyPr>
          <a:lstStyle/>
          <a:p>
            <a:pPr lvl="0"/>
            <a:r>
              <a:rPr lang="he-IL" sz="2400" b="1"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sym typeface="Georgia"/>
              </a:rPr>
              <a:t>כללי </a:t>
            </a:r>
            <a:r>
              <a:rPr lang="he-IL" sz="2400" b="1" dirty="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sym typeface="Georgia"/>
              </a:rPr>
              <a:t>בטיחות לנפגעי </a:t>
            </a:r>
            <a:r>
              <a:rPr lang="he-IL" sz="2400" b="1"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sym typeface="Georgia"/>
              </a:rPr>
              <a:t>התחשמלות</a:t>
            </a:r>
            <a:endParaRPr lang="he-IL" sz="2400" b="1" dirty="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sym typeface="Georgia"/>
            </a:endParaRPr>
          </a:p>
        </p:txBody>
      </p:sp>
      <p:graphicFrame>
        <p:nvGraphicFramePr>
          <p:cNvPr id="3" name="דיאגרמה 2"/>
          <p:cNvGraphicFramePr/>
          <p:nvPr>
            <p:extLst>
              <p:ext uri="{D42A27DB-BD31-4B8C-83A1-F6EECF244321}">
                <p14:modId xmlns:p14="http://schemas.microsoft.com/office/powerpoint/2010/main" val="525802384"/>
              </p:ext>
            </p:extLst>
          </p:nvPr>
        </p:nvGraphicFramePr>
        <p:xfrm>
          <a:off x="-324544" y="1772816"/>
          <a:ext cx="8136904"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7710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107504" y="260648"/>
            <a:ext cx="7344816" cy="584775"/>
          </a:xfrm>
          <a:prstGeom prst="rect">
            <a:avLst/>
          </a:prstGeom>
          <a:solidFill>
            <a:schemeClr val="bg2">
              <a:lumMod val="90000"/>
              <a:alpha val="40000"/>
            </a:schemeClr>
          </a:solidFill>
        </p:spPr>
        <p:txBody>
          <a:bodyPr wrap="square" rtlCol="1">
            <a:sp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3200" b="1" dirty="0" smtClean="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התייעלות אנרגטית וחיסכון בחשמל</a:t>
            </a:r>
            <a:endParaRPr lang="he-IL" sz="32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מלבן עם פינות אלכסוניות מעוגלות 2"/>
          <p:cNvSpPr/>
          <p:nvPr/>
        </p:nvSpPr>
        <p:spPr>
          <a:xfrm>
            <a:off x="467544" y="2492896"/>
            <a:ext cx="8136904" cy="3888432"/>
          </a:xfrm>
          <a:prstGeom prst="round2DiagRect">
            <a:avLst/>
          </a:prstGeom>
          <a:effectLst>
            <a:glow rad="101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he-IL" sz="28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מהי התייעלות אנרגטית ומדוע היא חשובה</a:t>
            </a:r>
            <a:r>
              <a:rPr lang="he-IL" sz="2800" b="1" dirty="0" smtClean="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a:p>
            <a:pPr algn="ctr"/>
            <a:endParaRPr lang="he-IL" sz="2800" b="1" dirty="0" smtClean="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endParaRPr lang="he-IL" sz="28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r>
              <a:rPr lang="he-IL" sz="2400" dirty="0">
                <a:latin typeface="Tahoma" panose="020B0604030504040204" pitchFamily="34" charset="0"/>
                <a:ea typeface="Tahoma" panose="020B0604030504040204" pitchFamily="34" charset="0"/>
                <a:cs typeface="Tahoma" panose="020B0604030504040204" pitchFamily="34" charset="0"/>
              </a:rPr>
              <a:t>הפקת </a:t>
            </a:r>
            <a:r>
              <a:rPr lang="he-IL" sz="2400" dirty="0" smtClean="0">
                <a:latin typeface="Tahoma" panose="020B0604030504040204" pitchFamily="34" charset="0"/>
                <a:ea typeface="Tahoma" panose="020B0604030504040204" pitchFamily="34" charset="0"/>
                <a:cs typeface="Tahoma" panose="020B0604030504040204" pitchFamily="34" charset="0"/>
              </a:rPr>
              <a:t>חשמל מזהמת את כדור הארץ. אם נחסוך בשימוש בחשמל, יצטרכו  להפיק פחות חשמל ונשמור על כדור הארץ. </a:t>
            </a:r>
          </a:p>
          <a:p>
            <a:r>
              <a:rPr lang="he-IL" sz="2400" dirty="0" smtClean="0">
                <a:latin typeface="Tahoma" panose="020B0604030504040204" pitchFamily="34" charset="0"/>
                <a:ea typeface="Tahoma" panose="020B0604030504040204" pitchFamily="34" charset="0"/>
                <a:cs typeface="Tahoma" panose="020B0604030504040204" pitchFamily="34" charset="0"/>
              </a:rPr>
              <a:t>התייעלות אנרגטית וחיסכון בחשמל יתרמו לשמירה על כדור הארץ ויוזילו את חשבון החשמל שלנו. </a:t>
            </a:r>
          </a:p>
          <a:p>
            <a:pPr algn="ctr"/>
            <a:endParaRPr lang="he-IL"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42439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1475656" y="188640"/>
            <a:ext cx="5472608" cy="584775"/>
          </a:xfrm>
          <a:prstGeom prst="rect">
            <a:avLst/>
          </a:prstGeom>
          <a:solidFill>
            <a:schemeClr val="bg2">
              <a:lumMod val="90000"/>
              <a:alpha val="40000"/>
            </a:schemeClr>
          </a:solidFill>
        </p:spPr>
        <p:txBody>
          <a:bodyPr wrap="square" rtlCol="1">
            <a:sp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3200" b="1" dirty="0" smtClean="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איך ניתן לחסוך בחשמל?</a:t>
            </a:r>
            <a:endParaRPr lang="he-IL" sz="32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מלבן עם פינות אלכסוניות מעוגלות 2"/>
          <p:cNvSpPr/>
          <p:nvPr/>
        </p:nvSpPr>
        <p:spPr>
          <a:xfrm>
            <a:off x="467544" y="1988840"/>
            <a:ext cx="8136904" cy="4392488"/>
          </a:xfrm>
          <a:prstGeom prst="round2DiagRect">
            <a:avLst/>
          </a:prstGeom>
          <a:effectLst>
            <a:glow rad="101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1" anchor="ctr"/>
          <a:lstStyle/>
          <a:p>
            <a:pPr marL="342900" indent="-342900">
              <a:spcAft>
                <a:spcPts val="1000"/>
              </a:spcAft>
              <a:buClr>
                <a:srgbClr val="FF3300"/>
              </a:buClr>
              <a:buFont typeface="Wingdings" panose="05000000000000000000" pitchFamily="2" charset="2"/>
              <a:buChar char=""/>
            </a:pPr>
            <a:r>
              <a:rPr lang="he-IL" sz="2200" dirty="0">
                <a:latin typeface="Tahoma" panose="020B0604030504040204" pitchFamily="34" charset="0"/>
                <a:ea typeface="Tahoma" panose="020B0604030504040204" pitchFamily="34" charset="0"/>
                <a:cs typeface="Tahoma" panose="020B0604030504040204" pitchFamily="34" charset="0"/>
              </a:rPr>
              <a:t>מכבים את כל האורות כשיוצאים! </a:t>
            </a:r>
            <a:endParaRPr lang="he-IL" sz="2200" dirty="0" smtClean="0">
              <a:latin typeface="Tahoma" panose="020B0604030504040204" pitchFamily="34" charset="0"/>
              <a:ea typeface="Tahoma" panose="020B0604030504040204" pitchFamily="34" charset="0"/>
              <a:cs typeface="Tahoma" panose="020B0604030504040204" pitchFamily="34" charset="0"/>
            </a:endParaRPr>
          </a:p>
          <a:p>
            <a:pPr marL="342900" indent="-342900">
              <a:spcAft>
                <a:spcPts val="1000"/>
              </a:spcAft>
              <a:buClr>
                <a:srgbClr val="FF3300"/>
              </a:buClr>
              <a:buFont typeface="Wingdings" panose="05000000000000000000" pitchFamily="2" charset="2"/>
              <a:buChar char=""/>
            </a:pPr>
            <a:r>
              <a:rPr lang="he-IL" sz="2200" dirty="0" smtClean="0">
                <a:latin typeface="Tahoma" panose="020B0604030504040204" pitchFamily="34" charset="0"/>
                <a:ea typeface="Tahoma" panose="020B0604030504040204" pitchFamily="34" charset="0"/>
                <a:cs typeface="Tahoma" panose="020B0604030504040204" pitchFamily="34" charset="0"/>
              </a:rPr>
              <a:t>לא </a:t>
            </a:r>
            <a:r>
              <a:rPr lang="he-IL" sz="2200" dirty="0">
                <a:latin typeface="Tahoma" panose="020B0604030504040204" pitchFamily="34" charset="0"/>
                <a:ea typeface="Tahoma" panose="020B0604030504040204" pitchFamily="34" charset="0"/>
                <a:cs typeface="Tahoma" panose="020B0604030504040204" pitchFamily="34" charset="0"/>
              </a:rPr>
              <a:t>משאירים בתקע מכשירים </a:t>
            </a:r>
            <a:r>
              <a:rPr lang="he-IL" sz="2200" dirty="0" smtClean="0">
                <a:latin typeface="Tahoma" panose="020B0604030504040204" pitchFamily="34" charset="0"/>
                <a:ea typeface="Tahoma" panose="020B0604030504040204" pitchFamily="34" charset="0"/>
                <a:cs typeface="Tahoma" panose="020B0604030504040204" pitchFamily="34" charset="0"/>
              </a:rPr>
              <a:t>שאינם  בשימוש</a:t>
            </a:r>
            <a:r>
              <a:rPr lang="he-IL" sz="2200" dirty="0">
                <a:latin typeface="Tahoma" panose="020B0604030504040204" pitchFamily="34" charset="0"/>
                <a:ea typeface="Tahoma" panose="020B0604030504040204" pitchFamily="34" charset="0"/>
                <a:cs typeface="Tahoma" panose="020B0604030504040204" pitchFamily="34" charset="0"/>
              </a:rPr>
              <a:t>.</a:t>
            </a:r>
            <a:endParaRPr lang="en-US" sz="2200" dirty="0">
              <a:latin typeface="Tahoma" panose="020B0604030504040204" pitchFamily="34" charset="0"/>
              <a:ea typeface="Tahoma" panose="020B0604030504040204" pitchFamily="34" charset="0"/>
              <a:cs typeface="Tahoma" panose="020B0604030504040204" pitchFamily="34" charset="0"/>
            </a:endParaRPr>
          </a:p>
          <a:p>
            <a:pPr marL="342900" indent="-342900">
              <a:spcAft>
                <a:spcPts val="1000"/>
              </a:spcAft>
              <a:buClr>
                <a:srgbClr val="FF3300"/>
              </a:buClr>
              <a:buFont typeface="Wingdings" panose="05000000000000000000" pitchFamily="2" charset="2"/>
              <a:buChar char=""/>
            </a:pPr>
            <a:r>
              <a:rPr lang="he-IL" sz="2200" dirty="0">
                <a:latin typeface="Tahoma" panose="020B0604030504040204" pitchFamily="34" charset="0"/>
                <a:ea typeface="Tahoma" panose="020B0604030504040204" pitchFamily="34" charset="0"/>
                <a:cs typeface="Tahoma" panose="020B0604030504040204" pitchFamily="34" charset="0"/>
              </a:rPr>
              <a:t>בשעות </a:t>
            </a:r>
            <a:r>
              <a:rPr lang="he-IL" sz="2200" dirty="0" smtClean="0">
                <a:latin typeface="Tahoma" panose="020B0604030504040204" pitchFamily="34" charset="0"/>
                <a:ea typeface="Tahoma" panose="020B0604030504040204" pitchFamily="34" charset="0"/>
                <a:cs typeface="Tahoma" panose="020B0604030504040204" pitchFamily="34" charset="0"/>
              </a:rPr>
              <a:t>של אור יום </a:t>
            </a:r>
            <a:r>
              <a:rPr lang="he-IL" sz="2200" dirty="0">
                <a:latin typeface="Tahoma" panose="020B0604030504040204" pitchFamily="34" charset="0"/>
                <a:ea typeface="Tahoma" panose="020B0604030504040204" pitchFamily="34" charset="0"/>
                <a:cs typeface="Tahoma" panose="020B0604030504040204" pitchFamily="34" charset="0"/>
              </a:rPr>
              <a:t>משתדלים לא להדליק חשמל. </a:t>
            </a:r>
            <a:endParaRPr lang="en-US" sz="2200" dirty="0">
              <a:latin typeface="Tahoma" panose="020B0604030504040204" pitchFamily="34" charset="0"/>
              <a:ea typeface="Tahoma" panose="020B0604030504040204" pitchFamily="34" charset="0"/>
              <a:cs typeface="Tahoma" panose="020B0604030504040204" pitchFamily="34" charset="0"/>
            </a:endParaRPr>
          </a:p>
          <a:p>
            <a:pPr marL="342900" indent="-342900">
              <a:spcAft>
                <a:spcPts val="1000"/>
              </a:spcAft>
              <a:buClr>
                <a:srgbClr val="FF3300"/>
              </a:buClr>
              <a:buFont typeface="Wingdings" panose="05000000000000000000" pitchFamily="2" charset="2"/>
              <a:buChar char=""/>
            </a:pPr>
            <a:r>
              <a:rPr lang="he-IL" sz="2200" dirty="0" smtClean="0">
                <a:latin typeface="Tahoma" panose="020B0604030504040204" pitchFamily="34" charset="0"/>
                <a:ea typeface="Tahoma" panose="020B0604030504040204" pitchFamily="34" charset="0"/>
                <a:cs typeface="Tahoma" panose="020B0604030504040204" pitchFamily="34" charset="0"/>
              </a:rPr>
              <a:t>בקיץ </a:t>
            </a:r>
            <a:r>
              <a:rPr lang="he-IL" sz="2200" dirty="0">
                <a:latin typeface="Tahoma" panose="020B0604030504040204" pitchFamily="34" charset="0"/>
                <a:ea typeface="Tahoma" panose="020B0604030504040204" pitchFamily="34" charset="0"/>
                <a:cs typeface="Tahoma" panose="020B0604030504040204" pitchFamily="34" charset="0"/>
              </a:rPr>
              <a:t>ובחורף מנקים את פילטר המזגן לפחות פעם בחודש.</a:t>
            </a:r>
            <a:endParaRPr lang="en-US" sz="2200" dirty="0">
              <a:latin typeface="Tahoma" panose="020B0604030504040204" pitchFamily="34" charset="0"/>
              <a:ea typeface="Tahoma" panose="020B0604030504040204" pitchFamily="34" charset="0"/>
              <a:cs typeface="Tahoma" panose="020B0604030504040204" pitchFamily="34" charset="0"/>
            </a:endParaRPr>
          </a:p>
          <a:p>
            <a:pPr marL="342900" indent="-342900">
              <a:spcAft>
                <a:spcPts val="1000"/>
              </a:spcAft>
              <a:buClr>
                <a:srgbClr val="FF3300"/>
              </a:buClr>
              <a:buFont typeface="Wingdings" panose="05000000000000000000" pitchFamily="2" charset="2"/>
              <a:buChar char=""/>
            </a:pPr>
            <a:r>
              <a:rPr lang="he-IL" sz="2200" dirty="0">
                <a:latin typeface="Tahoma" panose="020B0604030504040204" pitchFamily="34" charset="0"/>
                <a:ea typeface="Tahoma" panose="020B0604030504040204" pitchFamily="34" charset="0"/>
                <a:cs typeface="Tahoma" panose="020B0604030504040204" pitchFamily="34" charset="0"/>
              </a:rPr>
              <a:t>בקיץ הטמפרטורה המומלצת בחדר בעת שימוש במזגן היא 25 מעלות.</a:t>
            </a:r>
            <a:endParaRPr lang="en-US" sz="2200" dirty="0">
              <a:latin typeface="Tahoma" panose="020B0604030504040204" pitchFamily="34" charset="0"/>
              <a:ea typeface="Tahoma" panose="020B0604030504040204" pitchFamily="34" charset="0"/>
              <a:cs typeface="Tahoma" panose="020B0604030504040204" pitchFamily="34" charset="0"/>
            </a:endParaRPr>
          </a:p>
          <a:p>
            <a:pPr marL="342900" indent="-342900">
              <a:spcAft>
                <a:spcPts val="1000"/>
              </a:spcAft>
              <a:buClr>
                <a:srgbClr val="FF3300"/>
              </a:buClr>
              <a:buFont typeface="Wingdings" panose="05000000000000000000" pitchFamily="2" charset="2"/>
              <a:buChar char=""/>
            </a:pPr>
            <a:r>
              <a:rPr lang="he-IL" sz="2200" dirty="0">
                <a:latin typeface="Tahoma" panose="020B0604030504040204" pitchFamily="34" charset="0"/>
                <a:ea typeface="Tahoma" panose="020B0604030504040204" pitchFamily="34" charset="0"/>
                <a:cs typeface="Tahoma" panose="020B0604030504040204" pitchFamily="34" charset="0"/>
              </a:rPr>
              <a:t>בחורף הטמפרטורה המומלצת בחדר בעת השימוש במזגן היא 20 מעלות.</a:t>
            </a:r>
            <a:endParaRPr lang="en-US" sz="2200" dirty="0">
              <a:latin typeface="Tahoma" panose="020B0604030504040204" pitchFamily="34" charset="0"/>
              <a:ea typeface="Tahoma" panose="020B0604030504040204" pitchFamily="34" charset="0"/>
              <a:cs typeface="Tahoma" panose="020B0604030504040204" pitchFamily="34" charset="0"/>
            </a:endParaRPr>
          </a:p>
          <a:p>
            <a:pPr marL="342900" indent="-342900">
              <a:spcAft>
                <a:spcPts val="1000"/>
              </a:spcAft>
              <a:buClr>
                <a:srgbClr val="FF3300"/>
              </a:buClr>
              <a:buFont typeface="Wingdings" panose="05000000000000000000" pitchFamily="2" charset="2"/>
              <a:buChar char=""/>
            </a:pPr>
            <a:r>
              <a:rPr lang="he-IL" sz="2200" dirty="0">
                <a:latin typeface="Tahoma" panose="020B0604030504040204" pitchFamily="34" charset="0"/>
                <a:ea typeface="Tahoma" panose="020B0604030504040204" pitchFamily="34" charset="0"/>
                <a:cs typeface="Tahoma" panose="020B0604030504040204" pitchFamily="34" charset="0"/>
              </a:rPr>
              <a:t>בזמן שהמזגן דולק דואגים להצללת החלונות וסוגרים </a:t>
            </a:r>
            <a:r>
              <a:rPr lang="he-IL" sz="2200" dirty="0" smtClean="0">
                <a:latin typeface="Tahoma" panose="020B0604030504040204" pitchFamily="34" charset="0"/>
                <a:ea typeface="Tahoma" panose="020B0604030504040204" pitchFamily="34" charset="0"/>
                <a:cs typeface="Tahoma" panose="020B0604030504040204" pitchFamily="34" charset="0"/>
              </a:rPr>
              <a:t>אותם ואת </a:t>
            </a:r>
            <a:r>
              <a:rPr lang="he-IL" sz="2200" dirty="0">
                <a:latin typeface="Tahoma" panose="020B0604030504040204" pitchFamily="34" charset="0"/>
                <a:ea typeface="Tahoma" panose="020B0604030504040204" pitchFamily="34" charset="0"/>
                <a:cs typeface="Tahoma" panose="020B0604030504040204" pitchFamily="34" charset="0"/>
              </a:rPr>
              <a:t>דלתות החדרים</a:t>
            </a:r>
            <a:r>
              <a:rPr lang="he-IL" sz="2200" dirty="0" smtClean="0">
                <a:latin typeface="Tahoma" panose="020B0604030504040204" pitchFamily="34" charset="0"/>
                <a:ea typeface="Tahoma" panose="020B0604030504040204" pitchFamily="34" charset="0"/>
                <a:cs typeface="Tahoma" panose="020B0604030504040204" pitchFamily="34" charset="0"/>
              </a:rPr>
              <a:t>.</a:t>
            </a:r>
            <a:endParaRPr lang="en-US" sz="2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39247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1475656" y="188640"/>
            <a:ext cx="5472608" cy="584775"/>
          </a:xfrm>
          <a:prstGeom prst="rect">
            <a:avLst/>
          </a:prstGeom>
          <a:solidFill>
            <a:schemeClr val="bg2">
              <a:lumMod val="90000"/>
              <a:alpha val="40000"/>
            </a:schemeClr>
          </a:solidFill>
        </p:spPr>
        <p:txBody>
          <a:bodyPr wrap="square" rtlCol="1">
            <a:sp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3200" b="1" dirty="0" smtClean="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איך ניתן לחסוך בחשמל?</a:t>
            </a:r>
            <a:endParaRPr lang="he-IL" sz="32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מלבן עם פינות אלכסוניות מעוגלות 2"/>
          <p:cNvSpPr/>
          <p:nvPr/>
        </p:nvSpPr>
        <p:spPr>
          <a:xfrm>
            <a:off x="467544" y="1988840"/>
            <a:ext cx="8136904" cy="4392488"/>
          </a:xfrm>
          <a:prstGeom prst="round2DiagRect">
            <a:avLst/>
          </a:prstGeom>
          <a:effectLst>
            <a:glow rad="101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1" anchor="ctr"/>
          <a:lstStyle/>
          <a:p>
            <a:pPr marL="342900" indent="-342900">
              <a:spcAft>
                <a:spcPts val="1000"/>
              </a:spcAft>
              <a:buClr>
                <a:srgbClr val="FF3300"/>
              </a:buClr>
              <a:buFont typeface="Wingdings" panose="05000000000000000000" pitchFamily="2" charset="2"/>
              <a:buChar char="£"/>
            </a:pPr>
            <a:r>
              <a:rPr lang="he-IL" sz="2200" dirty="0">
                <a:latin typeface="Tahoma" panose="020B0604030504040204" pitchFamily="34" charset="0"/>
                <a:ea typeface="Tahoma" panose="020B0604030504040204" pitchFamily="34" charset="0"/>
                <a:cs typeface="Tahoma" panose="020B0604030504040204" pitchFamily="34" charset="0"/>
              </a:rPr>
              <a:t>מגדירים כיבוי אוטומטי למחשב, אם לא משתמשים בו 20 דקות. כך גם שומרים על אורך חיי המסך והמחשב.</a:t>
            </a:r>
            <a:endParaRPr lang="en-US" sz="2200" dirty="0">
              <a:latin typeface="Tahoma" panose="020B0604030504040204" pitchFamily="34" charset="0"/>
              <a:ea typeface="Tahoma" panose="020B0604030504040204" pitchFamily="34" charset="0"/>
              <a:cs typeface="Tahoma" panose="020B0604030504040204" pitchFamily="34" charset="0"/>
            </a:endParaRPr>
          </a:p>
          <a:p>
            <a:pPr marL="342900" indent="-342900">
              <a:spcAft>
                <a:spcPts val="1000"/>
              </a:spcAft>
              <a:buClr>
                <a:srgbClr val="FF3300"/>
              </a:buClr>
              <a:buFont typeface="Wingdings" panose="05000000000000000000" pitchFamily="2" charset="2"/>
              <a:buChar char="£"/>
            </a:pPr>
            <a:r>
              <a:rPr lang="he-IL" sz="2200" dirty="0">
                <a:latin typeface="Tahoma" panose="020B0604030504040204" pitchFamily="34" charset="0"/>
                <a:ea typeface="Tahoma" panose="020B0604030504040204" pitchFamily="34" charset="0"/>
                <a:cs typeface="Tahoma" panose="020B0604030504040204" pitchFamily="34" charset="0"/>
              </a:rPr>
              <a:t>מפעילים מכונת כביסה, מדיח כלים ומייבש כביסה רק כשהם מלאים.</a:t>
            </a:r>
          </a:p>
          <a:p>
            <a:pPr marL="342900" indent="-342900">
              <a:spcAft>
                <a:spcPts val="1000"/>
              </a:spcAft>
              <a:buClr>
                <a:srgbClr val="FF3300"/>
              </a:buClr>
              <a:buFont typeface="Wingdings" panose="05000000000000000000" pitchFamily="2" charset="2"/>
              <a:buChar char="£"/>
            </a:pPr>
            <a:r>
              <a:rPr lang="he-IL" sz="2200" dirty="0">
                <a:latin typeface="Tahoma" panose="020B0604030504040204" pitchFamily="34" charset="0"/>
                <a:ea typeface="Tahoma" panose="020B0604030504040204" pitchFamily="34" charset="0"/>
                <a:cs typeface="Tahoma" panose="020B0604030504040204" pitchFamily="34" charset="0"/>
              </a:rPr>
              <a:t>משתדלים להתקלח בזה אחר זה. יותר זול לחמם מים פושרים מאשר קרים.</a:t>
            </a:r>
          </a:p>
          <a:p>
            <a:pPr marL="342900" indent="-342900">
              <a:spcAft>
                <a:spcPts val="1000"/>
              </a:spcAft>
              <a:buClr>
                <a:srgbClr val="FF3300"/>
              </a:buClr>
              <a:buFont typeface="Wingdings" panose="05000000000000000000" pitchFamily="2" charset="2"/>
              <a:buChar char="£"/>
            </a:pPr>
            <a:r>
              <a:rPr lang="he-IL" sz="2200" dirty="0">
                <a:latin typeface="Tahoma" panose="020B0604030504040204" pitchFamily="34" charset="0"/>
                <a:ea typeface="Tahoma" panose="020B0604030504040204" pitchFamily="34" charset="0"/>
                <a:cs typeface="Tahoma" panose="020B0604030504040204" pitchFamily="34" charset="0"/>
              </a:rPr>
              <a:t>מתקינים דוד חשמלי בעל שעון (תרמוסטט) מותאם לנפח השימוש.</a:t>
            </a:r>
          </a:p>
          <a:p>
            <a:pPr marL="285750" indent="-285750">
              <a:spcAft>
                <a:spcPts val="600"/>
              </a:spcAft>
              <a:buClr>
                <a:srgbClr val="FF3300"/>
              </a:buClr>
              <a:buFont typeface="Wingdings" panose="05000000000000000000" pitchFamily="2" charset="2"/>
              <a:buChar char="q"/>
            </a:pPr>
            <a:endParaRPr lang="en-US" sz="2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15487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1475656" y="188640"/>
            <a:ext cx="5472608" cy="584775"/>
          </a:xfrm>
          <a:prstGeom prst="rect">
            <a:avLst/>
          </a:prstGeom>
          <a:solidFill>
            <a:schemeClr val="bg2">
              <a:lumMod val="90000"/>
              <a:alpha val="40000"/>
            </a:schemeClr>
          </a:solidFill>
        </p:spPr>
        <p:txBody>
          <a:bodyPr wrap="square" rtlCol="1">
            <a:sp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3200" b="1" dirty="0" smtClean="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איך ניתן לחסוך בחשמל?</a:t>
            </a:r>
            <a:endParaRPr lang="he-IL" sz="32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מלבן עם פינות אלכסוניות מעוגלות 2"/>
          <p:cNvSpPr/>
          <p:nvPr/>
        </p:nvSpPr>
        <p:spPr>
          <a:xfrm>
            <a:off x="467544" y="1988840"/>
            <a:ext cx="8136904" cy="4392488"/>
          </a:xfrm>
          <a:prstGeom prst="round2DiagRect">
            <a:avLst/>
          </a:prstGeom>
          <a:effectLst>
            <a:glow rad="101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1" anchor="ctr"/>
          <a:lstStyle/>
          <a:p>
            <a:pPr marL="342900" indent="-342900">
              <a:spcAft>
                <a:spcPts val="1000"/>
              </a:spcAft>
              <a:buClr>
                <a:srgbClr val="FF3300"/>
              </a:buClr>
              <a:buFont typeface="Wingdings" panose="05000000000000000000" pitchFamily="2" charset="2"/>
              <a:buChar char="£"/>
            </a:pPr>
            <a:r>
              <a:rPr lang="he-IL" sz="2200" dirty="0" smtClean="0">
                <a:latin typeface="Tahoma" panose="020B0604030504040204" pitchFamily="34" charset="0"/>
                <a:ea typeface="Tahoma" panose="020B0604030504040204" pitchFamily="34" charset="0"/>
                <a:cs typeface="Tahoma" panose="020B0604030504040204" pitchFamily="34" charset="0"/>
              </a:rPr>
              <a:t>ממלאים </a:t>
            </a:r>
            <a:r>
              <a:rPr lang="he-IL" sz="2200" dirty="0">
                <a:latin typeface="Tahoma" panose="020B0604030504040204" pitchFamily="34" charset="0"/>
                <a:ea typeface="Tahoma" panose="020B0604030504040204" pitchFamily="34" charset="0"/>
                <a:cs typeface="Tahoma" panose="020B0604030504040204" pitchFamily="34" charset="0"/>
              </a:rPr>
              <a:t>את המקפיא רק 3/4 מנפחו. </a:t>
            </a:r>
            <a:endParaRPr lang="he-IL" sz="2200" dirty="0" smtClean="0">
              <a:latin typeface="Tahoma" panose="020B0604030504040204" pitchFamily="34" charset="0"/>
              <a:ea typeface="Tahoma" panose="020B0604030504040204" pitchFamily="34" charset="0"/>
              <a:cs typeface="Tahoma" panose="020B0604030504040204" pitchFamily="34" charset="0"/>
            </a:endParaRPr>
          </a:p>
          <a:p>
            <a:pPr marL="342900" indent="-342900">
              <a:spcAft>
                <a:spcPts val="1000"/>
              </a:spcAft>
              <a:buClr>
                <a:srgbClr val="FF3300"/>
              </a:buClr>
              <a:buFont typeface="Wingdings" panose="05000000000000000000" pitchFamily="2" charset="2"/>
              <a:buChar char="£"/>
            </a:pPr>
            <a:r>
              <a:rPr lang="he-IL" sz="2200" dirty="0" smtClean="0">
                <a:latin typeface="Tahoma" panose="020B0604030504040204" pitchFamily="34" charset="0"/>
                <a:ea typeface="Tahoma" panose="020B0604030504040204" pitchFamily="34" charset="0"/>
                <a:cs typeface="Tahoma" panose="020B0604030504040204" pitchFamily="34" charset="0"/>
              </a:rPr>
              <a:t>לא מכניסים </a:t>
            </a:r>
            <a:r>
              <a:rPr lang="he-IL" sz="2200" dirty="0">
                <a:latin typeface="Tahoma" panose="020B0604030504040204" pitchFamily="34" charset="0"/>
                <a:ea typeface="Tahoma" panose="020B0604030504040204" pitchFamily="34" charset="0"/>
                <a:cs typeface="Tahoma" panose="020B0604030504040204" pitchFamily="34" charset="0"/>
              </a:rPr>
              <a:t>מזון חם למקרר או למקפיא</a:t>
            </a:r>
            <a:r>
              <a:rPr lang="he-IL" sz="2200" dirty="0" smtClean="0">
                <a:latin typeface="Tahoma" panose="020B0604030504040204" pitchFamily="34" charset="0"/>
                <a:ea typeface="Tahoma" panose="020B0604030504040204" pitchFamily="34" charset="0"/>
                <a:cs typeface="Tahoma" panose="020B0604030504040204" pitchFamily="34" charset="0"/>
              </a:rPr>
              <a:t>.</a:t>
            </a:r>
          </a:p>
          <a:p>
            <a:pPr marL="342900" indent="-342900">
              <a:spcAft>
                <a:spcPts val="1000"/>
              </a:spcAft>
              <a:buClr>
                <a:srgbClr val="FF3300"/>
              </a:buClr>
              <a:buFont typeface="Wingdings" panose="05000000000000000000" pitchFamily="2" charset="2"/>
              <a:buChar char="£"/>
            </a:pPr>
            <a:r>
              <a:rPr lang="he-IL" sz="2200" dirty="0">
                <a:latin typeface="Tahoma" panose="020B0604030504040204" pitchFamily="34" charset="0"/>
                <a:ea typeface="Tahoma" panose="020B0604030504040204" pitchFamily="34" charset="0"/>
                <a:cs typeface="Tahoma" panose="020B0604030504040204" pitchFamily="34" charset="0"/>
              </a:rPr>
              <a:t>מצמצמים את הכמות ואת המשך של פתיחת דלתות המקרר ו/או המקפיא</a:t>
            </a:r>
            <a:r>
              <a:rPr lang="he-IL" sz="2200" dirty="0" smtClean="0">
                <a:latin typeface="Tahoma" panose="020B0604030504040204" pitchFamily="34" charset="0"/>
                <a:ea typeface="Tahoma" panose="020B0604030504040204" pitchFamily="34" charset="0"/>
                <a:cs typeface="Tahoma" panose="020B0604030504040204" pitchFamily="34" charset="0"/>
              </a:rPr>
              <a:t>.</a:t>
            </a:r>
          </a:p>
          <a:p>
            <a:pPr marL="342900" indent="-342900">
              <a:spcAft>
                <a:spcPts val="1000"/>
              </a:spcAft>
              <a:buClr>
                <a:srgbClr val="FF3300"/>
              </a:buClr>
              <a:buFont typeface="Wingdings" panose="05000000000000000000" pitchFamily="2" charset="2"/>
              <a:buChar char="£"/>
            </a:pPr>
            <a:r>
              <a:rPr lang="he-IL" sz="2200" dirty="0">
                <a:latin typeface="Tahoma" panose="020B0604030504040204" pitchFamily="34" charset="0"/>
                <a:ea typeface="Tahoma" panose="020B0604030504040204" pitchFamily="34" charset="0"/>
                <a:cs typeface="Tahoma" panose="020B0604030504040204" pitchFamily="34" charset="0"/>
              </a:rPr>
              <a:t>נמנעים מפתיחת התנור בזמן אפייה ובישול</a:t>
            </a:r>
            <a:r>
              <a:rPr lang="he-IL" sz="2200" dirty="0" smtClean="0">
                <a:latin typeface="Tahoma" panose="020B0604030504040204" pitchFamily="34" charset="0"/>
                <a:ea typeface="Tahoma" panose="020B0604030504040204" pitchFamily="34" charset="0"/>
                <a:cs typeface="Tahoma" panose="020B0604030504040204" pitchFamily="34" charset="0"/>
              </a:rPr>
              <a:t>.</a:t>
            </a:r>
          </a:p>
          <a:p>
            <a:pPr marL="342900" indent="-342900">
              <a:spcAft>
                <a:spcPts val="1000"/>
              </a:spcAft>
              <a:buClr>
                <a:srgbClr val="FF3300"/>
              </a:buClr>
              <a:buFont typeface="Wingdings" panose="05000000000000000000" pitchFamily="2" charset="2"/>
              <a:buChar char="£"/>
            </a:pPr>
            <a:r>
              <a:rPr lang="he-IL" sz="2200" dirty="0" smtClean="0">
                <a:latin typeface="Tahoma" panose="020B0604030504040204" pitchFamily="34" charset="0"/>
                <a:ea typeface="Tahoma" panose="020B0604030504040204" pitchFamily="34" charset="0"/>
                <a:cs typeface="Tahoma" panose="020B0604030504040204" pitchFamily="34" charset="0"/>
              </a:rPr>
              <a:t>נמנעים </a:t>
            </a:r>
            <a:r>
              <a:rPr lang="he-IL" sz="2200" dirty="0">
                <a:latin typeface="Tahoma" panose="020B0604030504040204" pitchFamily="34" charset="0"/>
                <a:ea typeface="Tahoma" panose="020B0604030504040204" pitchFamily="34" charset="0"/>
                <a:cs typeface="Tahoma" panose="020B0604030504040204" pitchFamily="34" charset="0"/>
              </a:rPr>
              <a:t>מחימום מוקדם של התנור.</a:t>
            </a:r>
            <a:endParaRPr lang="en-US" sz="2200" dirty="0">
              <a:latin typeface="Tahoma" panose="020B0604030504040204" pitchFamily="34" charset="0"/>
              <a:ea typeface="Tahoma" panose="020B0604030504040204" pitchFamily="34" charset="0"/>
              <a:cs typeface="Tahoma" panose="020B0604030504040204" pitchFamily="34" charset="0"/>
            </a:endParaRPr>
          </a:p>
          <a:p>
            <a:pPr marL="342900" indent="-342900">
              <a:spcAft>
                <a:spcPts val="600"/>
              </a:spcAft>
              <a:buClr>
                <a:srgbClr val="FF3300"/>
              </a:buClr>
              <a:buFont typeface="Wingdings" panose="05000000000000000000" pitchFamily="2" charset="2"/>
              <a:buChar char="£"/>
            </a:pPr>
            <a:endParaRPr lang="en-US" sz="2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74167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משולש שווה שוקיים 10"/>
          <p:cNvSpPr/>
          <p:nvPr/>
        </p:nvSpPr>
        <p:spPr>
          <a:xfrm>
            <a:off x="2915816" y="2529653"/>
            <a:ext cx="3071834" cy="4071966"/>
          </a:xfrm>
          <a:prstGeom prst="triangle">
            <a:avLst/>
          </a:prstGeom>
          <a:solidFill>
            <a:schemeClr val="accent3">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TextBox 3"/>
          <p:cNvSpPr txBox="1"/>
          <p:nvPr/>
        </p:nvSpPr>
        <p:spPr>
          <a:xfrm>
            <a:off x="1776037" y="318765"/>
            <a:ext cx="4104456" cy="584775"/>
          </a:xfrm>
          <a:prstGeom prst="rect">
            <a:avLst/>
          </a:prstGeom>
          <a:solidFill>
            <a:schemeClr val="bg2">
              <a:lumMod val="90000"/>
              <a:alpha val="40000"/>
            </a:schemeClr>
          </a:solidFill>
        </p:spPr>
        <p:txBody>
          <a:bodyPr wrap="square" rtlCol="1">
            <a:spAutoFit/>
          </a:bodyPr>
          <a:lstStyle/>
          <a:p>
            <a:r>
              <a:rPr lang="he-IL" sz="3200" b="1" dirty="0" smtClean="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נתיב האור לכל דור</a:t>
            </a:r>
            <a:endParaRPr lang="he-IL" sz="32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pSp>
        <p:nvGrpSpPr>
          <p:cNvPr id="5" name="קבוצה 4"/>
          <p:cNvGrpSpPr/>
          <p:nvPr/>
        </p:nvGrpSpPr>
        <p:grpSpPr>
          <a:xfrm>
            <a:off x="457200" y="1612527"/>
            <a:ext cx="7667369" cy="5443089"/>
            <a:chOff x="417112" y="1918962"/>
            <a:chExt cx="7667369" cy="5443089"/>
          </a:xfrm>
        </p:grpSpPr>
        <p:sp>
          <p:nvSpPr>
            <p:cNvPr id="7" name="TextBox 6"/>
            <p:cNvSpPr txBox="1"/>
            <p:nvPr/>
          </p:nvSpPr>
          <p:spPr>
            <a:xfrm>
              <a:off x="2982885" y="3710042"/>
              <a:ext cx="2857520" cy="2677656"/>
            </a:xfrm>
            <a:prstGeom prst="rect">
              <a:avLst/>
            </a:prstGeom>
            <a:noFill/>
          </p:spPr>
          <p:txBody>
            <a:bodyPr wrap="square" rtlCol="1">
              <a:spAutoFit/>
            </a:bodyPr>
            <a:lstStyle/>
            <a:p>
              <a:pPr algn="ctr"/>
              <a:r>
                <a:rPr lang="en-US" sz="4000" b="1" dirty="0">
                  <a:solidFill>
                    <a:schemeClr val="accent3">
                      <a:lumMod val="75000"/>
                    </a:schemeClr>
                  </a:solidFill>
                  <a:latin typeface="David" panose="020E0502060401010101" pitchFamily="34" charset="-79"/>
                  <a:cs typeface="David" panose="020E0502060401010101" pitchFamily="34" charset="-79"/>
                </a:rPr>
                <a:t> </a:t>
              </a:r>
              <a:endParaRPr lang="he-IL" sz="4000" b="1" dirty="0">
                <a:solidFill>
                  <a:schemeClr val="accent3">
                    <a:lumMod val="75000"/>
                  </a:schemeClr>
                </a:solidFill>
                <a:latin typeface="David" panose="020E0502060401010101" pitchFamily="34" charset="-79"/>
                <a:cs typeface="David" panose="020E0502060401010101" pitchFamily="34" charset="-79"/>
              </a:endParaRPr>
            </a:p>
            <a:p>
              <a:pPr algn="ctr"/>
              <a:r>
                <a:rPr lang="he-IL" sz="3200" b="1" dirty="0">
                  <a:solidFill>
                    <a:srgbClr val="003300"/>
                  </a:solidFill>
                  <a:latin typeface="Tahoma" panose="020B0604030504040204" pitchFamily="34" charset="0"/>
                  <a:ea typeface="Tahoma" panose="020B0604030504040204" pitchFamily="34" charset="0"/>
                  <a:cs typeface="Tahoma" panose="020B0604030504040204" pitchFamily="34" charset="0"/>
                </a:rPr>
                <a:t>מידע,    ערכים   ונורמות התנהגות</a:t>
              </a:r>
            </a:p>
          </p:txBody>
        </p:sp>
        <p:sp>
          <p:nvSpPr>
            <p:cNvPr id="9" name="TextBox 8"/>
            <p:cNvSpPr txBox="1"/>
            <p:nvPr/>
          </p:nvSpPr>
          <p:spPr>
            <a:xfrm>
              <a:off x="5869903" y="5884723"/>
              <a:ext cx="2214578" cy="1477328"/>
            </a:xfrm>
            <a:prstGeom prst="rect">
              <a:avLst/>
            </a:prstGeom>
            <a:noFill/>
          </p:spPr>
          <p:txBody>
            <a:bodyPr wrap="square" rtlCol="1">
              <a:spAutoFit/>
            </a:bodyPr>
            <a:lstStyle/>
            <a:p>
              <a:pPr lvl="0" algn="ctr"/>
              <a:r>
                <a:rPr lang="he-IL" b="1" dirty="0">
                  <a:latin typeface="Tahoma" panose="020B0604030504040204" pitchFamily="34" charset="0"/>
                  <a:ea typeface="Tahoma" panose="020B0604030504040204" pitchFamily="34" charset="0"/>
                  <a:cs typeface="Tahoma" panose="020B0604030504040204" pitchFamily="34" charset="0"/>
                </a:rPr>
                <a:t>התוכנית מעוררת דילמות, </a:t>
              </a:r>
              <a:r>
                <a:rPr lang="he-IL" b="1" dirty="0" smtClean="0">
                  <a:latin typeface="Tahoma" panose="020B0604030504040204" pitchFamily="34" charset="0"/>
                  <a:ea typeface="Tahoma" panose="020B0604030504040204" pitchFamily="34" charset="0"/>
                  <a:cs typeface="Tahoma" panose="020B0604030504040204" pitchFamily="34" charset="0"/>
                </a:rPr>
                <a:t>ומעודדת </a:t>
              </a:r>
              <a:r>
                <a:rPr lang="he-IL" b="1" dirty="0">
                  <a:latin typeface="Tahoma" panose="020B0604030504040204" pitchFamily="34" charset="0"/>
                  <a:ea typeface="Tahoma" panose="020B0604030504040204" pitchFamily="34" charset="0"/>
                  <a:cs typeface="Tahoma" panose="020B0604030504040204" pitchFamily="34" charset="0"/>
                </a:rPr>
                <a:t>אחריות וערבות הדדית</a:t>
              </a:r>
            </a:p>
            <a:p>
              <a:endParaRPr lang="he-IL" dirty="0">
                <a:latin typeface="David" panose="020E0502060401010101" pitchFamily="34" charset="-79"/>
                <a:cs typeface="David" panose="020E0502060401010101" pitchFamily="34" charset="-79"/>
              </a:endParaRPr>
            </a:p>
          </p:txBody>
        </p:sp>
        <p:sp>
          <p:nvSpPr>
            <p:cNvPr id="10" name="TextBox 9"/>
            <p:cNvSpPr txBox="1"/>
            <p:nvPr/>
          </p:nvSpPr>
          <p:spPr>
            <a:xfrm>
              <a:off x="417112" y="5884723"/>
              <a:ext cx="2699445" cy="1200329"/>
            </a:xfrm>
            <a:prstGeom prst="rect">
              <a:avLst/>
            </a:prstGeom>
            <a:noFill/>
          </p:spPr>
          <p:txBody>
            <a:bodyPr wrap="square" rtlCol="1">
              <a:spAutoFit/>
            </a:bodyPr>
            <a:lstStyle/>
            <a:p>
              <a:pPr algn="ctr"/>
              <a:r>
                <a:rPr lang="he-IL" b="1" dirty="0">
                  <a:latin typeface="Tahoma" panose="020B0604030504040204" pitchFamily="34" charset="0"/>
                  <a:ea typeface="Tahoma" panose="020B0604030504040204" pitchFamily="34" charset="0"/>
                  <a:cs typeface="Tahoma" panose="020B0604030504040204" pitchFamily="34" charset="0"/>
                </a:rPr>
                <a:t>התוכנית מחנכת </a:t>
              </a:r>
              <a:r>
                <a:rPr lang="he-IL" b="1" dirty="0" smtClean="0">
                  <a:latin typeface="Tahoma" panose="020B0604030504040204" pitchFamily="34" charset="0"/>
                  <a:ea typeface="Tahoma" panose="020B0604030504040204" pitchFamily="34" charset="0"/>
                  <a:cs typeface="Tahoma" panose="020B0604030504040204" pitchFamily="34" charset="0"/>
                </a:rPr>
                <a:t> להתנהגות בטיחותית </a:t>
              </a:r>
              <a:endParaRPr lang="he-IL" b="1" dirty="0">
                <a:latin typeface="Tahoma" panose="020B0604030504040204" pitchFamily="34" charset="0"/>
                <a:ea typeface="Tahoma" panose="020B0604030504040204" pitchFamily="34" charset="0"/>
                <a:cs typeface="Tahoma" panose="020B0604030504040204" pitchFamily="34" charset="0"/>
              </a:endParaRPr>
            </a:p>
            <a:p>
              <a:pPr algn="ctr"/>
              <a:r>
                <a:rPr lang="he-IL" b="1" dirty="0">
                  <a:latin typeface="Tahoma" panose="020B0604030504040204" pitchFamily="34" charset="0"/>
                  <a:ea typeface="Tahoma" panose="020B0604030504040204" pitchFamily="34" charset="0"/>
                  <a:cs typeface="Tahoma" panose="020B0604030504040204" pitchFamily="34" charset="0"/>
                </a:rPr>
                <a:t>ומפתחת תרבות </a:t>
              </a:r>
              <a:r>
                <a:rPr lang="he-IL" b="1" dirty="0" smtClean="0">
                  <a:latin typeface="Tahoma" panose="020B0604030504040204" pitchFamily="34" charset="0"/>
                  <a:ea typeface="Tahoma" panose="020B0604030504040204" pitchFamily="34" charset="0"/>
                  <a:cs typeface="Tahoma" panose="020B0604030504040204" pitchFamily="34" charset="0"/>
                </a:rPr>
                <a:t>של ערנות </a:t>
              </a:r>
              <a:r>
                <a:rPr lang="he-IL" b="1" dirty="0">
                  <a:latin typeface="Tahoma" panose="020B0604030504040204" pitchFamily="34" charset="0"/>
                  <a:ea typeface="Tahoma" panose="020B0604030504040204" pitchFamily="34" charset="0"/>
                  <a:cs typeface="Tahoma" panose="020B0604030504040204" pitchFamily="34" charset="0"/>
                </a:rPr>
                <a:t>לסביבה	</a:t>
              </a:r>
            </a:p>
          </p:txBody>
        </p:sp>
        <p:sp>
          <p:nvSpPr>
            <p:cNvPr id="12" name="TextBox 11"/>
            <p:cNvSpPr txBox="1"/>
            <p:nvPr/>
          </p:nvSpPr>
          <p:spPr>
            <a:xfrm>
              <a:off x="3008817" y="1918962"/>
              <a:ext cx="2567482" cy="954107"/>
            </a:xfrm>
            <a:prstGeom prst="rect">
              <a:avLst/>
            </a:prstGeom>
            <a:noFill/>
          </p:spPr>
          <p:txBody>
            <a:bodyPr wrap="square" rtlCol="1">
              <a:spAutoFit/>
            </a:bodyPr>
            <a:lstStyle/>
            <a:p>
              <a:pPr algn="ctr"/>
              <a:r>
                <a:rPr lang="he-IL" b="1" dirty="0">
                  <a:latin typeface="Tahoma" panose="020B0604030504040204" pitchFamily="34" charset="0"/>
                  <a:ea typeface="Tahoma" panose="020B0604030504040204" pitchFamily="34" charset="0"/>
                  <a:cs typeface="Tahoma" panose="020B0604030504040204" pitchFamily="34" charset="0"/>
                </a:rPr>
                <a:t>התוכנית מקנה, </a:t>
              </a:r>
              <a:r>
                <a:rPr lang="he-IL" b="1" dirty="0" smtClean="0">
                  <a:latin typeface="Tahoma" panose="020B0604030504040204" pitchFamily="34" charset="0"/>
                  <a:ea typeface="Tahoma" panose="020B0604030504040204" pitchFamily="34" charset="0"/>
                  <a:cs typeface="Tahoma" panose="020B0604030504040204" pitchFamily="34" charset="0"/>
                </a:rPr>
                <a:t>ערכים, </a:t>
              </a:r>
              <a:r>
                <a:rPr lang="he-IL" b="1" dirty="0">
                  <a:latin typeface="Tahoma" panose="020B0604030504040204" pitchFamily="34" charset="0"/>
                  <a:ea typeface="Tahoma" panose="020B0604030504040204" pitchFamily="34" charset="0"/>
                  <a:cs typeface="Tahoma" panose="020B0604030504040204" pitchFamily="34" charset="0"/>
                </a:rPr>
                <a:t>ידע, </a:t>
              </a:r>
              <a:r>
                <a:rPr lang="he-IL" b="1" dirty="0" smtClean="0">
                  <a:latin typeface="Tahoma" panose="020B0604030504040204" pitchFamily="34" charset="0"/>
                  <a:ea typeface="Tahoma" panose="020B0604030504040204" pitchFamily="34" charset="0"/>
                  <a:cs typeface="Tahoma" panose="020B0604030504040204" pitchFamily="34" charset="0"/>
                </a:rPr>
                <a:t>ותכונות </a:t>
              </a:r>
              <a:r>
                <a:rPr lang="he-IL" b="1" dirty="0">
                  <a:latin typeface="Tahoma" panose="020B0604030504040204" pitchFamily="34" charset="0"/>
                  <a:ea typeface="Tahoma" panose="020B0604030504040204" pitchFamily="34" charset="0"/>
                  <a:cs typeface="Tahoma" panose="020B0604030504040204" pitchFamily="34" charset="0"/>
                </a:rPr>
                <a:t>אודות </a:t>
              </a:r>
              <a:r>
                <a:rPr lang="he-IL" sz="2000" b="1" dirty="0" smtClean="0">
                  <a:latin typeface="Tahoma" panose="020B0604030504040204" pitchFamily="34" charset="0"/>
                  <a:ea typeface="Tahoma" panose="020B0604030504040204" pitchFamily="34" charset="0"/>
                  <a:cs typeface="Tahoma" panose="020B0604030504040204" pitchFamily="34" charset="0"/>
                </a:rPr>
                <a:t>החשמל</a:t>
              </a:r>
              <a:endParaRPr lang="he-IL" sz="2000" b="1" dirty="0">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71261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style.rotation</p:attrName>
                                        </p:attrNameLst>
                                      </p:cBhvr>
                                      <p:tavLst>
                                        <p:tav tm="0">
                                          <p:val>
                                            <p:fltVal val="720"/>
                                          </p:val>
                                        </p:tav>
                                        <p:tav tm="100000">
                                          <p:val>
                                            <p:fltVal val="0"/>
                                          </p:val>
                                        </p:tav>
                                      </p:tavLst>
                                    </p:anim>
                                    <p:anim calcmode="lin" valueType="num">
                                      <p:cBhvr>
                                        <p:cTn id="9" dur="2000" fill="hold"/>
                                        <p:tgtEl>
                                          <p:spTgt spid="13"/>
                                        </p:tgtEl>
                                        <p:attrNameLst>
                                          <p:attrName>ppt_h</p:attrName>
                                        </p:attrNameLst>
                                      </p:cBhvr>
                                      <p:tavLst>
                                        <p:tav tm="0">
                                          <p:val>
                                            <p:fltVal val="0"/>
                                          </p:val>
                                        </p:tav>
                                        <p:tav tm="100000">
                                          <p:val>
                                            <p:strVal val="#ppt_h"/>
                                          </p:val>
                                        </p:tav>
                                      </p:tavLst>
                                    </p:anim>
                                    <p:anim calcmode="lin" valueType="num">
                                      <p:cBhvr>
                                        <p:cTn id="10" dur="2000" fill="hold"/>
                                        <p:tgtEl>
                                          <p:spTgt spid="1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332656"/>
            <a:ext cx="4104456" cy="584775"/>
          </a:xfrm>
          <a:prstGeom prst="rect">
            <a:avLst/>
          </a:prstGeom>
          <a:solidFill>
            <a:schemeClr val="bg2">
              <a:lumMod val="90000"/>
              <a:alpha val="40000"/>
            </a:schemeClr>
          </a:solidFill>
        </p:spPr>
        <p:txBody>
          <a:bodyPr wrap="square" rtlCol="1">
            <a:spAutoFit/>
          </a:bodyPr>
          <a:lstStyle/>
          <a:p>
            <a:r>
              <a:rPr lang="he-IL" sz="3200" b="1" dirty="0" smtClean="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נתיב האור לכל דור</a:t>
            </a:r>
            <a:endParaRPr lang="he-IL" sz="32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2771800" y="1268760"/>
            <a:ext cx="4176464" cy="400110"/>
          </a:xfrm>
          <a:prstGeom prst="rect">
            <a:avLst/>
          </a:prstGeom>
          <a:noFill/>
        </p:spPr>
        <p:txBody>
          <a:bodyPr wrap="square" rtlCol="1">
            <a:spAutoFit/>
          </a:bodyPr>
          <a:lstStyle/>
          <a:p>
            <a:r>
              <a:rPr lang="he-IL" sz="2000" b="1" dirty="0" smtClean="0">
                <a:latin typeface="Tahoma" panose="020B0604030504040204" pitchFamily="34" charset="0"/>
                <a:ea typeface="Tahoma" panose="020B0604030504040204" pitchFamily="34" charset="0"/>
                <a:cs typeface="Tahoma" panose="020B0604030504040204" pitchFamily="34" charset="0"/>
              </a:rPr>
              <a:t>פעילויות מוצעות</a:t>
            </a:r>
            <a:endParaRPr lang="he-IL" sz="2000" b="1"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755576" y="1988840"/>
            <a:ext cx="7992888" cy="4816703"/>
          </a:xfrm>
          <a:prstGeom prst="rect">
            <a:avLst/>
          </a:prstGeom>
          <a:noFill/>
        </p:spPr>
        <p:txBody>
          <a:bodyPr wrap="square" rtlCol="1">
            <a:spAutoFit/>
          </a:bodyPr>
          <a:lstStyle/>
          <a:p>
            <a:r>
              <a:rPr lang="he-IL" sz="1600" dirty="0" smtClean="0">
                <a:latin typeface="Tahoma" panose="020B0604030504040204" pitchFamily="34" charset="0"/>
                <a:ea typeface="Tahoma" panose="020B0604030504040204" pitchFamily="34" charset="0"/>
                <a:cs typeface="Tahoma" panose="020B0604030504040204" pitchFamily="34" charset="0"/>
              </a:rPr>
              <a:t>בתקופה הנוכחית של התפרצות מגפת הקורונה, ולאור ההנחיות לבני הדור השלישי לשמור על עצמם ולהתרחק יותר ממגע עם אחרים, נמצא כי אזרחים ותיקים רבים שהו בבדידות כמעט מלאה וסבלו מכך.</a:t>
            </a:r>
            <a:endParaRPr lang="en-US" sz="1600" dirty="0" smtClean="0">
              <a:latin typeface="Tahoma" panose="020B0604030504040204" pitchFamily="34" charset="0"/>
              <a:ea typeface="Tahoma" panose="020B0604030504040204" pitchFamily="34" charset="0"/>
              <a:cs typeface="Tahoma" panose="020B0604030504040204" pitchFamily="34" charset="0"/>
            </a:endParaRPr>
          </a:p>
          <a:p>
            <a:r>
              <a:rPr lang="he-IL" sz="1600" dirty="0" smtClean="0">
                <a:latin typeface="Tahoma" panose="020B0604030504040204" pitchFamily="34" charset="0"/>
                <a:ea typeface="Tahoma" panose="020B0604030504040204" pitchFamily="34" charset="0"/>
                <a:cs typeface="Tahoma" panose="020B0604030504040204" pitchFamily="34" charset="0"/>
              </a:rPr>
              <a:t>תוכנית </a:t>
            </a:r>
            <a:r>
              <a:rPr lang="he-IL" sz="1600" b="1" dirty="0" smtClean="0">
                <a:latin typeface="Tahoma" panose="020B0604030504040204" pitchFamily="34" charset="0"/>
                <a:ea typeface="Tahoma" panose="020B0604030504040204" pitchFamily="34" charset="0"/>
                <a:cs typeface="Tahoma" panose="020B0604030504040204" pitchFamily="34" charset="0"/>
              </a:rPr>
              <a:t>נתיב האור </a:t>
            </a:r>
            <a:r>
              <a:rPr lang="he-IL" sz="1600" dirty="0" smtClean="0">
                <a:latin typeface="Tahoma" panose="020B0604030504040204" pitchFamily="34" charset="0"/>
                <a:ea typeface="Tahoma" panose="020B0604030504040204" pitchFamily="34" charset="0"/>
                <a:cs typeface="Tahoma" panose="020B0604030504040204" pitchFamily="34" charset="0"/>
              </a:rPr>
              <a:t>מציעה נתיב של קשר עם הוותיקים בקהילה ובמשפחה.</a:t>
            </a:r>
          </a:p>
          <a:p>
            <a:endParaRPr lang="he-IL" dirty="0">
              <a:latin typeface="Tahoma" panose="020B0604030504040204" pitchFamily="34" charset="0"/>
              <a:ea typeface="Tahoma" panose="020B0604030504040204" pitchFamily="34" charset="0"/>
              <a:cs typeface="Tahoma" panose="020B0604030504040204" pitchFamily="34" charset="0"/>
            </a:endParaRPr>
          </a:p>
          <a:p>
            <a:r>
              <a:rPr lang="he-IL" sz="20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פעילות 1 - קול קורא לכל דור</a:t>
            </a:r>
          </a:p>
          <a:p>
            <a:endParaRPr lang="he-IL" dirty="0" smtClean="0">
              <a:latin typeface="Tahoma" panose="020B0604030504040204" pitchFamily="34" charset="0"/>
              <a:ea typeface="Tahoma" panose="020B0604030504040204" pitchFamily="34" charset="0"/>
              <a:cs typeface="Tahoma" panose="020B0604030504040204" pitchFamily="34" charset="0"/>
            </a:endParaRPr>
          </a:p>
          <a:p>
            <a:r>
              <a:rPr lang="he-IL" sz="1600" b="1" dirty="0" smtClean="0">
                <a:latin typeface="Tahoma" panose="020B0604030504040204" pitchFamily="34" charset="0"/>
                <a:ea typeface="Tahoma" panose="020B0604030504040204" pitchFamily="34" charset="0"/>
                <a:cs typeface="Tahoma" panose="020B0604030504040204" pitchFamily="34" charset="0"/>
              </a:rPr>
              <a:t>המטרות</a:t>
            </a:r>
          </a:p>
          <a:p>
            <a:pPr marL="285750" indent="-285750">
              <a:spcAft>
                <a:spcPts val="600"/>
              </a:spcAft>
              <a:buFont typeface="Arial" panose="020B0604020202020204" pitchFamily="34" charset="0"/>
              <a:buChar char="•"/>
            </a:pPr>
            <a:r>
              <a:rPr lang="he-IL" sz="1600" dirty="0" smtClean="0">
                <a:latin typeface="Tahoma" panose="020B0604030504040204" pitchFamily="34" charset="0"/>
                <a:ea typeface="Tahoma" panose="020B0604030504040204" pitchFamily="34" charset="0"/>
                <a:cs typeface="Tahoma" panose="020B0604030504040204" pitchFamily="34" charset="0"/>
              </a:rPr>
              <a:t>לטפח </a:t>
            </a:r>
            <a:r>
              <a:rPr lang="he-IL" sz="1600" dirty="0">
                <a:latin typeface="Tahoma" panose="020B0604030504040204" pitchFamily="34" charset="0"/>
                <a:ea typeface="Tahoma" panose="020B0604030504040204" pitchFamily="34" charset="0"/>
                <a:cs typeface="Tahoma" panose="020B0604030504040204" pitchFamily="34" charset="0"/>
              </a:rPr>
              <a:t>מיומנויות וכלים של תקשורת בינאישית ו</a:t>
            </a:r>
            <a:r>
              <a:rPr lang="he-IL" sz="1600" dirty="0" smtClean="0">
                <a:latin typeface="Tahoma" panose="020B0604030504040204" pitchFamily="34" charset="0"/>
                <a:ea typeface="Tahoma" panose="020B0604030504040204" pitchFamily="34" charset="0"/>
                <a:cs typeface="Tahoma" panose="020B0604030504040204" pitchFamily="34" charset="0"/>
              </a:rPr>
              <a:t>דרכים </a:t>
            </a:r>
            <a:r>
              <a:rPr lang="he-IL" sz="1600" dirty="0">
                <a:latin typeface="Tahoma" panose="020B0604030504040204" pitchFamily="34" charset="0"/>
                <a:ea typeface="Tahoma" panose="020B0604030504040204" pitchFamily="34" charset="0"/>
                <a:cs typeface="Tahoma" panose="020B0604030504040204" pitchFamily="34" charset="0"/>
              </a:rPr>
              <a:t>להעברת </a:t>
            </a:r>
            <a:r>
              <a:rPr lang="he-IL" sz="1600" dirty="0" smtClean="0">
                <a:latin typeface="Tahoma" panose="020B0604030504040204" pitchFamily="34" charset="0"/>
                <a:ea typeface="Tahoma" panose="020B0604030504040204" pitchFamily="34" charset="0"/>
                <a:cs typeface="Tahoma" panose="020B0604030504040204" pitchFamily="34" charset="0"/>
              </a:rPr>
              <a:t>מסרים.</a:t>
            </a:r>
          </a:p>
          <a:p>
            <a:pPr marL="285750" indent="-285750">
              <a:spcAft>
                <a:spcPts val="600"/>
              </a:spcAft>
              <a:buFont typeface="Arial" panose="020B0604020202020204" pitchFamily="34" charset="0"/>
              <a:buChar char="•"/>
            </a:pPr>
            <a:r>
              <a:rPr lang="he-IL" sz="1600" dirty="0">
                <a:latin typeface="Tahoma" panose="020B0604030504040204" pitchFamily="34" charset="0"/>
                <a:ea typeface="Tahoma" panose="020B0604030504040204" pitchFamily="34" charset="0"/>
                <a:cs typeface="Tahoma" panose="020B0604030504040204" pitchFamily="34" charset="0"/>
              </a:rPr>
              <a:t>ליצור קשר עם אזרחים ותיקים בקהילה ובמשפחה, על בסיס פעולת הסברה בנושאי התנהלות בטוחה וחיסכון בחשמל.</a:t>
            </a:r>
          </a:p>
          <a:p>
            <a:pPr marL="285750" indent="-285750">
              <a:spcAft>
                <a:spcPts val="600"/>
              </a:spcAft>
              <a:buFont typeface="Arial" panose="020B0604020202020204" pitchFamily="34" charset="0"/>
              <a:buChar char="•"/>
            </a:pPr>
            <a:r>
              <a:rPr lang="he-IL" sz="1600" dirty="0">
                <a:latin typeface="Tahoma" panose="020B0604030504040204" pitchFamily="34" charset="0"/>
                <a:ea typeface="Tahoma" panose="020B0604030504040204" pitchFamily="34" charset="0"/>
                <a:cs typeface="Tahoma" panose="020B0604030504040204" pitchFamily="34" charset="0"/>
              </a:rPr>
              <a:t>לאפשר בסיס תכני של קשר מתמשך עם הוותיקים.</a:t>
            </a:r>
          </a:p>
          <a:p>
            <a:r>
              <a:rPr lang="he-IL" sz="1600" b="1" dirty="0">
                <a:latin typeface="Tahoma" panose="020B0604030504040204" pitchFamily="34" charset="0"/>
                <a:ea typeface="Tahoma" panose="020B0604030504040204" pitchFamily="34" charset="0"/>
                <a:cs typeface="Tahoma" panose="020B0604030504040204" pitchFamily="34" charset="0"/>
              </a:rPr>
              <a:t>קהל יעד</a:t>
            </a:r>
          </a:p>
          <a:p>
            <a:pPr marL="285750" indent="-285750">
              <a:spcAft>
                <a:spcPts val="600"/>
              </a:spcAft>
              <a:buFont typeface="Arial" panose="020B0604020202020204" pitchFamily="34" charset="0"/>
              <a:buChar char="•"/>
            </a:pPr>
            <a:r>
              <a:rPr lang="he-IL" sz="1600" dirty="0" smtClean="0">
                <a:latin typeface="Tahoma" panose="020B0604030504040204" pitchFamily="34" charset="0"/>
                <a:ea typeface="Tahoma" panose="020B0604030504040204" pitchFamily="34" charset="0"/>
                <a:cs typeface="Tahoma" panose="020B0604030504040204" pitchFamily="34" charset="0"/>
              </a:rPr>
              <a:t>תלמידי השכבה הפעילה בתוכנית</a:t>
            </a:r>
          </a:p>
          <a:p>
            <a:pPr marL="285750" indent="-285750">
              <a:spcAft>
                <a:spcPts val="600"/>
              </a:spcAft>
              <a:buFont typeface="Arial" panose="020B0604020202020204" pitchFamily="34" charset="0"/>
              <a:buChar char="•"/>
            </a:pPr>
            <a:r>
              <a:rPr lang="he-IL" sz="1600" dirty="0" smtClean="0">
                <a:latin typeface="Tahoma" panose="020B0604030504040204" pitchFamily="34" charset="0"/>
                <a:ea typeface="Tahoma" panose="020B0604030504040204" pitchFamily="34" charset="0"/>
                <a:cs typeface="Tahoma" panose="020B0604030504040204" pitchFamily="34" charset="0"/>
              </a:rPr>
              <a:t>אזרחים ותיקים בקהילה, במסגרות מאורגנות ביישוב (מרכזי יום לקשיש, מועדוני פנסיונרים, דיור מוגן, בתי אבות ועוד) בני משפחה.</a:t>
            </a:r>
            <a:endParaRPr lang="he-IL" sz="1600" dirty="0">
              <a:latin typeface="Tahoma" panose="020B0604030504040204" pitchFamily="34" charset="0"/>
              <a:ea typeface="Tahoma" panose="020B0604030504040204" pitchFamily="34" charset="0"/>
              <a:cs typeface="Tahoma" panose="020B0604030504040204" pitchFamily="34" charset="0"/>
            </a:endParaRPr>
          </a:p>
          <a:p>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50394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332656"/>
            <a:ext cx="4104456" cy="584775"/>
          </a:xfrm>
          <a:prstGeom prst="rect">
            <a:avLst/>
          </a:prstGeom>
          <a:solidFill>
            <a:schemeClr val="bg2">
              <a:lumMod val="90000"/>
              <a:alpha val="40000"/>
            </a:schemeClr>
          </a:solidFill>
        </p:spPr>
        <p:txBody>
          <a:bodyPr wrap="square" rtlCol="1">
            <a:spAutoFit/>
          </a:bodyPr>
          <a:lstStyle/>
          <a:p>
            <a:r>
              <a:rPr lang="he-IL" sz="3200" b="1" dirty="0" smtClean="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נתיב האור לכל דור</a:t>
            </a:r>
            <a:endParaRPr lang="he-IL" sz="32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2771800" y="1268760"/>
            <a:ext cx="4176464" cy="400110"/>
          </a:xfrm>
          <a:prstGeom prst="rect">
            <a:avLst/>
          </a:prstGeom>
          <a:noFill/>
        </p:spPr>
        <p:txBody>
          <a:bodyPr wrap="square" rtlCol="1">
            <a:spAutoFit/>
          </a:bodyPr>
          <a:lstStyle/>
          <a:p>
            <a:r>
              <a:rPr lang="he-IL" sz="2000" b="1" dirty="0" smtClean="0">
                <a:latin typeface="Tahoma" panose="020B0604030504040204" pitchFamily="34" charset="0"/>
                <a:ea typeface="Tahoma" panose="020B0604030504040204" pitchFamily="34" charset="0"/>
                <a:cs typeface="Tahoma" panose="020B0604030504040204" pitchFamily="34" charset="0"/>
              </a:rPr>
              <a:t>מהלך הפעילות</a:t>
            </a:r>
            <a:endParaRPr lang="he-IL" sz="2000" b="1"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539552" y="1916832"/>
            <a:ext cx="8208912" cy="4770537"/>
          </a:xfrm>
          <a:prstGeom prst="rect">
            <a:avLst/>
          </a:prstGeom>
          <a:noFill/>
        </p:spPr>
        <p:txBody>
          <a:bodyPr wrap="square" rtlCol="1">
            <a:spAutoFit/>
          </a:bodyPr>
          <a:lstStyle/>
          <a:p>
            <a:pPr marL="342900" indent="-342900">
              <a:spcAft>
                <a:spcPts val="600"/>
              </a:spcAft>
              <a:buFont typeface="+mj-lt"/>
              <a:buAutoNum type="arabicPeriod"/>
            </a:pPr>
            <a:r>
              <a:rPr lang="he-IL" sz="1600" b="1" dirty="0" smtClean="0">
                <a:latin typeface="Tahoma" panose="020B0604030504040204" pitchFamily="34" charset="0"/>
                <a:ea typeface="Tahoma" panose="020B0604030504040204" pitchFamily="34" charset="0"/>
                <a:cs typeface="Tahoma" panose="020B0604030504040204" pitchFamily="34" charset="0"/>
              </a:rPr>
              <a:t>מלמדים את עקרונות ההתנהגות הבטוחה בסביבת חשמל. </a:t>
            </a:r>
            <a:r>
              <a:rPr lang="en-US" sz="1600" b="1" dirty="0" smtClean="0">
                <a:latin typeface="Tahoma" panose="020B0604030504040204" pitchFamily="34" charset="0"/>
                <a:ea typeface="Tahoma" panose="020B0604030504040204" pitchFamily="34" charset="0"/>
                <a:cs typeface="Tahoma" panose="020B0604030504040204" pitchFamily="34" charset="0"/>
              </a:rPr>
              <a:t/>
            </a:r>
            <a:br>
              <a:rPr lang="en-US" sz="1600" b="1" dirty="0" smtClean="0">
                <a:latin typeface="Tahoma" panose="020B0604030504040204" pitchFamily="34" charset="0"/>
                <a:ea typeface="Tahoma" panose="020B0604030504040204" pitchFamily="34" charset="0"/>
                <a:cs typeface="Tahoma" panose="020B0604030504040204" pitchFamily="34" charset="0"/>
              </a:rPr>
            </a:br>
            <a:r>
              <a:rPr lang="he-IL" sz="1600" dirty="0" smtClean="0">
                <a:latin typeface="Tahoma" panose="020B0604030504040204" pitchFamily="34" charset="0"/>
                <a:ea typeface="Tahoma" panose="020B0604030504040204" pitchFamily="34" charset="0"/>
                <a:cs typeface="Tahoma" panose="020B0604030504040204" pitchFamily="34" charset="0"/>
              </a:rPr>
              <a:t>- שואלים</a:t>
            </a:r>
            <a:r>
              <a:rPr lang="en-US" sz="1600" dirty="0" smtClean="0">
                <a:latin typeface="Tahoma" panose="020B0604030504040204" pitchFamily="34" charset="0"/>
                <a:ea typeface="Tahoma" panose="020B0604030504040204" pitchFamily="34" charset="0"/>
                <a:cs typeface="Tahoma" panose="020B0604030504040204" pitchFamily="34" charset="0"/>
              </a:rPr>
              <a:t>:</a:t>
            </a:r>
            <a:r>
              <a:rPr lang="he-IL" sz="1600" dirty="0" smtClean="0">
                <a:latin typeface="Tahoma" panose="020B0604030504040204" pitchFamily="34" charset="0"/>
                <a:ea typeface="Tahoma" panose="020B0604030504040204" pitchFamily="34" charset="0"/>
                <a:cs typeface="Tahoma" panose="020B0604030504040204" pitchFamily="34" charset="0"/>
              </a:rPr>
              <a:t> </a:t>
            </a:r>
            <a:r>
              <a:rPr lang="he-IL" sz="1600" u="sng" dirty="0" smtClean="0">
                <a:latin typeface="Tahoma" panose="020B0604030504040204" pitchFamily="34" charset="0"/>
                <a:ea typeface="Tahoma" panose="020B0604030504040204" pitchFamily="34" charset="0"/>
                <a:cs typeface="Tahoma" panose="020B0604030504040204" pitchFamily="34" charset="0"/>
              </a:rPr>
              <a:t>מדוע חשמל מסוכן? </a:t>
            </a:r>
            <a:r>
              <a:rPr lang="he-IL" sz="1600" dirty="0" smtClean="0">
                <a:latin typeface="Tahoma" panose="020B0604030504040204" pitchFamily="34" charset="0"/>
                <a:ea typeface="Tahoma" panose="020B0604030504040204" pitchFamily="34" charset="0"/>
                <a:cs typeface="Tahoma" panose="020B0604030504040204" pitchFamily="34" charset="0"/>
              </a:rPr>
              <a:t>(שקופית 6) מנהלים שיחה, ומסכמים עם השקופית.</a:t>
            </a:r>
            <a:r>
              <a:rPr lang="en-US" sz="1600" dirty="0" smtClean="0">
                <a:latin typeface="Tahoma" panose="020B0604030504040204" pitchFamily="34" charset="0"/>
                <a:ea typeface="Tahoma" panose="020B0604030504040204" pitchFamily="34" charset="0"/>
                <a:cs typeface="Tahoma" panose="020B0604030504040204" pitchFamily="34" charset="0"/>
              </a:rPr>
              <a:t/>
            </a:r>
            <a:br>
              <a:rPr lang="en-US" sz="1600" dirty="0" smtClean="0">
                <a:latin typeface="Tahoma" panose="020B0604030504040204" pitchFamily="34" charset="0"/>
                <a:ea typeface="Tahoma" panose="020B0604030504040204" pitchFamily="34" charset="0"/>
                <a:cs typeface="Tahoma" panose="020B0604030504040204" pitchFamily="34" charset="0"/>
              </a:rPr>
            </a:br>
            <a:r>
              <a:rPr lang="en-US" sz="1600" dirty="0" smtClean="0">
                <a:latin typeface="Tahoma" panose="020B0604030504040204" pitchFamily="34" charset="0"/>
                <a:ea typeface="Tahoma" panose="020B0604030504040204" pitchFamily="34" charset="0"/>
                <a:cs typeface="Tahoma" panose="020B0604030504040204" pitchFamily="34" charset="0"/>
              </a:rPr>
              <a:t>-</a:t>
            </a:r>
            <a:r>
              <a:rPr lang="he-IL" sz="1600" dirty="0" smtClean="0">
                <a:latin typeface="Tahoma" panose="020B0604030504040204" pitchFamily="34" charset="0"/>
                <a:ea typeface="Tahoma" panose="020B0604030504040204" pitchFamily="34" charset="0"/>
                <a:cs typeface="Tahoma" panose="020B0604030504040204" pitchFamily="34" charset="0"/>
              </a:rPr>
              <a:t> משוחחים על </a:t>
            </a:r>
            <a:r>
              <a:rPr lang="he-IL" sz="1600" u="sng" dirty="0" smtClean="0">
                <a:latin typeface="Tahoma" panose="020B0604030504040204" pitchFamily="34" charset="0"/>
                <a:ea typeface="Tahoma" panose="020B0604030504040204" pitchFamily="34" charset="0"/>
                <a:cs typeface="Tahoma" panose="020B0604030504040204" pitchFamily="34" charset="0"/>
              </a:rPr>
              <a:t>היכולת של ילדים להשפיע</a:t>
            </a:r>
            <a:r>
              <a:rPr lang="he-IL"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smtClean="0">
                <a:latin typeface="Tahoma" panose="020B0604030504040204" pitchFamily="34" charset="0"/>
                <a:ea typeface="Tahoma" panose="020B0604030504040204" pitchFamily="34" charset="0"/>
                <a:cs typeface="Tahoma" panose="020B0604030504040204" pitchFamily="34" charset="0"/>
              </a:rPr>
              <a:t/>
            </a:r>
            <a:br>
              <a:rPr lang="en-US" sz="1600" dirty="0" smtClean="0">
                <a:latin typeface="Tahoma" panose="020B0604030504040204" pitchFamily="34" charset="0"/>
                <a:ea typeface="Tahoma" panose="020B0604030504040204" pitchFamily="34" charset="0"/>
                <a:cs typeface="Tahoma" panose="020B0604030504040204" pitchFamily="34" charset="0"/>
              </a:rPr>
            </a:br>
            <a:r>
              <a:rPr lang="he-IL" sz="1600" dirty="0" smtClean="0">
                <a:latin typeface="Tahoma" panose="020B0604030504040204" pitchFamily="34" charset="0"/>
                <a:ea typeface="Tahoma" panose="020B0604030504040204" pitchFamily="34" charset="0"/>
                <a:cs typeface="Tahoma" panose="020B0604030504040204" pitchFamily="34" charset="0"/>
              </a:rPr>
              <a:t>- בני הגיל השלישי – </a:t>
            </a:r>
            <a:r>
              <a:rPr lang="he-IL" sz="1600" u="sng" dirty="0" smtClean="0">
                <a:latin typeface="Tahoma" panose="020B0604030504040204" pitchFamily="34" charset="0"/>
                <a:ea typeface="Tahoma" panose="020B0604030504040204" pitchFamily="34" charset="0"/>
                <a:cs typeface="Tahoma" panose="020B0604030504040204" pitchFamily="34" charset="0"/>
              </a:rPr>
              <a:t>מי הם ואיך אנחנו הילדים יכולים לאתר אותם</a:t>
            </a:r>
            <a:r>
              <a:rPr lang="en-US" sz="1600" dirty="0" smtClean="0">
                <a:latin typeface="Tahoma" panose="020B0604030504040204" pitchFamily="34" charset="0"/>
                <a:ea typeface="Tahoma" panose="020B0604030504040204" pitchFamily="34" charset="0"/>
                <a:cs typeface="Tahoma" panose="020B0604030504040204" pitchFamily="34" charset="0"/>
              </a:rPr>
              <a:t>?</a:t>
            </a:r>
            <a:r>
              <a:rPr lang="he-IL"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smtClean="0">
                <a:latin typeface="Tahoma" panose="020B0604030504040204" pitchFamily="34" charset="0"/>
                <a:ea typeface="Tahoma" panose="020B0604030504040204" pitchFamily="34" charset="0"/>
                <a:cs typeface="Tahoma" panose="020B0604030504040204" pitchFamily="34" charset="0"/>
              </a:rPr>
              <a:t/>
            </a:r>
            <a:br>
              <a:rPr lang="en-US" sz="1600" dirty="0" smtClean="0">
                <a:latin typeface="Tahoma" panose="020B0604030504040204" pitchFamily="34" charset="0"/>
                <a:ea typeface="Tahoma" panose="020B0604030504040204" pitchFamily="34" charset="0"/>
                <a:cs typeface="Tahoma" panose="020B0604030504040204" pitchFamily="34" charset="0"/>
              </a:rPr>
            </a:br>
            <a:r>
              <a:rPr lang="he-IL" sz="1600" dirty="0" smtClean="0">
                <a:latin typeface="Tahoma" panose="020B0604030504040204" pitchFamily="34" charset="0"/>
                <a:ea typeface="Tahoma" panose="020B0604030504040204" pitchFamily="34" charset="0"/>
                <a:cs typeface="Tahoma" panose="020B0604030504040204" pitchFamily="34" charset="0"/>
              </a:rPr>
              <a:t>מעלים בשיחה רעיונות איך אנחנו יכולים לאתר ותיקים בסביבתנו, </a:t>
            </a:r>
            <a:r>
              <a:rPr lang="he-IL" sz="1600" dirty="0">
                <a:latin typeface="Tahoma" panose="020B0604030504040204" pitchFamily="34" charset="0"/>
                <a:ea typeface="Tahoma" panose="020B0604030504040204" pitchFamily="34" charset="0"/>
                <a:cs typeface="Tahoma" panose="020B0604030504040204" pitchFamily="34" charset="0"/>
              </a:rPr>
              <a:t>שכנים בבניין או ברחוב, בני משפחה מבוגרים שנמנעים להיפגש איתם בגלל הקורונה וכמובן סבתות וסבים</a:t>
            </a:r>
            <a:r>
              <a:rPr lang="he-IL" sz="1600" dirty="0" smtClean="0">
                <a:latin typeface="Tahoma" panose="020B0604030504040204" pitchFamily="34" charset="0"/>
                <a:ea typeface="Tahoma" panose="020B0604030504040204" pitchFamily="34" charset="0"/>
                <a:cs typeface="Tahoma" panose="020B0604030504040204" pitchFamily="34" charset="0"/>
              </a:rPr>
              <a:t>. רושמים אותם על הלוח. ניתן לחלק תפקידים בין התלמידים ושיטות האיתור השונות, או לבחור שיטה שתתאים לכולם. </a:t>
            </a:r>
            <a:r>
              <a:rPr lang="he-IL" sz="1600" dirty="0">
                <a:latin typeface="Tahoma" panose="020B0604030504040204" pitchFamily="34" charset="0"/>
                <a:ea typeface="Tahoma" panose="020B0604030504040204" pitchFamily="34" charset="0"/>
                <a:cs typeface="Tahoma" panose="020B0604030504040204" pitchFamily="34" charset="0"/>
              </a:rPr>
              <a:t>מסכמים עם שקופית 7</a:t>
            </a:r>
            <a:r>
              <a:rPr lang="he-IL" sz="1600" dirty="0" smtClean="0">
                <a:latin typeface="Tahoma" panose="020B0604030504040204" pitchFamily="34" charset="0"/>
                <a:ea typeface="Tahoma" panose="020B0604030504040204" pitchFamily="34" charset="0"/>
                <a:cs typeface="Tahoma" panose="020B0604030504040204" pitchFamily="34" charset="0"/>
              </a:rPr>
              <a:t>.</a:t>
            </a:r>
            <a:r>
              <a:rPr lang="en-US" sz="1600" dirty="0" smtClean="0">
                <a:latin typeface="Tahoma" panose="020B0604030504040204" pitchFamily="34" charset="0"/>
                <a:ea typeface="Tahoma" panose="020B0604030504040204" pitchFamily="34" charset="0"/>
                <a:cs typeface="Tahoma" panose="020B0604030504040204" pitchFamily="34" charset="0"/>
              </a:rPr>
              <a:t/>
            </a:r>
            <a:br>
              <a:rPr lang="en-US" sz="1600" dirty="0" smtClean="0">
                <a:latin typeface="Tahoma" panose="020B0604030504040204" pitchFamily="34" charset="0"/>
                <a:ea typeface="Tahoma" panose="020B0604030504040204" pitchFamily="34" charset="0"/>
                <a:cs typeface="Tahoma" panose="020B0604030504040204" pitchFamily="34" charset="0"/>
              </a:rPr>
            </a:br>
            <a:r>
              <a:rPr lang="he-IL" sz="1600" dirty="0" smtClean="0">
                <a:latin typeface="Tahoma" panose="020B0604030504040204" pitchFamily="34" charset="0"/>
                <a:ea typeface="Tahoma" panose="020B0604030504040204" pitchFamily="34" charset="0"/>
                <a:cs typeface="Tahoma" panose="020B0604030504040204" pitchFamily="34" charset="0"/>
              </a:rPr>
              <a:t>- עוברים על כללי הבטיחות בחשמל</a:t>
            </a:r>
            <a:r>
              <a:rPr lang="en-US" sz="1600" dirty="0" smtClean="0">
                <a:latin typeface="Tahoma" panose="020B0604030504040204" pitchFamily="34" charset="0"/>
                <a:ea typeface="Tahoma" panose="020B0604030504040204" pitchFamily="34" charset="0"/>
                <a:cs typeface="Tahoma" panose="020B0604030504040204" pitchFamily="34" charset="0"/>
              </a:rPr>
              <a:t>:</a:t>
            </a:r>
            <a:r>
              <a:rPr lang="he-IL" sz="1600" dirty="0" smtClean="0">
                <a:latin typeface="Tahoma" panose="020B0604030504040204" pitchFamily="34" charset="0"/>
                <a:ea typeface="Tahoma" panose="020B0604030504040204" pitchFamily="34" charset="0"/>
                <a:cs typeface="Tahoma" panose="020B0604030504040204" pitchFamily="34" charset="0"/>
              </a:rPr>
              <a:t> כללים לטיפול במכשירי חשמל.</a:t>
            </a:r>
            <a:r>
              <a:rPr lang="en-US" sz="1600" dirty="0">
                <a:latin typeface="Tahoma" panose="020B0604030504040204" pitchFamily="34" charset="0"/>
                <a:ea typeface="Tahoma" panose="020B0604030504040204" pitchFamily="34" charset="0"/>
                <a:cs typeface="Tahoma" panose="020B0604030504040204" pitchFamily="34" charset="0"/>
              </a:rPr>
              <a:t> </a:t>
            </a:r>
            <a:r>
              <a:rPr lang="he-IL" sz="1600" dirty="0" smtClean="0">
                <a:latin typeface="Tahoma" panose="020B0604030504040204" pitchFamily="34" charset="0"/>
                <a:ea typeface="Tahoma" panose="020B0604030504040204" pitchFamily="34" charset="0"/>
                <a:cs typeface="Tahoma" panose="020B0604030504040204" pitchFamily="34" charset="0"/>
              </a:rPr>
              <a:t>מציינים את הכלל ומסבירים אותו. (שקופיות 9-8). </a:t>
            </a:r>
            <a:r>
              <a:rPr lang="en-US" sz="1600" dirty="0" smtClean="0">
                <a:latin typeface="Tahoma" panose="020B0604030504040204" pitchFamily="34" charset="0"/>
                <a:ea typeface="Tahoma" panose="020B0604030504040204" pitchFamily="34" charset="0"/>
                <a:cs typeface="Tahoma" panose="020B0604030504040204" pitchFamily="34" charset="0"/>
              </a:rPr>
              <a:t/>
            </a:r>
            <a:br>
              <a:rPr lang="en-US" sz="1600" dirty="0" smtClean="0">
                <a:latin typeface="Tahoma" panose="020B0604030504040204" pitchFamily="34" charset="0"/>
                <a:ea typeface="Tahoma" panose="020B0604030504040204" pitchFamily="34" charset="0"/>
                <a:cs typeface="Tahoma" panose="020B0604030504040204" pitchFamily="34" charset="0"/>
              </a:rPr>
            </a:br>
            <a:r>
              <a:rPr lang="he-IL" sz="1600" dirty="0" smtClean="0">
                <a:latin typeface="Tahoma" panose="020B0604030504040204" pitchFamily="34" charset="0"/>
                <a:ea typeface="Tahoma" panose="020B0604030504040204" pitchFamily="34" charset="0"/>
                <a:cs typeface="Tahoma" panose="020B0604030504040204" pitchFamily="34" charset="0"/>
              </a:rPr>
              <a:t>אפשר לבקש מהתלמידים לדרג ולהסביר איזה כלל חשוב להעביר ראשון.</a:t>
            </a:r>
            <a:r>
              <a:rPr lang="en-US" sz="1600" dirty="0">
                <a:latin typeface="Tahoma" panose="020B0604030504040204" pitchFamily="34" charset="0"/>
                <a:ea typeface="Tahoma" panose="020B0604030504040204" pitchFamily="34" charset="0"/>
                <a:cs typeface="Tahoma" panose="020B0604030504040204" pitchFamily="34" charset="0"/>
              </a:rPr>
              <a:t/>
            </a:r>
            <a:br>
              <a:rPr lang="en-US" sz="1600" dirty="0">
                <a:latin typeface="Tahoma" panose="020B0604030504040204" pitchFamily="34" charset="0"/>
                <a:ea typeface="Tahoma" panose="020B0604030504040204" pitchFamily="34" charset="0"/>
                <a:cs typeface="Tahoma" panose="020B0604030504040204" pitchFamily="34" charset="0"/>
              </a:rPr>
            </a:br>
            <a:r>
              <a:rPr lang="he-IL" sz="1600" dirty="0" smtClean="0">
                <a:latin typeface="Tahoma" panose="020B0604030504040204" pitchFamily="34" charset="0"/>
                <a:ea typeface="Tahoma" panose="020B0604030504040204" pitchFamily="34" charset="0"/>
                <a:cs typeface="Tahoma" panose="020B0604030504040204" pitchFamily="34" charset="0"/>
              </a:rPr>
              <a:t>אפשר לבקש לבחור מתוך 9 הכללים המוצגים, מהם השלושה או הארבעה החשובים ביותר לדעתם להעברה לבני הגיל השלישי וליצור דירוג כיתתי של הכללים החשובים בעיני התלמידים.</a:t>
            </a:r>
            <a:r>
              <a:rPr lang="en-US" sz="1600" dirty="0" smtClean="0">
                <a:latin typeface="Tahoma" panose="020B0604030504040204" pitchFamily="34" charset="0"/>
                <a:ea typeface="Tahoma" panose="020B0604030504040204" pitchFamily="34" charset="0"/>
                <a:cs typeface="Tahoma" panose="020B0604030504040204" pitchFamily="34" charset="0"/>
              </a:rPr>
              <a:t/>
            </a:r>
            <a:br>
              <a:rPr lang="en-US" sz="1600" dirty="0" smtClean="0">
                <a:latin typeface="Tahoma" panose="020B0604030504040204" pitchFamily="34" charset="0"/>
                <a:ea typeface="Tahoma" panose="020B0604030504040204" pitchFamily="34" charset="0"/>
                <a:cs typeface="Tahoma" panose="020B0604030504040204" pitchFamily="34" charset="0"/>
              </a:rPr>
            </a:br>
            <a:r>
              <a:rPr lang="he-IL" sz="1600" dirty="0" smtClean="0">
                <a:latin typeface="Tahoma" panose="020B0604030504040204" pitchFamily="34" charset="0"/>
                <a:ea typeface="Tahoma" panose="020B0604030504040204" pitchFamily="34" charset="0"/>
                <a:cs typeface="Tahoma" panose="020B0604030504040204" pitchFamily="34" charset="0"/>
              </a:rPr>
              <a:t>לסיכום החלק הזה - אפשר להציג כלל ולבקש מהתלמידים להסביר את חשיבותו. </a:t>
            </a:r>
            <a:r>
              <a:rPr lang="en-US" sz="1600" dirty="0" smtClean="0">
                <a:latin typeface="Tahoma" panose="020B0604030504040204" pitchFamily="34" charset="0"/>
                <a:ea typeface="Tahoma" panose="020B0604030504040204" pitchFamily="34" charset="0"/>
                <a:cs typeface="Tahoma" panose="020B0604030504040204" pitchFamily="34" charset="0"/>
              </a:rPr>
              <a:t/>
            </a:r>
            <a:br>
              <a:rPr lang="en-US" sz="1600" dirty="0" smtClean="0">
                <a:latin typeface="Tahoma" panose="020B0604030504040204" pitchFamily="34" charset="0"/>
                <a:ea typeface="Tahoma" panose="020B0604030504040204" pitchFamily="34" charset="0"/>
                <a:cs typeface="Tahoma" panose="020B0604030504040204" pitchFamily="34" charset="0"/>
              </a:rPr>
            </a:br>
            <a:r>
              <a:rPr lang="en-US" sz="1600" dirty="0" smtClean="0">
                <a:latin typeface="Tahoma" panose="020B0604030504040204" pitchFamily="34" charset="0"/>
                <a:ea typeface="Tahoma" panose="020B0604030504040204" pitchFamily="34" charset="0"/>
                <a:cs typeface="Tahoma" panose="020B0604030504040204" pitchFamily="34" charset="0"/>
              </a:rPr>
              <a:t>-</a:t>
            </a:r>
            <a:r>
              <a:rPr lang="he-IL" sz="1600" dirty="0" smtClean="0">
                <a:latin typeface="Tahoma" panose="020B0604030504040204" pitchFamily="34" charset="0"/>
                <a:ea typeface="Tahoma" panose="020B0604030504040204" pitchFamily="34" charset="0"/>
                <a:cs typeface="Tahoma" panose="020B0604030504040204" pitchFamily="34" charset="0"/>
              </a:rPr>
              <a:t> מסבירים על לוח החשמל הביתי, וחשיבותו (שקופיות </a:t>
            </a:r>
            <a:r>
              <a:rPr lang="en-US" sz="1600" dirty="0" smtClean="0">
                <a:latin typeface="Tahoma" panose="020B0604030504040204" pitchFamily="34" charset="0"/>
                <a:ea typeface="Tahoma" panose="020B0604030504040204" pitchFamily="34" charset="0"/>
                <a:cs typeface="Tahoma" panose="020B0604030504040204" pitchFamily="34" charset="0"/>
              </a:rPr>
              <a:t>10-9</a:t>
            </a:r>
            <a:r>
              <a:rPr lang="he-IL" sz="1600" dirty="0" smtClean="0">
                <a:latin typeface="Tahoma" panose="020B0604030504040204" pitchFamily="34" charset="0"/>
                <a:ea typeface="Tahoma" panose="020B0604030504040204" pitchFamily="34" charset="0"/>
                <a:cs typeface="Tahoma" panose="020B0604030504040204" pitchFamily="34" charset="0"/>
              </a:rPr>
              <a:t>).</a:t>
            </a:r>
            <a:r>
              <a:rPr lang="en-US" sz="1600" dirty="0" smtClean="0">
                <a:latin typeface="Tahoma" panose="020B0604030504040204" pitchFamily="34" charset="0"/>
                <a:ea typeface="Tahoma" panose="020B0604030504040204" pitchFamily="34" charset="0"/>
                <a:cs typeface="Tahoma" panose="020B0604030504040204" pitchFamily="34" charset="0"/>
              </a:rPr>
              <a:t/>
            </a:r>
            <a:br>
              <a:rPr lang="en-US" sz="1600" dirty="0" smtClean="0">
                <a:latin typeface="Tahoma" panose="020B0604030504040204" pitchFamily="34" charset="0"/>
                <a:ea typeface="Tahoma" panose="020B0604030504040204" pitchFamily="34" charset="0"/>
                <a:cs typeface="Tahoma" panose="020B0604030504040204" pitchFamily="34" charset="0"/>
              </a:rPr>
            </a:br>
            <a:r>
              <a:rPr lang="he-IL" sz="1600" dirty="0" smtClean="0">
                <a:latin typeface="Tahoma" panose="020B0604030504040204" pitchFamily="34" charset="0"/>
                <a:ea typeface="Tahoma" panose="020B0604030504040204" pitchFamily="34" charset="0"/>
                <a:cs typeface="Tahoma" panose="020B0604030504040204" pitchFamily="34" charset="0"/>
              </a:rPr>
              <a:t>- מציגים את כללי הבטיחות בשקעים וכבלים, באחת הדרכים שהוזכרו (שקופית 11).</a:t>
            </a:r>
            <a:r>
              <a:rPr lang="en-US" sz="1600" dirty="0" smtClean="0">
                <a:latin typeface="Tahoma" panose="020B0604030504040204" pitchFamily="34" charset="0"/>
                <a:ea typeface="Tahoma" panose="020B0604030504040204" pitchFamily="34" charset="0"/>
                <a:cs typeface="Tahoma" panose="020B0604030504040204" pitchFamily="34" charset="0"/>
              </a:rPr>
              <a:t/>
            </a:r>
            <a:br>
              <a:rPr lang="en-US" sz="1600" dirty="0" smtClean="0">
                <a:latin typeface="Tahoma" panose="020B0604030504040204" pitchFamily="34" charset="0"/>
                <a:ea typeface="Tahoma" panose="020B0604030504040204" pitchFamily="34" charset="0"/>
                <a:cs typeface="Tahoma" panose="020B0604030504040204" pitchFamily="34" charset="0"/>
              </a:rPr>
            </a:br>
            <a:r>
              <a:rPr lang="he-IL" sz="1600" dirty="0" smtClean="0">
                <a:latin typeface="Tahoma" panose="020B0604030504040204" pitchFamily="34" charset="0"/>
                <a:ea typeface="Tahoma" panose="020B0604030504040204" pitchFamily="34" charset="0"/>
                <a:cs typeface="Tahoma" panose="020B0604030504040204" pitchFamily="34" charset="0"/>
              </a:rPr>
              <a:t>- משוחחים על הארקה (שקופיות 13-12).</a:t>
            </a:r>
            <a:r>
              <a:rPr lang="en-US" sz="1600" dirty="0" smtClean="0">
                <a:latin typeface="Tahoma" panose="020B0604030504040204" pitchFamily="34" charset="0"/>
                <a:ea typeface="Tahoma" panose="020B0604030504040204" pitchFamily="34" charset="0"/>
                <a:cs typeface="Tahoma" panose="020B0604030504040204" pitchFamily="34" charset="0"/>
              </a:rPr>
              <a:t/>
            </a:r>
            <a:br>
              <a:rPr lang="en-US" sz="1600" dirty="0" smtClean="0">
                <a:latin typeface="Tahoma" panose="020B0604030504040204" pitchFamily="34" charset="0"/>
                <a:ea typeface="Tahoma" panose="020B0604030504040204" pitchFamily="34" charset="0"/>
                <a:cs typeface="Tahoma" panose="020B0604030504040204" pitchFamily="34" charset="0"/>
              </a:rPr>
            </a:br>
            <a:r>
              <a:rPr lang="en-US" sz="1600" dirty="0" smtClean="0">
                <a:latin typeface="Tahoma" panose="020B0604030504040204" pitchFamily="34" charset="0"/>
                <a:ea typeface="Tahoma" panose="020B0604030504040204" pitchFamily="34" charset="0"/>
                <a:cs typeface="Tahoma" panose="020B0604030504040204" pitchFamily="34" charset="0"/>
              </a:rPr>
              <a:t>-</a:t>
            </a:r>
            <a:r>
              <a:rPr lang="he-IL" sz="1600" dirty="0" smtClean="0">
                <a:latin typeface="Tahoma" panose="020B0604030504040204" pitchFamily="34" charset="0"/>
                <a:ea typeface="Tahoma" panose="020B0604030504040204" pitchFamily="34" charset="0"/>
                <a:cs typeface="Tahoma" panose="020B0604030504040204" pitchFamily="34" charset="0"/>
              </a:rPr>
              <a:t> איך יודעים שגוף האדם מוליך זרם? איזה עוד חומרים מוליכים אנחנו מכירים? (14).</a:t>
            </a:r>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18432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83568" y="1916832"/>
            <a:ext cx="7992888" cy="5078313"/>
          </a:xfrm>
          <a:prstGeom prst="rect">
            <a:avLst/>
          </a:prstGeom>
        </p:spPr>
        <p:txBody>
          <a:bodyPr wrap="square">
            <a:spAutoFit/>
          </a:bodyPr>
          <a:lstStyle/>
          <a:p>
            <a:pPr marL="342900" indent="-342900">
              <a:spcAft>
                <a:spcPts val="600"/>
              </a:spcAft>
              <a:buFont typeface="+mj-lt"/>
              <a:buAutoNum type="arabicPeriod" startAt="2"/>
            </a:pPr>
            <a:r>
              <a:rPr lang="he-IL" sz="1600" b="1" dirty="0" smtClean="0">
                <a:latin typeface="Tahoma" panose="020B0604030504040204" pitchFamily="34" charset="0"/>
                <a:ea typeface="Tahoma" panose="020B0604030504040204" pitchFamily="34" charset="0"/>
                <a:cs typeface="Tahoma" panose="020B0604030504040204" pitchFamily="34" charset="0"/>
              </a:rPr>
              <a:t>מהי התייעלות אנרגטית? </a:t>
            </a:r>
            <a:r>
              <a:rPr lang="he-IL" sz="1600" dirty="0" smtClean="0">
                <a:latin typeface="Tahoma" panose="020B0604030504040204" pitchFamily="34" charset="0"/>
                <a:ea typeface="Tahoma" panose="020B0604030504040204" pitchFamily="34" charset="0"/>
                <a:cs typeface="Tahoma" panose="020B0604030504040204" pitchFamily="34" charset="0"/>
              </a:rPr>
              <a:t>שואלים ומשוחחים. (שקופית 15) </a:t>
            </a:r>
            <a:endParaRPr lang="en-US" sz="1600" dirty="0" smtClean="0">
              <a:latin typeface="Tahoma" panose="020B0604030504040204" pitchFamily="34" charset="0"/>
              <a:ea typeface="Tahoma" panose="020B0604030504040204" pitchFamily="34" charset="0"/>
              <a:cs typeface="Tahoma" panose="020B0604030504040204" pitchFamily="34" charset="0"/>
            </a:endParaRPr>
          </a:p>
          <a:p>
            <a:pPr marL="342900" indent="-342900">
              <a:spcAft>
                <a:spcPts val="600"/>
              </a:spcAft>
              <a:buFont typeface="+mj-lt"/>
              <a:buAutoNum type="arabicPeriod" startAt="2"/>
            </a:pPr>
            <a:r>
              <a:rPr lang="he-IL" sz="1600" b="1" dirty="0" smtClean="0">
                <a:latin typeface="Tahoma" panose="020B0604030504040204" pitchFamily="34" charset="0"/>
                <a:ea typeface="Tahoma" panose="020B0604030504040204" pitchFamily="34" charset="0"/>
                <a:cs typeface="Tahoma" panose="020B0604030504040204" pitchFamily="34" charset="0"/>
              </a:rPr>
              <a:t>שואלים:</a:t>
            </a:r>
            <a:r>
              <a:rPr lang="en-US" sz="1600" b="1" dirty="0" smtClean="0">
                <a:latin typeface="Tahoma" panose="020B0604030504040204" pitchFamily="34" charset="0"/>
                <a:ea typeface="Tahoma" panose="020B0604030504040204" pitchFamily="34" charset="0"/>
                <a:cs typeface="Tahoma" panose="020B0604030504040204" pitchFamily="34" charset="0"/>
              </a:rPr>
              <a:t> </a:t>
            </a:r>
            <a:r>
              <a:rPr lang="he-IL" sz="1600" b="1" dirty="0" smtClean="0">
                <a:latin typeface="Tahoma" panose="020B0604030504040204" pitchFamily="34" charset="0"/>
                <a:ea typeface="Tahoma" panose="020B0604030504040204" pitchFamily="34" charset="0"/>
                <a:cs typeface="Tahoma" panose="020B0604030504040204" pitchFamily="34" charset="0"/>
              </a:rPr>
              <a:t>איך אפשר לחסוך בחשמל?</a:t>
            </a:r>
            <a:r>
              <a:rPr lang="en-US" sz="1600" b="1" dirty="0" smtClean="0">
                <a:latin typeface="Tahoma" panose="020B0604030504040204" pitchFamily="34" charset="0"/>
                <a:ea typeface="Tahoma" panose="020B0604030504040204" pitchFamily="34" charset="0"/>
                <a:cs typeface="Tahoma" panose="020B0604030504040204" pitchFamily="34" charset="0"/>
              </a:rPr>
              <a:t/>
            </a:r>
            <a:br>
              <a:rPr lang="en-US" sz="1600" b="1" dirty="0" smtClean="0">
                <a:latin typeface="Tahoma" panose="020B0604030504040204" pitchFamily="34" charset="0"/>
                <a:ea typeface="Tahoma" panose="020B0604030504040204" pitchFamily="34" charset="0"/>
                <a:cs typeface="Tahoma" panose="020B0604030504040204" pitchFamily="34" charset="0"/>
              </a:rPr>
            </a:br>
            <a:r>
              <a:rPr lang="he-IL" sz="1600" dirty="0" smtClean="0">
                <a:latin typeface="Tahoma" panose="020B0604030504040204" pitchFamily="34" charset="0"/>
                <a:ea typeface="Tahoma" panose="020B0604030504040204" pitchFamily="34" charset="0"/>
                <a:cs typeface="Tahoma" panose="020B0604030504040204" pitchFamily="34" charset="0"/>
              </a:rPr>
              <a:t>- עורכים רשימה של כל ההצעות שהעלו התלמידים.</a:t>
            </a:r>
            <a:r>
              <a:rPr lang="en-US" sz="1600" dirty="0" smtClean="0">
                <a:latin typeface="Tahoma" panose="020B0604030504040204" pitchFamily="34" charset="0"/>
                <a:ea typeface="Tahoma" panose="020B0604030504040204" pitchFamily="34" charset="0"/>
                <a:cs typeface="Tahoma" panose="020B0604030504040204" pitchFamily="34" charset="0"/>
              </a:rPr>
              <a:t/>
            </a:r>
            <a:br>
              <a:rPr lang="en-US" sz="1600" dirty="0" smtClean="0">
                <a:latin typeface="Tahoma" panose="020B0604030504040204" pitchFamily="34" charset="0"/>
                <a:ea typeface="Tahoma" panose="020B0604030504040204" pitchFamily="34" charset="0"/>
                <a:cs typeface="Tahoma" panose="020B0604030504040204" pitchFamily="34" charset="0"/>
              </a:rPr>
            </a:br>
            <a:r>
              <a:rPr lang="he-IL" sz="1600" dirty="0" smtClean="0">
                <a:latin typeface="Tahoma" panose="020B0604030504040204" pitchFamily="34" charset="0"/>
                <a:ea typeface="Tahoma" panose="020B0604030504040204" pitchFamily="34" charset="0"/>
                <a:cs typeface="Tahoma" panose="020B0604030504040204" pitchFamily="34" charset="0"/>
              </a:rPr>
              <a:t>- מבררים, באלו מההצעות אנחנו כילדים יכולים להתמקד, ו/או להשפיע בבית.</a:t>
            </a:r>
            <a:r>
              <a:rPr lang="en-US" sz="1600" dirty="0" smtClean="0">
                <a:latin typeface="Tahoma" panose="020B0604030504040204" pitchFamily="34" charset="0"/>
                <a:ea typeface="Tahoma" panose="020B0604030504040204" pitchFamily="34" charset="0"/>
                <a:cs typeface="Tahoma" panose="020B0604030504040204" pitchFamily="34" charset="0"/>
              </a:rPr>
              <a:t/>
            </a:r>
            <a:br>
              <a:rPr lang="en-US" sz="1600" dirty="0" smtClean="0">
                <a:latin typeface="Tahoma" panose="020B0604030504040204" pitchFamily="34" charset="0"/>
                <a:ea typeface="Tahoma" panose="020B0604030504040204" pitchFamily="34" charset="0"/>
                <a:cs typeface="Tahoma" panose="020B0604030504040204" pitchFamily="34" charset="0"/>
              </a:rPr>
            </a:br>
            <a:r>
              <a:rPr lang="he-IL" sz="1600" dirty="0" smtClean="0">
                <a:latin typeface="Tahoma" panose="020B0604030504040204" pitchFamily="34" charset="0"/>
                <a:ea typeface="Tahoma" panose="020B0604030504040204" pitchFamily="34" charset="0"/>
                <a:cs typeface="Tahoma" panose="020B0604030504040204" pitchFamily="34" charset="0"/>
              </a:rPr>
              <a:t>- עוברים על הטיפים לחיסכון כסיכום (שקופיות 18-16).</a:t>
            </a:r>
            <a:r>
              <a:rPr lang="en-US" sz="1600" dirty="0" smtClean="0">
                <a:latin typeface="Tahoma" panose="020B0604030504040204" pitchFamily="34" charset="0"/>
                <a:ea typeface="Tahoma" panose="020B0604030504040204" pitchFamily="34" charset="0"/>
                <a:cs typeface="Tahoma" panose="020B0604030504040204" pitchFamily="34" charset="0"/>
              </a:rPr>
              <a:t/>
            </a:r>
            <a:br>
              <a:rPr lang="en-US" sz="1600" dirty="0" smtClean="0">
                <a:latin typeface="Tahoma" panose="020B0604030504040204" pitchFamily="34" charset="0"/>
                <a:ea typeface="Tahoma" panose="020B0604030504040204" pitchFamily="34" charset="0"/>
                <a:cs typeface="Tahoma" panose="020B0604030504040204" pitchFamily="34" charset="0"/>
              </a:rPr>
            </a:br>
            <a:r>
              <a:rPr lang="he-IL" sz="1600" dirty="0" smtClean="0">
                <a:latin typeface="Tahoma" panose="020B0604030504040204" pitchFamily="34" charset="0"/>
                <a:ea typeface="Tahoma" panose="020B0604030504040204" pitchFamily="34" charset="0"/>
                <a:cs typeface="Tahoma" panose="020B0604030504040204" pitchFamily="34" charset="0"/>
              </a:rPr>
              <a:t>- מבקשים מהתלמידים לציין, איזה מהטיפים חשובים ביותר לבני הגיל השלישי.</a:t>
            </a:r>
          </a:p>
          <a:p>
            <a:pPr marL="342900" indent="-342900">
              <a:spcAft>
                <a:spcPts val="600"/>
              </a:spcAft>
              <a:buFont typeface="+mj-lt"/>
              <a:buAutoNum type="arabicPeriod" startAt="2"/>
            </a:pPr>
            <a:r>
              <a:rPr lang="he-IL" sz="1600" b="1" dirty="0">
                <a:latin typeface="Tahoma" panose="020B0604030504040204" pitchFamily="34" charset="0"/>
                <a:ea typeface="Tahoma" panose="020B0604030504040204" pitchFamily="34" charset="0"/>
                <a:cs typeface="Tahoma" panose="020B0604030504040204" pitchFamily="34" charset="0"/>
              </a:rPr>
              <a:t>מספרים על הצורך ליצור קשר עם אזרחים ותיקים סביבנו</a:t>
            </a:r>
            <a:r>
              <a:rPr lang="he-IL" sz="1600" dirty="0">
                <a:latin typeface="Tahoma" panose="020B0604030504040204" pitchFamily="34" charset="0"/>
                <a:ea typeface="Tahoma" panose="020B0604030504040204" pitchFamily="34" charset="0"/>
                <a:cs typeface="Tahoma" panose="020B0604030504040204" pitchFamily="34" charset="0"/>
              </a:rPr>
              <a:t>, על מנת להעביר להם את המסרים של התנהגות בטוחה, ובעיקר על מנת לחזק אותם ולהפר את בדידותם.</a:t>
            </a:r>
          </a:p>
          <a:p>
            <a:pPr marL="342900" indent="-342900">
              <a:spcAft>
                <a:spcPts val="600"/>
              </a:spcAft>
              <a:buFont typeface="+mj-lt"/>
              <a:buAutoNum type="arabicPeriod" startAt="2"/>
            </a:pPr>
            <a:r>
              <a:rPr lang="he-IL" sz="1600" b="1" dirty="0">
                <a:latin typeface="Tahoma" panose="020B0604030504040204" pitchFamily="34" charset="0"/>
                <a:ea typeface="Tahoma" panose="020B0604030504040204" pitchFamily="34" charset="0"/>
                <a:cs typeface="Tahoma" panose="020B0604030504040204" pitchFamily="34" charset="0"/>
              </a:rPr>
              <a:t>מציגים את ההצעה: </a:t>
            </a:r>
            <a:r>
              <a:rPr lang="en-US" sz="1600" dirty="0">
                <a:latin typeface="Tahoma" panose="020B0604030504040204" pitchFamily="34" charset="0"/>
                <a:ea typeface="Tahoma" panose="020B0604030504040204" pitchFamily="34" charset="0"/>
                <a:cs typeface="Tahoma" panose="020B0604030504040204" pitchFamily="34" charset="0"/>
              </a:rPr>
              <a:t/>
            </a:r>
            <a:br>
              <a:rPr lang="en-US" sz="1600" dirty="0">
                <a:latin typeface="Tahoma" panose="020B0604030504040204" pitchFamily="34" charset="0"/>
                <a:ea typeface="Tahoma" panose="020B0604030504040204" pitchFamily="34" charset="0"/>
                <a:cs typeface="Tahoma" panose="020B0604030504040204" pitchFamily="34" charset="0"/>
              </a:rPr>
            </a:br>
            <a:r>
              <a:rPr lang="he-IL" sz="1600" dirty="0">
                <a:latin typeface="Tahoma" panose="020B0604030504040204" pitchFamily="34" charset="0"/>
                <a:ea typeface="Tahoma" panose="020B0604030504040204" pitchFamily="34" charset="0"/>
                <a:cs typeface="Tahoma" panose="020B0604030504040204" pitchFamily="34" charset="0"/>
              </a:rPr>
              <a:t>אנחנו נכין חומר הסברה בנושא התנהגות בטוחה תחילה, ואחר כך גם בנושא חיסכון בחשמל. החומר יהיה בנוי ממספר שלבים, כך שנוכל בכל פעם לתת עוד מידע. </a:t>
            </a:r>
            <a:r>
              <a:rPr lang="en-US" sz="1600" dirty="0">
                <a:latin typeface="Tahoma" panose="020B0604030504040204" pitchFamily="34" charset="0"/>
                <a:ea typeface="Tahoma" panose="020B0604030504040204" pitchFamily="34" charset="0"/>
                <a:cs typeface="Tahoma" panose="020B0604030504040204" pitchFamily="34" charset="0"/>
              </a:rPr>
              <a:t/>
            </a:r>
            <a:br>
              <a:rPr lang="en-US" sz="1600" dirty="0">
                <a:latin typeface="Tahoma" panose="020B0604030504040204" pitchFamily="34" charset="0"/>
                <a:ea typeface="Tahoma" panose="020B0604030504040204" pitchFamily="34" charset="0"/>
                <a:cs typeface="Tahoma" panose="020B0604030504040204" pitchFamily="34" charset="0"/>
              </a:rPr>
            </a:br>
            <a:r>
              <a:rPr lang="he-IL" sz="1600" dirty="0">
                <a:latin typeface="Tahoma" panose="020B0604030504040204" pitchFamily="34" charset="0"/>
                <a:ea typeface="Tahoma" panose="020B0604030504040204" pitchFamily="34" charset="0"/>
                <a:cs typeface="Tahoma" panose="020B0604030504040204" pitchFamily="34" charset="0"/>
              </a:rPr>
              <a:t>במידה וניתן להיפגש עם הוותיקים, נלך אליהם (רצוי בצוותים של 2 תלמידים, או עם הורה מלווה), נבקר אותם ונעביר להם את המידע. במידה ואי אפשר להיפגש, ניצור איתם קשר טלפוני, אם הם מתוקשבים – נשלח להם מכתבים בדוא"ל, או פשוט נשים להם את המידע שנכין בתיבת הדואר, או מתחת לדלת.</a:t>
            </a:r>
          </a:p>
          <a:p>
            <a:pPr>
              <a:spcAft>
                <a:spcPts val="600"/>
              </a:spcAft>
            </a:pPr>
            <a:r>
              <a:rPr lang="en-US" sz="1600" dirty="0">
                <a:latin typeface="Tahoma" panose="020B0604030504040204" pitchFamily="34" charset="0"/>
                <a:ea typeface="Tahoma" panose="020B0604030504040204" pitchFamily="34" charset="0"/>
                <a:cs typeface="Tahoma" panose="020B0604030504040204" pitchFamily="34" charset="0"/>
              </a:rPr>
              <a:t/>
            </a:r>
            <a:br>
              <a:rPr lang="en-US" sz="1600" dirty="0">
                <a:latin typeface="Tahoma" panose="020B0604030504040204" pitchFamily="34" charset="0"/>
                <a:ea typeface="Tahoma" panose="020B0604030504040204" pitchFamily="34" charset="0"/>
                <a:cs typeface="Tahoma" panose="020B0604030504040204" pitchFamily="34" charset="0"/>
              </a:rPr>
            </a:br>
            <a:endParaRPr lang="he-IL" sz="1600" dirty="0"/>
          </a:p>
        </p:txBody>
      </p:sp>
      <p:sp>
        <p:nvSpPr>
          <p:cNvPr id="3" name="TextBox 2"/>
          <p:cNvSpPr txBox="1"/>
          <p:nvPr/>
        </p:nvSpPr>
        <p:spPr>
          <a:xfrm>
            <a:off x="1547664" y="332656"/>
            <a:ext cx="4104456" cy="584775"/>
          </a:xfrm>
          <a:prstGeom prst="rect">
            <a:avLst/>
          </a:prstGeom>
          <a:solidFill>
            <a:schemeClr val="bg2">
              <a:lumMod val="90000"/>
              <a:alpha val="40000"/>
            </a:schemeClr>
          </a:solidFill>
        </p:spPr>
        <p:txBody>
          <a:bodyPr wrap="square" rtlCol="1">
            <a:spAutoFit/>
          </a:bodyPr>
          <a:lstStyle/>
          <a:p>
            <a:r>
              <a:rPr lang="he-IL" sz="3200" b="1" dirty="0" smtClean="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נתיב האור לכל דור</a:t>
            </a:r>
            <a:endParaRPr lang="he-IL" sz="32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60048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95536" y="1412776"/>
            <a:ext cx="8136904" cy="5940088"/>
          </a:xfrm>
          <a:prstGeom prst="rect">
            <a:avLst/>
          </a:prstGeom>
        </p:spPr>
        <p:txBody>
          <a:bodyPr wrap="square">
            <a:spAutoFit/>
          </a:bodyPr>
          <a:lstStyle/>
          <a:p>
            <a:pPr marL="342900" indent="-342900">
              <a:spcAft>
                <a:spcPts val="600"/>
              </a:spcAft>
              <a:buFont typeface="+mj-lt"/>
              <a:buAutoNum type="arabicPeriod"/>
            </a:pPr>
            <a:endParaRPr lang="he-IL" dirty="0">
              <a:latin typeface="Tahoma" panose="020B0604030504040204" pitchFamily="34" charset="0"/>
              <a:ea typeface="Tahoma" panose="020B0604030504040204" pitchFamily="34" charset="0"/>
              <a:cs typeface="Tahoma" panose="020B0604030504040204" pitchFamily="34" charset="0"/>
            </a:endParaRPr>
          </a:p>
          <a:p>
            <a:pPr marL="342900" indent="-342900">
              <a:spcAft>
                <a:spcPts val="600"/>
              </a:spcAft>
              <a:buFont typeface="+mj-lt"/>
              <a:buAutoNum type="arabicPeriod" startAt="6"/>
            </a:pPr>
            <a:r>
              <a:rPr lang="he-IL" sz="1600" b="1" dirty="0" smtClean="0">
                <a:latin typeface="Tahoma" panose="020B0604030504040204" pitchFamily="34" charset="0"/>
                <a:ea typeface="Tahoma" panose="020B0604030504040204" pitchFamily="34" charset="0"/>
                <a:cs typeface="Tahoma" panose="020B0604030504040204" pitchFamily="34" charset="0"/>
              </a:rPr>
              <a:t>מכינים </a:t>
            </a:r>
            <a:r>
              <a:rPr lang="he-IL" sz="1600" b="1" dirty="0">
                <a:latin typeface="Tahoma" panose="020B0604030504040204" pitchFamily="34" charset="0"/>
                <a:ea typeface="Tahoma" panose="020B0604030504040204" pitchFamily="34" charset="0"/>
                <a:cs typeface="Tahoma" panose="020B0604030504040204" pitchFamily="34" charset="0"/>
              </a:rPr>
              <a:t>את ה'קול קורא' </a:t>
            </a:r>
            <a:r>
              <a:rPr lang="he-IL" sz="1600" dirty="0">
                <a:latin typeface="Tahoma" panose="020B0604030504040204" pitchFamily="34" charset="0"/>
                <a:ea typeface="Tahoma" panose="020B0604030504040204" pitchFamily="34" charset="0"/>
                <a:cs typeface="Tahoma" panose="020B0604030504040204" pitchFamily="34" charset="0"/>
              </a:rPr>
              <a:t>- חומר להעברה לוותיקים, לפי הפורמט הבא.</a:t>
            </a:r>
            <a:r>
              <a:rPr lang="en-US" sz="1600" dirty="0">
                <a:latin typeface="Tahoma" panose="020B0604030504040204" pitchFamily="34" charset="0"/>
                <a:ea typeface="Tahoma" panose="020B0604030504040204" pitchFamily="34" charset="0"/>
                <a:cs typeface="Tahoma" panose="020B0604030504040204" pitchFamily="34" charset="0"/>
              </a:rPr>
              <a:t/>
            </a:r>
            <a:br>
              <a:rPr lang="en-US" sz="1600" dirty="0">
                <a:latin typeface="Tahoma" panose="020B0604030504040204" pitchFamily="34" charset="0"/>
                <a:ea typeface="Tahoma" panose="020B0604030504040204" pitchFamily="34" charset="0"/>
                <a:cs typeface="Tahoma" panose="020B0604030504040204" pitchFamily="34" charset="0"/>
              </a:rPr>
            </a:br>
            <a:r>
              <a:rPr lang="he-IL" sz="1600" dirty="0" smtClean="0">
                <a:latin typeface="Tahoma" panose="020B0604030504040204" pitchFamily="34" charset="0"/>
                <a:ea typeface="Tahoma" panose="020B0604030504040204" pitchFamily="34" charset="0"/>
                <a:cs typeface="Tahoma" panose="020B0604030504040204" pitchFamily="34" charset="0"/>
              </a:rPr>
              <a:t>- ניתן </a:t>
            </a:r>
            <a:r>
              <a:rPr lang="he-IL" sz="1600" dirty="0">
                <a:latin typeface="Tahoma" panose="020B0604030504040204" pitchFamily="34" charset="0"/>
                <a:ea typeface="Tahoma" panose="020B0604030504040204" pitchFamily="34" charset="0"/>
                <a:cs typeface="Tahoma" panose="020B0604030504040204" pitchFamily="34" charset="0"/>
              </a:rPr>
              <a:t>לתת לתלמידים את </a:t>
            </a:r>
            <a:r>
              <a:rPr lang="he-IL" sz="1600" dirty="0" smtClean="0">
                <a:latin typeface="Tahoma" panose="020B0604030504040204" pitchFamily="34" charset="0"/>
                <a:ea typeface="Tahoma" panose="020B0604030504040204" pitchFamily="34" charset="0"/>
                <a:cs typeface="Tahoma" panose="020B0604030504040204" pitchFamily="34" charset="0"/>
              </a:rPr>
              <a:t>הנוסח, או להציג אותו על הלוח </a:t>
            </a:r>
            <a:r>
              <a:rPr lang="he-IL" sz="1600" dirty="0">
                <a:latin typeface="Tahoma" panose="020B0604030504040204" pitchFamily="34" charset="0"/>
                <a:ea typeface="Tahoma" panose="020B0604030504040204" pitchFamily="34" charset="0"/>
                <a:cs typeface="Tahoma" panose="020B0604030504040204" pitchFamily="34" charset="0"/>
              </a:rPr>
              <a:t>ולבקש מהם לעצב אותו כרצונם לצורך ההעברה. </a:t>
            </a:r>
            <a:r>
              <a:rPr lang="en-US" sz="1600" dirty="0" smtClean="0">
                <a:latin typeface="Tahoma" panose="020B0604030504040204" pitchFamily="34" charset="0"/>
                <a:ea typeface="Tahoma" panose="020B0604030504040204" pitchFamily="34" charset="0"/>
                <a:cs typeface="Tahoma" panose="020B0604030504040204" pitchFamily="34" charset="0"/>
              </a:rPr>
              <a:t/>
            </a:r>
            <a:br>
              <a:rPr lang="en-US" sz="1600" dirty="0" smtClean="0">
                <a:latin typeface="Tahoma" panose="020B0604030504040204" pitchFamily="34" charset="0"/>
                <a:ea typeface="Tahoma" panose="020B0604030504040204" pitchFamily="34" charset="0"/>
                <a:cs typeface="Tahoma" panose="020B0604030504040204" pitchFamily="34" charset="0"/>
              </a:rPr>
            </a:br>
            <a:r>
              <a:rPr lang="he-IL" sz="1600" dirty="0" smtClean="0">
                <a:latin typeface="Tahoma" panose="020B0604030504040204" pitchFamily="34" charset="0"/>
                <a:ea typeface="Tahoma" panose="020B0604030504040204" pitchFamily="34" charset="0"/>
                <a:cs typeface="Tahoma" panose="020B0604030504040204" pitchFamily="34" charset="0"/>
              </a:rPr>
              <a:t>- הפורמט קיים כקובץ עצמאי. ניתן להעביר את הקובץ לתלמידים בדוא"ל, ולבקש מהם למלא את הפרטים החסרים וליצור מזה קובץ שלהם, כזה שניתן כל פעם למלא בו כלל והסבר נוסף. את הקובץ שהם מכינים הם יכולים לשמור על המחשב שלהם ולשלוח במייל לוותיקים איתם הם בקשר, או להדפיס במדפסת ולחלק ידנית, או בתיבות הדואר.</a:t>
            </a:r>
            <a:r>
              <a:rPr lang="en-US" sz="1600" dirty="0" smtClean="0">
                <a:latin typeface="Tahoma" panose="020B0604030504040204" pitchFamily="34" charset="0"/>
                <a:ea typeface="Tahoma" panose="020B0604030504040204" pitchFamily="34" charset="0"/>
                <a:cs typeface="Tahoma" panose="020B0604030504040204" pitchFamily="34" charset="0"/>
              </a:rPr>
              <a:t/>
            </a:r>
            <a:br>
              <a:rPr lang="en-US" sz="1600" dirty="0" smtClean="0">
                <a:latin typeface="Tahoma" panose="020B0604030504040204" pitchFamily="34" charset="0"/>
                <a:ea typeface="Tahoma" panose="020B0604030504040204" pitchFamily="34" charset="0"/>
                <a:cs typeface="Tahoma" panose="020B0604030504040204" pitchFamily="34" charset="0"/>
              </a:rPr>
            </a:br>
            <a:r>
              <a:rPr lang="he-IL" sz="1600" dirty="0" smtClean="0">
                <a:latin typeface="Tahoma" panose="020B0604030504040204" pitchFamily="34" charset="0"/>
                <a:ea typeface="Tahoma" panose="020B0604030504040204" pitchFamily="34" charset="0"/>
                <a:cs typeface="Tahoma" panose="020B0604030504040204" pitchFamily="34" charset="0"/>
              </a:rPr>
              <a:t>- במידה </a:t>
            </a:r>
            <a:r>
              <a:rPr lang="he-IL" sz="1600" dirty="0">
                <a:latin typeface="Tahoma" panose="020B0604030504040204" pitchFamily="34" charset="0"/>
                <a:ea typeface="Tahoma" panose="020B0604030504040204" pitchFamily="34" charset="0"/>
                <a:cs typeface="Tahoma" panose="020B0604030504040204" pitchFamily="34" charset="0"/>
              </a:rPr>
              <a:t>ולתלמידים מספר וותיקים באזורם איתם ייצרו קשר, ניתן לצלם את החומר כדי שיוכלו לחלק</a:t>
            </a:r>
            <a:r>
              <a:rPr lang="he-IL" sz="1600" dirty="0" smtClean="0">
                <a:latin typeface="Tahoma" panose="020B0604030504040204" pitchFamily="34" charset="0"/>
                <a:ea typeface="Tahoma" panose="020B0604030504040204" pitchFamily="34" charset="0"/>
                <a:cs typeface="Tahoma" panose="020B0604030504040204" pitchFamily="34" charset="0"/>
              </a:rPr>
              <a:t>.</a:t>
            </a:r>
          </a:p>
          <a:p>
            <a:pPr marL="342900" indent="-342900">
              <a:spcAft>
                <a:spcPts val="600"/>
              </a:spcAft>
              <a:buFont typeface="+mj-lt"/>
              <a:buAutoNum type="arabicPeriod" startAt="7"/>
            </a:pPr>
            <a:r>
              <a:rPr lang="he-IL" sz="1600" b="1" dirty="0" smtClean="0">
                <a:latin typeface="Tahoma" panose="020B0604030504040204" pitchFamily="34" charset="0"/>
                <a:ea typeface="Tahoma" panose="020B0604030504040204" pitchFamily="34" charset="0"/>
                <a:cs typeface="Tahoma" panose="020B0604030504040204" pitchFamily="34" charset="0"/>
              </a:rPr>
              <a:t>מעקב אחר הפעילות. </a:t>
            </a:r>
            <a:r>
              <a:rPr lang="en-US" sz="1600" dirty="0" smtClean="0">
                <a:latin typeface="Tahoma" panose="020B0604030504040204" pitchFamily="34" charset="0"/>
                <a:ea typeface="Tahoma" panose="020B0604030504040204" pitchFamily="34" charset="0"/>
                <a:cs typeface="Tahoma" panose="020B0604030504040204" pitchFamily="34" charset="0"/>
              </a:rPr>
              <a:t/>
            </a:r>
            <a:br>
              <a:rPr lang="en-US" sz="1600" dirty="0" smtClean="0">
                <a:latin typeface="Tahoma" panose="020B0604030504040204" pitchFamily="34" charset="0"/>
                <a:ea typeface="Tahoma" panose="020B0604030504040204" pitchFamily="34" charset="0"/>
                <a:cs typeface="Tahoma" panose="020B0604030504040204" pitchFamily="34" charset="0"/>
              </a:rPr>
            </a:br>
            <a:r>
              <a:rPr lang="he-IL" sz="1600" dirty="0" smtClean="0">
                <a:latin typeface="Tahoma" panose="020B0604030504040204" pitchFamily="34" charset="0"/>
                <a:ea typeface="Tahoma" panose="020B0604030504040204" pitchFamily="34" charset="0"/>
                <a:cs typeface="Tahoma" panose="020B0604030504040204" pitchFamily="34" charset="0"/>
              </a:rPr>
              <a:t>חשוב ביותר, לקיים שיחות על המפגשים ו/או הקשר שיוצרים התלמידים עם האזרחים הוותיקים, גם אם אלו הסבתות והסבים שלהם. </a:t>
            </a:r>
            <a:r>
              <a:rPr lang="en-US" sz="1600" dirty="0" smtClean="0">
                <a:latin typeface="Tahoma" panose="020B0604030504040204" pitchFamily="34" charset="0"/>
                <a:ea typeface="Tahoma" panose="020B0604030504040204" pitchFamily="34" charset="0"/>
                <a:cs typeface="Tahoma" panose="020B0604030504040204" pitchFamily="34" charset="0"/>
              </a:rPr>
              <a:t/>
            </a:r>
            <a:br>
              <a:rPr lang="en-US" sz="1600" dirty="0" smtClean="0">
                <a:latin typeface="Tahoma" panose="020B0604030504040204" pitchFamily="34" charset="0"/>
                <a:ea typeface="Tahoma" panose="020B0604030504040204" pitchFamily="34" charset="0"/>
                <a:cs typeface="Tahoma" panose="020B0604030504040204" pitchFamily="34" charset="0"/>
              </a:rPr>
            </a:br>
            <a:r>
              <a:rPr lang="he-IL" sz="1600" b="1" u="sng" dirty="0" smtClean="0">
                <a:latin typeface="Tahoma" panose="020B0604030504040204" pitchFamily="34" charset="0"/>
                <a:ea typeface="Tahoma" panose="020B0604030504040204" pitchFamily="34" charset="0"/>
                <a:cs typeface="Tahoma" panose="020B0604030504040204" pitchFamily="34" charset="0"/>
              </a:rPr>
              <a:t>נקודות לשיחה</a:t>
            </a:r>
            <a:r>
              <a:rPr lang="en-US" sz="1600" b="1" u="sng" dirty="0" smtClean="0">
                <a:latin typeface="Tahoma" panose="020B0604030504040204" pitchFamily="34" charset="0"/>
                <a:ea typeface="Tahoma" panose="020B0604030504040204" pitchFamily="34" charset="0"/>
                <a:cs typeface="Tahoma" panose="020B0604030504040204" pitchFamily="34" charset="0"/>
              </a:rPr>
              <a:t/>
            </a:r>
            <a:br>
              <a:rPr lang="en-US" sz="1600" b="1" u="sng" dirty="0" smtClean="0">
                <a:latin typeface="Tahoma" panose="020B0604030504040204" pitchFamily="34" charset="0"/>
                <a:ea typeface="Tahoma" panose="020B0604030504040204" pitchFamily="34" charset="0"/>
                <a:cs typeface="Tahoma" panose="020B0604030504040204" pitchFamily="34" charset="0"/>
              </a:rPr>
            </a:br>
            <a:r>
              <a:rPr lang="he-IL" sz="1600" dirty="0" smtClean="0">
                <a:latin typeface="Tahoma" panose="020B0604030504040204" pitchFamily="34" charset="0"/>
                <a:ea typeface="Tahoma" panose="020B0604030504040204" pitchFamily="34" charset="0"/>
                <a:cs typeface="Tahoma" panose="020B0604030504040204" pitchFamily="34" charset="0"/>
              </a:rPr>
              <a:t>- איך הגיבו הוותיקים לקול קורא שהעברתם להם?</a:t>
            </a:r>
            <a:r>
              <a:rPr lang="en-US" sz="1600" dirty="0" smtClean="0">
                <a:latin typeface="Tahoma" panose="020B0604030504040204" pitchFamily="34" charset="0"/>
                <a:ea typeface="Tahoma" panose="020B0604030504040204" pitchFamily="34" charset="0"/>
                <a:cs typeface="Tahoma" panose="020B0604030504040204" pitchFamily="34" charset="0"/>
              </a:rPr>
              <a:t/>
            </a:r>
            <a:br>
              <a:rPr lang="en-US" sz="1600" dirty="0" smtClean="0">
                <a:latin typeface="Tahoma" panose="020B0604030504040204" pitchFamily="34" charset="0"/>
                <a:ea typeface="Tahoma" panose="020B0604030504040204" pitchFamily="34" charset="0"/>
                <a:cs typeface="Tahoma" panose="020B0604030504040204" pitchFamily="34" charset="0"/>
              </a:rPr>
            </a:br>
            <a:r>
              <a:rPr lang="he-IL" sz="1600" dirty="0" smtClean="0">
                <a:latin typeface="Tahoma" panose="020B0604030504040204" pitchFamily="34" charset="0"/>
                <a:ea typeface="Tahoma" panose="020B0604030504040204" pitchFamily="34" charset="0"/>
                <a:cs typeface="Tahoma" panose="020B0604030504040204" pitchFamily="34" charset="0"/>
              </a:rPr>
              <a:t>- האם הם שואלים אתכם עוד שאלות בנושא החשמל?</a:t>
            </a:r>
            <a:r>
              <a:rPr lang="en-US" sz="1600" dirty="0" smtClean="0">
                <a:latin typeface="Tahoma" panose="020B0604030504040204" pitchFamily="34" charset="0"/>
                <a:ea typeface="Tahoma" panose="020B0604030504040204" pitchFamily="34" charset="0"/>
                <a:cs typeface="Tahoma" panose="020B0604030504040204" pitchFamily="34" charset="0"/>
              </a:rPr>
              <a:t/>
            </a:r>
            <a:br>
              <a:rPr lang="en-US" sz="1600" dirty="0" smtClean="0">
                <a:latin typeface="Tahoma" panose="020B0604030504040204" pitchFamily="34" charset="0"/>
                <a:ea typeface="Tahoma" panose="020B0604030504040204" pitchFamily="34" charset="0"/>
                <a:cs typeface="Tahoma" panose="020B0604030504040204" pitchFamily="34" charset="0"/>
              </a:rPr>
            </a:br>
            <a:r>
              <a:rPr lang="he-IL" sz="1600" dirty="0" smtClean="0">
                <a:latin typeface="Tahoma" panose="020B0604030504040204" pitchFamily="34" charset="0"/>
                <a:ea typeface="Tahoma" panose="020B0604030504040204" pitchFamily="34" charset="0"/>
                <a:cs typeface="Tahoma" panose="020B0604030504040204" pitchFamily="34" charset="0"/>
              </a:rPr>
              <a:t>- האם אתם משוחחים גם על</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he-IL" sz="1600" dirty="0" smtClean="0">
                <a:latin typeface="Tahoma" panose="020B0604030504040204" pitchFamily="34" charset="0"/>
                <a:ea typeface="Tahoma" panose="020B0604030504040204" pitchFamily="34" charset="0"/>
                <a:cs typeface="Tahoma" panose="020B0604030504040204" pitchFamily="34" charset="0"/>
              </a:rPr>
              <a:t>נושאים אחרים?</a:t>
            </a:r>
            <a:r>
              <a:rPr lang="en-US" sz="1600" dirty="0" smtClean="0">
                <a:latin typeface="Tahoma" panose="020B0604030504040204" pitchFamily="34" charset="0"/>
                <a:ea typeface="Tahoma" panose="020B0604030504040204" pitchFamily="34" charset="0"/>
                <a:cs typeface="Tahoma" panose="020B0604030504040204" pitchFamily="34" charset="0"/>
              </a:rPr>
              <a:t/>
            </a:r>
            <a:br>
              <a:rPr lang="en-US" sz="1600" dirty="0" smtClean="0">
                <a:latin typeface="Tahoma" panose="020B0604030504040204" pitchFamily="34" charset="0"/>
                <a:ea typeface="Tahoma" panose="020B0604030504040204" pitchFamily="34" charset="0"/>
                <a:cs typeface="Tahoma" panose="020B0604030504040204" pitchFamily="34" charset="0"/>
              </a:rPr>
            </a:br>
            <a:r>
              <a:rPr lang="he-IL" sz="1600" dirty="0" smtClean="0">
                <a:latin typeface="Tahoma" panose="020B0604030504040204" pitchFamily="34" charset="0"/>
                <a:ea typeface="Tahoma" panose="020B0604030504040204" pitchFamily="34" charset="0"/>
                <a:cs typeface="Tahoma" panose="020B0604030504040204" pitchFamily="34" charset="0"/>
              </a:rPr>
              <a:t>- האם יש להם משפחה או חברים אחרים שיוצרים איתם קשר? האם הכרתם אותם?</a:t>
            </a:r>
            <a:r>
              <a:rPr lang="en-US" sz="1600" dirty="0" smtClean="0">
                <a:latin typeface="Tahoma" panose="020B0604030504040204" pitchFamily="34" charset="0"/>
                <a:ea typeface="Tahoma" panose="020B0604030504040204" pitchFamily="34" charset="0"/>
                <a:cs typeface="Tahoma" panose="020B0604030504040204" pitchFamily="34" charset="0"/>
              </a:rPr>
              <a:t/>
            </a:r>
            <a:br>
              <a:rPr lang="en-US" sz="1600" dirty="0" smtClean="0">
                <a:latin typeface="Tahoma" panose="020B0604030504040204" pitchFamily="34" charset="0"/>
                <a:ea typeface="Tahoma" panose="020B0604030504040204" pitchFamily="34" charset="0"/>
                <a:cs typeface="Tahoma" panose="020B0604030504040204" pitchFamily="34" charset="0"/>
              </a:rPr>
            </a:br>
            <a:r>
              <a:rPr lang="he-IL" sz="1600" dirty="0" smtClean="0">
                <a:latin typeface="Tahoma" panose="020B0604030504040204" pitchFamily="34" charset="0"/>
                <a:ea typeface="Tahoma" panose="020B0604030504040204" pitchFamily="34" charset="0"/>
                <a:cs typeface="Tahoma" panose="020B0604030504040204" pitchFamily="34" charset="0"/>
              </a:rPr>
              <a:t>- איך אתם מרגישים עם הקשר הזה שיצרתם איתם? איך אתם ממליצים להמשיך אותו.</a:t>
            </a:r>
            <a:r>
              <a:rPr lang="en-US" sz="1600" b="1" u="sng" dirty="0" smtClean="0">
                <a:latin typeface="Tahoma" panose="020B0604030504040204" pitchFamily="34" charset="0"/>
                <a:ea typeface="Tahoma" panose="020B0604030504040204" pitchFamily="34" charset="0"/>
                <a:cs typeface="Tahoma" panose="020B0604030504040204" pitchFamily="34" charset="0"/>
              </a:rPr>
              <a:t/>
            </a:r>
            <a:br>
              <a:rPr lang="en-US" sz="1600" b="1" u="sng" dirty="0" smtClean="0">
                <a:latin typeface="Tahoma" panose="020B0604030504040204" pitchFamily="34" charset="0"/>
                <a:ea typeface="Tahoma" panose="020B0604030504040204" pitchFamily="34" charset="0"/>
                <a:cs typeface="Tahoma" panose="020B0604030504040204" pitchFamily="34" charset="0"/>
              </a:rPr>
            </a:br>
            <a:r>
              <a:rPr lang="en-US" sz="1600" dirty="0" smtClean="0">
                <a:latin typeface="Tahoma" panose="020B0604030504040204" pitchFamily="34" charset="0"/>
                <a:ea typeface="Tahoma" panose="020B0604030504040204" pitchFamily="34" charset="0"/>
                <a:cs typeface="Tahoma" panose="020B0604030504040204" pitchFamily="34" charset="0"/>
              </a:rPr>
              <a:t/>
            </a:r>
            <a:br>
              <a:rPr lang="en-US" sz="1600" dirty="0" smtClean="0">
                <a:latin typeface="Tahoma" panose="020B0604030504040204" pitchFamily="34" charset="0"/>
                <a:ea typeface="Tahoma" panose="020B0604030504040204" pitchFamily="34" charset="0"/>
                <a:cs typeface="Tahoma" panose="020B0604030504040204" pitchFamily="34" charset="0"/>
              </a:rPr>
            </a:br>
            <a:endParaRPr lang="he-IL" sz="1600"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1547664" y="332656"/>
            <a:ext cx="4104456" cy="584775"/>
          </a:xfrm>
          <a:prstGeom prst="rect">
            <a:avLst/>
          </a:prstGeom>
          <a:solidFill>
            <a:schemeClr val="bg2">
              <a:lumMod val="90000"/>
              <a:alpha val="40000"/>
            </a:schemeClr>
          </a:solidFill>
        </p:spPr>
        <p:txBody>
          <a:bodyPr wrap="square" rtlCol="1">
            <a:spAutoFit/>
          </a:bodyPr>
          <a:lstStyle/>
          <a:p>
            <a:r>
              <a:rPr lang="he-IL" sz="3200" b="1" dirty="0" smtClean="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נתיב האור לכל דור</a:t>
            </a:r>
            <a:endParaRPr lang="he-IL" sz="32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77434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332656"/>
            <a:ext cx="4104456" cy="584775"/>
          </a:xfrm>
          <a:prstGeom prst="rect">
            <a:avLst/>
          </a:prstGeom>
          <a:solidFill>
            <a:schemeClr val="bg2">
              <a:lumMod val="90000"/>
              <a:alpha val="40000"/>
            </a:schemeClr>
          </a:solidFill>
        </p:spPr>
        <p:txBody>
          <a:bodyPr wrap="square" rtlCol="1">
            <a:spAutoFit/>
          </a:bodyPr>
          <a:lstStyle/>
          <a:p>
            <a:r>
              <a:rPr lang="he-IL" sz="3200" b="1" dirty="0" smtClean="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נתיב האור לכל דור</a:t>
            </a:r>
            <a:endParaRPr lang="he-IL" sz="32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899592" y="1268760"/>
            <a:ext cx="6048672" cy="400110"/>
          </a:xfrm>
          <a:prstGeom prst="rect">
            <a:avLst/>
          </a:prstGeom>
          <a:noFill/>
        </p:spPr>
        <p:txBody>
          <a:bodyPr wrap="square" rtlCol="1">
            <a:spAutoFit/>
          </a:bodyPr>
          <a:lstStyle/>
          <a:p>
            <a:r>
              <a:rPr lang="he-IL" sz="2000" b="1" dirty="0" smtClean="0">
                <a:latin typeface="Tahoma" panose="020B0604030504040204" pitchFamily="34" charset="0"/>
                <a:ea typeface="Tahoma" panose="020B0604030504040204" pitchFamily="34" charset="0"/>
                <a:cs typeface="Tahoma" panose="020B0604030504040204" pitchFamily="34" charset="0"/>
              </a:rPr>
              <a:t>קול קורא להתנהגות בטוחה – פנייה ראשונה</a:t>
            </a:r>
            <a:endParaRPr lang="he-IL" sz="2000" b="1"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755576" y="1772816"/>
            <a:ext cx="7992888" cy="5109091"/>
          </a:xfrm>
          <a:prstGeom prst="rect">
            <a:avLst/>
          </a:prstGeom>
          <a:noFill/>
        </p:spPr>
        <p:txBody>
          <a:bodyPr wrap="square" rtlCol="1">
            <a:spAutoFit/>
          </a:bodyPr>
          <a:lstStyle/>
          <a:p>
            <a:r>
              <a:rPr lang="he-IL" sz="2000" b="1" dirty="0" smtClean="0">
                <a:latin typeface="Tahoma" panose="020B0604030504040204" pitchFamily="34" charset="0"/>
                <a:ea typeface="Tahoma" panose="020B0604030504040204" pitchFamily="34" charset="0"/>
                <a:cs typeface="Tahoma" panose="020B0604030504040204" pitchFamily="34" charset="0"/>
              </a:rPr>
              <a:t>שלום ________,</a:t>
            </a:r>
          </a:p>
          <a:p>
            <a:endParaRPr lang="he-IL" sz="2000" b="1" dirty="0">
              <a:latin typeface="Tahoma" panose="020B0604030504040204" pitchFamily="34" charset="0"/>
              <a:ea typeface="Tahoma" panose="020B0604030504040204" pitchFamily="34" charset="0"/>
              <a:cs typeface="Tahoma" panose="020B0604030504040204" pitchFamily="34" charset="0"/>
            </a:endParaRPr>
          </a:p>
          <a:p>
            <a:r>
              <a:rPr lang="he-IL" sz="1600" dirty="0" smtClean="0">
                <a:latin typeface="Tahoma" panose="020B0604030504040204" pitchFamily="34" charset="0"/>
                <a:ea typeface="Tahoma" panose="020B0604030504040204" pitchFamily="34" charset="0"/>
                <a:cs typeface="Tahoma" panose="020B0604030504040204" pitchFamily="34" charset="0"/>
              </a:rPr>
              <a:t>שמי ________ ואני תלמיד/ה בכיתה __  בבית-הספר ____________.</a:t>
            </a:r>
          </a:p>
          <a:p>
            <a:endParaRPr lang="he-IL" sz="1600" dirty="0" smtClean="0">
              <a:latin typeface="Tahoma" panose="020B0604030504040204" pitchFamily="34" charset="0"/>
              <a:ea typeface="Tahoma" panose="020B0604030504040204" pitchFamily="34" charset="0"/>
              <a:cs typeface="Tahoma" panose="020B0604030504040204" pitchFamily="34" charset="0"/>
            </a:endParaRPr>
          </a:p>
          <a:p>
            <a:r>
              <a:rPr lang="he-IL" sz="1600" dirty="0" smtClean="0">
                <a:latin typeface="Tahoma" panose="020B0604030504040204" pitchFamily="34" charset="0"/>
                <a:ea typeface="Tahoma" panose="020B0604030504040204" pitchFamily="34" charset="0"/>
                <a:cs typeface="Tahoma" panose="020B0604030504040204" pitchFamily="34" charset="0"/>
              </a:rPr>
              <a:t>הכיתה שלי משתתפת בתוכנית "נתיב האור" של חברת החשמל, משרד החינוך והרשות המקומית, ואנחנו עורכים הסברה על נושאי התנהגות בטוחה בסביבת חשמל.</a:t>
            </a:r>
          </a:p>
          <a:p>
            <a:pPr algn="ctr"/>
            <a:r>
              <a:rPr lang="he-IL" sz="1600" b="1" dirty="0" smtClean="0">
                <a:latin typeface="Tahoma" panose="020B0604030504040204" pitchFamily="34" charset="0"/>
                <a:ea typeface="Tahoma" panose="020B0604030504040204" pitchFamily="34" charset="0"/>
                <a:cs typeface="Tahoma" panose="020B0604030504040204" pitchFamily="34" charset="0"/>
              </a:rPr>
              <a:t>חשוב לנו מאד להעביר את המסר הזה כדי למנוע תאונות.</a:t>
            </a:r>
          </a:p>
          <a:p>
            <a:r>
              <a:rPr lang="he-IL" sz="1600" dirty="0" smtClean="0">
                <a:latin typeface="Tahoma" panose="020B0604030504040204" pitchFamily="34" charset="0"/>
                <a:ea typeface="Tahoma" panose="020B0604030504040204" pitchFamily="34" charset="0"/>
                <a:cs typeface="Tahoma" panose="020B0604030504040204" pitchFamily="34" charset="0"/>
              </a:rPr>
              <a:t>למדנו איך להיזהר ולהישמר מחשמל, והייתי רוצה להעביר אליך את המידע החשוב הזה.</a:t>
            </a:r>
          </a:p>
          <a:p>
            <a:r>
              <a:rPr lang="he-IL" sz="1600" dirty="0" smtClean="0">
                <a:latin typeface="Tahoma" panose="020B0604030504040204" pitchFamily="34" charset="0"/>
                <a:ea typeface="Tahoma" panose="020B0604030504040204" pitchFamily="34" charset="0"/>
                <a:cs typeface="Tahoma" panose="020B0604030504040204" pitchFamily="34" charset="0"/>
              </a:rPr>
              <a:t>אשמח לבוא אליך, או לשוחח אתך בטלפון, לשלוח לך את המידע במייל או לשים לך בתיבת הדואר – מה שהכי מתאים לך.</a:t>
            </a:r>
          </a:p>
          <a:p>
            <a:endParaRPr lang="he-IL" sz="1050" dirty="0">
              <a:latin typeface="Tahoma" panose="020B0604030504040204" pitchFamily="34" charset="0"/>
              <a:ea typeface="Tahoma" panose="020B0604030504040204" pitchFamily="34" charset="0"/>
              <a:cs typeface="Tahoma" panose="020B0604030504040204" pitchFamily="34" charset="0"/>
            </a:endParaRPr>
          </a:p>
          <a:p>
            <a:r>
              <a:rPr lang="he-IL" sz="1600" dirty="0" smtClean="0">
                <a:latin typeface="Tahoma" panose="020B0604030504040204" pitchFamily="34" charset="0"/>
                <a:ea typeface="Tahoma" panose="020B0604030504040204" pitchFamily="34" charset="0"/>
                <a:cs typeface="Tahoma" panose="020B0604030504040204" pitchFamily="34" charset="0"/>
              </a:rPr>
              <a:t>בהמשך, אוכל גם לתת לך טיפים לחיסכון בחשמל, מה שיוכל אולי לעזור לך לצמצם את חשבון החשמל.</a:t>
            </a:r>
          </a:p>
          <a:p>
            <a:r>
              <a:rPr lang="he-IL" sz="1400" b="1" u="sng" dirty="0" smtClean="0">
                <a:latin typeface="Tahoma" panose="020B0604030504040204" pitchFamily="34" charset="0"/>
                <a:ea typeface="Tahoma" panose="020B0604030504040204" pitchFamily="34" charset="0"/>
                <a:cs typeface="Tahoma" panose="020B0604030504040204" pitchFamily="34" charset="0"/>
              </a:rPr>
              <a:t>טיפ ראשון</a:t>
            </a:r>
            <a:r>
              <a:rPr lang="he-IL" sz="1400" dirty="0" smtClean="0">
                <a:latin typeface="Tahoma" panose="020B0604030504040204" pitchFamily="34" charset="0"/>
                <a:ea typeface="Tahoma" panose="020B0604030504040204" pitchFamily="34" charset="0"/>
                <a:cs typeface="Tahoma" panose="020B0604030504040204" pitchFamily="34" charset="0"/>
              </a:rPr>
              <a:t>: </a:t>
            </a:r>
          </a:p>
          <a:p>
            <a:r>
              <a:rPr lang="he-IL" sz="1400" b="1" dirty="0" smtClean="0">
                <a:latin typeface="Tahoma" panose="020B0604030504040204" pitchFamily="34" charset="0"/>
                <a:ea typeface="Tahoma" panose="020B0604030504040204" pitchFamily="34" charset="0"/>
                <a:cs typeface="Tahoma" panose="020B0604030504040204" pitchFamily="34" charset="0"/>
              </a:rPr>
              <a:t>אסור לגעת במכשירי חשמל בידיים רטובות! גם לא במקרר, או במפסק להדלקת האור. </a:t>
            </a:r>
            <a:r>
              <a:rPr lang="en-US" sz="1400" b="1" dirty="0" smtClean="0">
                <a:latin typeface="Tahoma" panose="020B0604030504040204" pitchFamily="34" charset="0"/>
                <a:ea typeface="Tahoma" panose="020B0604030504040204" pitchFamily="34" charset="0"/>
                <a:cs typeface="Tahoma" panose="020B0604030504040204" pitchFamily="34" charset="0"/>
              </a:rPr>
              <a:t/>
            </a:r>
            <a:br>
              <a:rPr lang="en-US" sz="1400" b="1" dirty="0" smtClean="0">
                <a:latin typeface="Tahoma" panose="020B0604030504040204" pitchFamily="34" charset="0"/>
                <a:ea typeface="Tahoma" panose="020B0604030504040204" pitchFamily="34" charset="0"/>
                <a:cs typeface="Tahoma" panose="020B0604030504040204" pitchFamily="34" charset="0"/>
              </a:rPr>
            </a:br>
            <a:r>
              <a:rPr lang="he-IL" sz="1600" dirty="0" smtClean="0">
                <a:latin typeface="Tahoma" panose="020B0604030504040204" pitchFamily="34" charset="0"/>
                <a:ea typeface="Tahoma" panose="020B0604030504040204" pitchFamily="34" charset="0"/>
                <a:cs typeface="Tahoma" panose="020B0604030504040204" pitchFamily="34" charset="0"/>
              </a:rPr>
              <a:t>זה מסוכן מאד כי</a:t>
            </a:r>
            <a:r>
              <a:rPr lang="he-IL" sz="1400" b="1" dirty="0" smtClean="0">
                <a:latin typeface="Tahoma" panose="020B0604030504040204" pitchFamily="34" charset="0"/>
                <a:ea typeface="Tahoma" panose="020B0604030504040204" pitchFamily="34" charset="0"/>
                <a:cs typeface="Tahoma" panose="020B0604030504040204" pitchFamily="34" charset="0"/>
              </a:rPr>
              <a:t> </a:t>
            </a:r>
            <a:r>
              <a:rPr lang="he-IL" sz="1600" dirty="0" smtClean="0">
                <a:latin typeface="Tahoma" panose="020B0604030504040204" pitchFamily="34" charset="0"/>
                <a:ea typeface="Tahoma" panose="020B0604030504040204" pitchFamily="34" charset="0"/>
                <a:cs typeface="Tahoma" panose="020B0604030504040204" pitchFamily="34" charset="0"/>
              </a:rPr>
              <a:t>המים מוליכים חשמל. ואם במכשיר החשמלי יש איזו תקלה והוא מחשמל, הידיים הרטובות יעבירו את הזרם. </a:t>
            </a:r>
          </a:p>
          <a:p>
            <a:endParaRPr lang="he-IL" sz="1100" dirty="0">
              <a:latin typeface="Tahoma" panose="020B0604030504040204" pitchFamily="34" charset="0"/>
              <a:ea typeface="Tahoma" panose="020B0604030504040204" pitchFamily="34" charset="0"/>
              <a:cs typeface="Tahoma" panose="020B0604030504040204" pitchFamily="34" charset="0"/>
            </a:endParaRPr>
          </a:p>
          <a:p>
            <a:r>
              <a:rPr lang="he-IL" sz="1600" dirty="0" smtClean="0">
                <a:latin typeface="Tahoma" panose="020B0604030504040204" pitchFamily="34" charset="0"/>
                <a:ea typeface="Tahoma" panose="020B0604030504040204" pitchFamily="34" charset="0"/>
                <a:cs typeface="Tahoma" panose="020B0604030504040204" pitchFamily="34" charset="0"/>
              </a:rPr>
              <a:t>ובכלל, אשמח לעזור לך בכל דבר שאפשר. </a:t>
            </a:r>
          </a:p>
          <a:p>
            <a:r>
              <a:rPr lang="he-IL" sz="1600" dirty="0">
                <a:latin typeface="Tahoma" panose="020B0604030504040204" pitchFamily="34" charset="0"/>
                <a:ea typeface="Tahoma" panose="020B0604030504040204" pitchFamily="34" charset="0"/>
                <a:cs typeface="Tahoma" panose="020B0604030504040204" pitchFamily="34" charset="0"/>
              </a:rPr>
              <a:t>הטלפון </a:t>
            </a:r>
            <a:r>
              <a:rPr lang="he-IL" sz="1600" dirty="0" smtClean="0">
                <a:latin typeface="Tahoma" panose="020B0604030504040204" pitchFamily="34" charset="0"/>
                <a:ea typeface="Tahoma" panose="020B0604030504040204" pitchFamily="34" charset="0"/>
                <a:cs typeface="Tahoma" panose="020B0604030504040204" pitchFamily="34" charset="0"/>
              </a:rPr>
              <a:t>שלי: ___________  המייל שלי: ________________       להתראות בקרוב.</a:t>
            </a:r>
            <a:endParaRPr lang="he-IL"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26726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332656"/>
            <a:ext cx="4104456" cy="584775"/>
          </a:xfrm>
          <a:prstGeom prst="rect">
            <a:avLst/>
          </a:prstGeom>
          <a:solidFill>
            <a:schemeClr val="bg2">
              <a:lumMod val="90000"/>
              <a:alpha val="40000"/>
            </a:schemeClr>
          </a:solidFill>
        </p:spPr>
        <p:txBody>
          <a:bodyPr wrap="square" rtlCol="1">
            <a:spAutoFit/>
          </a:bodyPr>
          <a:lstStyle/>
          <a:p>
            <a:r>
              <a:rPr lang="he-IL" sz="3200" b="1" dirty="0" smtClean="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נתיב האור לכל דור</a:t>
            </a:r>
            <a:endParaRPr lang="he-IL" sz="32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323528" y="1268760"/>
            <a:ext cx="6624736" cy="400110"/>
          </a:xfrm>
          <a:prstGeom prst="rect">
            <a:avLst/>
          </a:prstGeom>
          <a:noFill/>
        </p:spPr>
        <p:txBody>
          <a:bodyPr wrap="square" rtlCol="1">
            <a:spAutoFit/>
          </a:bodyPr>
          <a:lstStyle/>
          <a:p>
            <a:r>
              <a:rPr lang="he-IL" sz="2000" b="1" dirty="0" smtClean="0">
                <a:latin typeface="Tahoma" panose="020B0604030504040204" pitchFamily="34" charset="0"/>
                <a:ea typeface="Tahoma" panose="020B0604030504040204" pitchFamily="34" charset="0"/>
                <a:cs typeface="Tahoma" panose="020B0604030504040204" pitchFamily="34" charset="0"/>
              </a:rPr>
              <a:t>קול קורא להתנהגות בטוחה – פנייה נוספת</a:t>
            </a:r>
            <a:endParaRPr lang="he-IL" sz="1600"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755576" y="1772816"/>
            <a:ext cx="7992888" cy="4570482"/>
          </a:xfrm>
          <a:prstGeom prst="rect">
            <a:avLst/>
          </a:prstGeom>
          <a:noFill/>
        </p:spPr>
        <p:txBody>
          <a:bodyPr wrap="square" rtlCol="1">
            <a:spAutoFit/>
          </a:bodyPr>
          <a:lstStyle/>
          <a:p>
            <a:r>
              <a:rPr lang="he-IL" sz="2000" b="1" dirty="0" smtClean="0">
                <a:latin typeface="Tahoma" panose="020B0604030504040204" pitchFamily="34" charset="0"/>
                <a:ea typeface="Tahoma" panose="020B0604030504040204" pitchFamily="34" charset="0"/>
                <a:cs typeface="Tahoma" panose="020B0604030504040204" pitchFamily="34" charset="0"/>
              </a:rPr>
              <a:t>שלום _______ _</a:t>
            </a:r>
          </a:p>
          <a:p>
            <a:endParaRPr lang="he-IL" sz="2000" b="1" dirty="0">
              <a:latin typeface="Tahoma" panose="020B0604030504040204" pitchFamily="34" charset="0"/>
              <a:ea typeface="Tahoma" panose="020B0604030504040204" pitchFamily="34" charset="0"/>
              <a:cs typeface="Tahoma" panose="020B0604030504040204" pitchFamily="34" charset="0"/>
            </a:endParaRPr>
          </a:p>
          <a:p>
            <a:r>
              <a:rPr lang="he-IL" sz="1600" dirty="0" smtClean="0">
                <a:latin typeface="Tahoma" panose="020B0604030504040204" pitchFamily="34" charset="0"/>
                <a:ea typeface="Tahoma" panose="020B0604030504040204" pitchFamily="34" charset="0"/>
                <a:cs typeface="Tahoma" panose="020B0604030504040204" pitchFamily="34" charset="0"/>
              </a:rPr>
              <a:t>זה שוב אני ________ מכיתה __  בבית-הספר ____________.</a:t>
            </a:r>
          </a:p>
          <a:p>
            <a:endParaRPr lang="he-IL" sz="1600" dirty="0">
              <a:latin typeface="Tahoma" panose="020B0604030504040204" pitchFamily="34" charset="0"/>
              <a:ea typeface="Tahoma" panose="020B0604030504040204" pitchFamily="34" charset="0"/>
              <a:cs typeface="Tahoma" panose="020B0604030504040204" pitchFamily="34" charset="0"/>
            </a:endParaRPr>
          </a:p>
          <a:p>
            <a:r>
              <a:rPr lang="he-IL" sz="1600" dirty="0" smtClean="0">
                <a:latin typeface="Tahoma" panose="020B0604030504040204" pitchFamily="34" charset="0"/>
                <a:ea typeface="Tahoma" panose="020B0604030504040204" pitchFamily="34" charset="0"/>
                <a:cs typeface="Tahoma" panose="020B0604030504040204" pitchFamily="34" charset="0"/>
              </a:rPr>
              <a:t>אני מקווה שהטיפ הראשון שנתתי עוזר, יש לי עוד כאלו.</a:t>
            </a:r>
          </a:p>
          <a:p>
            <a:r>
              <a:rPr lang="he-IL" sz="1600" dirty="0" smtClean="0">
                <a:latin typeface="Tahoma" panose="020B0604030504040204" pitchFamily="34" charset="0"/>
                <a:ea typeface="Tahoma" panose="020B0604030504040204" pitchFamily="34" charset="0"/>
                <a:cs typeface="Tahoma" panose="020B0604030504040204" pitchFamily="34" charset="0"/>
              </a:rPr>
              <a:t>ממש חשוב לשמור על בטיחות כי חשמל מאד מסוכן.</a:t>
            </a:r>
          </a:p>
          <a:p>
            <a:endParaRPr lang="he-IL" sz="1600" dirty="0" smtClean="0">
              <a:latin typeface="Tahoma" panose="020B0604030504040204" pitchFamily="34" charset="0"/>
              <a:ea typeface="Tahoma" panose="020B0604030504040204" pitchFamily="34" charset="0"/>
              <a:cs typeface="Tahoma" panose="020B0604030504040204" pitchFamily="34" charset="0"/>
            </a:endParaRPr>
          </a:p>
          <a:p>
            <a:r>
              <a:rPr lang="he-IL" sz="1400" b="1" u="sng" dirty="0" smtClean="0">
                <a:latin typeface="Tahoma" panose="020B0604030504040204" pitchFamily="34" charset="0"/>
                <a:ea typeface="Tahoma" panose="020B0604030504040204" pitchFamily="34" charset="0"/>
                <a:cs typeface="Tahoma" panose="020B0604030504040204" pitchFamily="34" charset="0"/>
              </a:rPr>
              <a:t>טיפ שני</a:t>
            </a:r>
            <a:r>
              <a:rPr lang="he-IL" sz="1400" dirty="0" smtClean="0">
                <a:latin typeface="Tahoma" panose="020B0604030504040204" pitchFamily="34" charset="0"/>
                <a:ea typeface="Tahoma" panose="020B0604030504040204" pitchFamily="34" charset="0"/>
                <a:cs typeface="Tahoma" panose="020B0604030504040204" pitchFamily="34" charset="0"/>
              </a:rPr>
              <a:t>: </a:t>
            </a:r>
          </a:p>
          <a:p>
            <a:r>
              <a:rPr lang="he-IL" sz="1400" b="1" dirty="0" smtClean="0">
                <a:latin typeface="Tahoma" panose="020B0604030504040204" pitchFamily="34" charset="0"/>
                <a:ea typeface="Tahoma" panose="020B0604030504040204" pitchFamily="34" charset="0"/>
                <a:cs typeface="Tahoma" panose="020B0604030504040204" pitchFamily="34" charset="0"/>
              </a:rPr>
              <a:t>אסור לחבר לשקע מכשיר שבור! </a:t>
            </a:r>
            <a:r>
              <a:rPr lang="en-US" sz="1400" b="1" dirty="0" smtClean="0">
                <a:latin typeface="Tahoma" panose="020B0604030504040204" pitchFamily="34" charset="0"/>
                <a:ea typeface="Tahoma" panose="020B0604030504040204" pitchFamily="34" charset="0"/>
                <a:cs typeface="Tahoma" panose="020B0604030504040204" pitchFamily="34" charset="0"/>
              </a:rPr>
              <a:t/>
            </a:r>
            <a:br>
              <a:rPr lang="en-US" sz="1400" b="1" dirty="0" smtClean="0">
                <a:latin typeface="Tahoma" panose="020B0604030504040204" pitchFamily="34" charset="0"/>
                <a:ea typeface="Tahoma" panose="020B0604030504040204" pitchFamily="34" charset="0"/>
                <a:cs typeface="Tahoma" panose="020B0604030504040204" pitchFamily="34" charset="0"/>
              </a:rPr>
            </a:br>
            <a:r>
              <a:rPr lang="he-IL" sz="1600" dirty="0" smtClean="0">
                <a:latin typeface="Tahoma" panose="020B0604030504040204" pitchFamily="34" charset="0"/>
                <a:ea typeface="Tahoma" panose="020B0604030504040204" pitchFamily="34" charset="0"/>
                <a:cs typeface="Tahoma" panose="020B0604030504040204" pitchFamily="34" charset="0"/>
              </a:rPr>
              <a:t>המקום השבור יכול לגרום להתחשמלות.</a:t>
            </a:r>
          </a:p>
          <a:p>
            <a:endParaRPr lang="he-IL" sz="1600" dirty="0">
              <a:latin typeface="Tahoma" panose="020B0604030504040204" pitchFamily="34" charset="0"/>
              <a:ea typeface="Tahoma" panose="020B0604030504040204" pitchFamily="34" charset="0"/>
              <a:cs typeface="Tahoma" panose="020B0604030504040204" pitchFamily="34" charset="0"/>
            </a:endParaRPr>
          </a:p>
          <a:p>
            <a:r>
              <a:rPr lang="he-IL" sz="1600" b="1" u="sng" dirty="0">
                <a:latin typeface="Tahoma" panose="020B0604030504040204" pitchFamily="34" charset="0"/>
                <a:ea typeface="Tahoma" panose="020B0604030504040204" pitchFamily="34" charset="0"/>
                <a:cs typeface="Tahoma" panose="020B0604030504040204" pitchFamily="34" charset="0"/>
              </a:rPr>
              <a:t>טיפ </a:t>
            </a:r>
            <a:r>
              <a:rPr lang="he-IL" sz="1600" b="1" u="sng" dirty="0" smtClean="0">
                <a:latin typeface="Tahoma" panose="020B0604030504040204" pitchFamily="34" charset="0"/>
                <a:ea typeface="Tahoma" panose="020B0604030504040204" pitchFamily="34" charset="0"/>
                <a:cs typeface="Tahoma" panose="020B0604030504040204" pitchFamily="34" charset="0"/>
              </a:rPr>
              <a:t>שלישי</a:t>
            </a:r>
            <a:r>
              <a:rPr lang="he-IL" sz="1600" dirty="0" smtClean="0">
                <a:latin typeface="Tahoma" panose="020B0604030504040204" pitchFamily="34" charset="0"/>
                <a:ea typeface="Tahoma" panose="020B0604030504040204" pitchFamily="34" charset="0"/>
                <a:cs typeface="Tahoma" panose="020B0604030504040204" pitchFamily="34" charset="0"/>
              </a:rPr>
              <a:t>: </a:t>
            </a:r>
            <a:endParaRPr lang="he-IL" sz="1600" dirty="0">
              <a:latin typeface="Tahoma" panose="020B0604030504040204" pitchFamily="34" charset="0"/>
              <a:ea typeface="Tahoma" panose="020B0604030504040204" pitchFamily="34" charset="0"/>
              <a:cs typeface="Tahoma" panose="020B0604030504040204" pitchFamily="34" charset="0"/>
            </a:endParaRPr>
          </a:p>
          <a:p>
            <a:r>
              <a:rPr lang="he-IL" sz="1400" b="1" dirty="0" smtClean="0">
                <a:latin typeface="Tahoma" panose="020B0604030504040204" pitchFamily="34" charset="0"/>
                <a:ea typeface="Tahoma" panose="020B0604030504040204" pitchFamily="34" charset="0"/>
                <a:cs typeface="Tahoma" panose="020B0604030504040204" pitchFamily="34" charset="0"/>
              </a:rPr>
              <a:t>אסור להשתמש בתקעים או שקעים ששינו את צבעם.</a:t>
            </a:r>
          </a:p>
          <a:p>
            <a:r>
              <a:rPr lang="he-IL" sz="1600" dirty="0" smtClean="0">
                <a:latin typeface="Tahoma" panose="020B0604030504040204" pitchFamily="34" charset="0"/>
                <a:ea typeface="Tahoma" panose="020B0604030504040204" pitchFamily="34" charset="0"/>
                <a:cs typeface="Tahoma" panose="020B0604030504040204" pitchFamily="34" charset="0"/>
              </a:rPr>
              <a:t>כנראה ששינוי הצבע הוא תוצאה מבעיה בבידוד שלהם, ואז הם מחשמלים.</a:t>
            </a:r>
            <a:endParaRPr lang="he-IL" sz="1600" dirty="0">
              <a:latin typeface="Tahoma" panose="020B0604030504040204" pitchFamily="34" charset="0"/>
              <a:ea typeface="Tahoma" panose="020B0604030504040204" pitchFamily="34" charset="0"/>
              <a:cs typeface="Tahoma" panose="020B0604030504040204" pitchFamily="34" charset="0"/>
            </a:endParaRPr>
          </a:p>
          <a:p>
            <a:endParaRPr lang="he-IL" sz="1600" dirty="0" smtClean="0">
              <a:latin typeface="Tahoma" panose="020B0604030504040204" pitchFamily="34" charset="0"/>
              <a:ea typeface="Tahoma" panose="020B0604030504040204" pitchFamily="34" charset="0"/>
              <a:cs typeface="Tahoma" panose="020B0604030504040204" pitchFamily="34" charset="0"/>
            </a:endParaRPr>
          </a:p>
          <a:p>
            <a:endParaRPr lang="he-IL" sz="1100" dirty="0">
              <a:latin typeface="Tahoma" panose="020B0604030504040204" pitchFamily="34" charset="0"/>
              <a:ea typeface="Tahoma" panose="020B0604030504040204" pitchFamily="34" charset="0"/>
              <a:cs typeface="Tahoma" panose="020B0604030504040204" pitchFamily="34" charset="0"/>
            </a:endParaRPr>
          </a:p>
          <a:p>
            <a:r>
              <a:rPr lang="he-IL" sz="1600" dirty="0" smtClean="0">
                <a:latin typeface="Tahoma" panose="020B0604030504040204" pitchFamily="34" charset="0"/>
                <a:ea typeface="Tahoma" panose="020B0604030504040204" pitchFamily="34" charset="0"/>
                <a:cs typeface="Tahoma" panose="020B0604030504040204" pitchFamily="34" charset="0"/>
              </a:rPr>
              <a:t>כמו שכבר כתבתי, אשמח לעזור לך בכל דבר שאפשר. </a:t>
            </a:r>
          </a:p>
          <a:p>
            <a:r>
              <a:rPr lang="he-IL" sz="1600" dirty="0">
                <a:latin typeface="Tahoma" panose="020B0604030504040204" pitchFamily="34" charset="0"/>
                <a:ea typeface="Tahoma" panose="020B0604030504040204" pitchFamily="34" charset="0"/>
                <a:cs typeface="Tahoma" panose="020B0604030504040204" pitchFamily="34" charset="0"/>
              </a:rPr>
              <a:t>הטלפון </a:t>
            </a:r>
            <a:r>
              <a:rPr lang="he-IL" sz="1600" dirty="0" smtClean="0">
                <a:latin typeface="Tahoma" panose="020B0604030504040204" pitchFamily="34" charset="0"/>
                <a:ea typeface="Tahoma" panose="020B0604030504040204" pitchFamily="34" charset="0"/>
                <a:cs typeface="Tahoma" panose="020B0604030504040204" pitchFamily="34" charset="0"/>
              </a:rPr>
              <a:t>שלי: ___________  המייל שלי: ________________       להתראות בקרוב.</a:t>
            </a:r>
            <a:endParaRPr lang="he-IL" sz="16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323528" y="1772001"/>
            <a:ext cx="2448272" cy="2062103"/>
          </a:xfrm>
          <a:prstGeom prst="rect">
            <a:avLst/>
          </a:prstGeom>
          <a:noFill/>
          <a:ln w="38100">
            <a:solidFill>
              <a:schemeClr val="accent6">
                <a:lumMod val="75000"/>
              </a:schemeClr>
            </a:solidFill>
            <a:prstDash val="sysDash"/>
          </a:ln>
        </p:spPr>
        <p:txBody>
          <a:bodyPr wrap="square" rtlCol="1">
            <a:spAutoFit/>
          </a:bodyPr>
          <a:lstStyle/>
          <a:p>
            <a:r>
              <a:rPr lang="he-IL" sz="1600" b="1" dirty="0" smtClean="0">
                <a:latin typeface="Tahoma" panose="020B0604030504040204" pitchFamily="34" charset="0"/>
                <a:ea typeface="Tahoma" panose="020B0604030504040204" pitchFamily="34" charset="0"/>
                <a:cs typeface="Tahoma" panose="020B0604030504040204" pitchFamily="34" charset="0"/>
              </a:rPr>
              <a:t>למורה</a:t>
            </a:r>
            <a:r>
              <a:rPr lang="he-IL" sz="1600" dirty="0" smtClean="0">
                <a:latin typeface="Tahoma" panose="020B0604030504040204" pitchFamily="34" charset="0"/>
                <a:ea typeface="Tahoma" panose="020B0604030504040204" pitchFamily="34" charset="0"/>
                <a:cs typeface="Tahoma" panose="020B0604030504040204" pitchFamily="34" charset="0"/>
              </a:rPr>
              <a:t>:</a:t>
            </a:r>
          </a:p>
          <a:p>
            <a:r>
              <a:rPr lang="he-IL" sz="1600" dirty="0" smtClean="0">
                <a:latin typeface="Tahoma" panose="020B0604030504040204" pitchFamily="34" charset="0"/>
                <a:ea typeface="Tahoma" panose="020B0604030504040204" pitchFamily="34" charset="0"/>
                <a:cs typeface="Tahoma" panose="020B0604030504040204" pitchFamily="34" charset="0"/>
              </a:rPr>
              <a:t>בכל </a:t>
            </a:r>
            <a:r>
              <a:rPr lang="he-IL" sz="1600" dirty="0">
                <a:latin typeface="Tahoma" panose="020B0604030504040204" pitchFamily="34" charset="0"/>
                <a:ea typeface="Tahoma" panose="020B0604030504040204" pitchFamily="34" charset="0"/>
                <a:cs typeface="Tahoma" panose="020B0604030504040204" pitchFamily="34" charset="0"/>
              </a:rPr>
              <a:t>פנייה אפשר לתת טיפ אחד נוסף, או יותר, לפי </a:t>
            </a:r>
            <a:r>
              <a:rPr lang="he-IL" sz="1600" dirty="0" smtClean="0">
                <a:latin typeface="Tahoma" panose="020B0604030504040204" pitchFamily="34" charset="0"/>
                <a:ea typeface="Tahoma" panose="020B0604030504040204" pitchFamily="34" charset="0"/>
                <a:cs typeface="Tahoma" panose="020B0604030504040204" pitchFamily="34" charset="0"/>
              </a:rPr>
              <a:t>הבנתכם</a:t>
            </a:r>
            <a:r>
              <a:rPr lang="en-US" sz="1600" dirty="0">
                <a:latin typeface="Tahoma" panose="020B0604030504040204" pitchFamily="34" charset="0"/>
                <a:ea typeface="Tahoma" panose="020B0604030504040204" pitchFamily="34" charset="0"/>
                <a:cs typeface="Tahoma" panose="020B0604030504040204" pitchFamily="34" charset="0"/>
              </a:rPr>
              <a:t>.</a:t>
            </a:r>
            <a:br>
              <a:rPr lang="en-US" sz="1600" dirty="0">
                <a:latin typeface="Tahoma" panose="020B0604030504040204" pitchFamily="34" charset="0"/>
                <a:ea typeface="Tahoma" panose="020B0604030504040204" pitchFamily="34" charset="0"/>
                <a:cs typeface="Tahoma" panose="020B0604030504040204" pitchFamily="34" charset="0"/>
              </a:rPr>
            </a:br>
            <a:r>
              <a:rPr lang="he-IL" sz="1600" dirty="0" smtClean="0">
                <a:latin typeface="Tahoma" panose="020B0604030504040204" pitchFamily="34" charset="0"/>
                <a:ea typeface="Tahoma" panose="020B0604030504040204" pitchFamily="34" charset="0"/>
                <a:cs typeface="Tahoma" panose="020B0604030504040204" pitchFamily="34" charset="0"/>
              </a:rPr>
              <a:t>נסחו </a:t>
            </a:r>
            <a:r>
              <a:rPr lang="he-IL" sz="1600" dirty="0">
                <a:latin typeface="Tahoma" panose="020B0604030504040204" pitchFamily="34" charset="0"/>
                <a:ea typeface="Tahoma" panose="020B0604030504040204" pitchFamily="34" charset="0"/>
                <a:cs typeface="Tahoma" panose="020B0604030504040204" pitchFamily="34" charset="0"/>
              </a:rPr>
              <a:t>טיפים עם התלמידים מתוך החומר </a:t>
            </a:r>
            <a:r>
              <a:rPr lang="he-IL" sz="1600" dirty="0" smtClean="0">
                <a:latin typeface="Tahoma" panose="020B0604030504040204" pitchFamily="34" charset="0"/>
                <a:ea typeface="Tahoma" panose="020B0604030504040204" pitchFamily="34" charset="0"/>
                <a:cs typeface="Tahoma" panose="020B0604030504040204" pitchFamily="34" charset="0"/>
              </a:rPr>
              <a:t>בשקופיות 14-6 – בטיחות </a:t>
            </a:r>
            <a:r>
              <a:rPr lang="en-US" sz="1600" dirty="0" smtClean="0">
                <a:latin typeface="Tahoma" panose="020B0604030504040204" pitchFamily="34" charset="0"/>
                <a:ea typeface="Tahoma" panose="020B0604030504040204" pitchFamily="34" charset="0"/>
                <a:cs typeface="Tahoma" panose="020B0604030504040204" pitchFamily="34" charset="0"/>
              </a:rPr>
              <a:t/>
            </a:r>
            <a:br>
              <a:rPr lang="en-US" sz="1600" dirty="0" smtClean="0">
                <a:latin typeface="Tahoma" panose="020B0604030504040204" pitchFamily="34" charset="0"/>
                <a:ea typeface="Tahoma" panose="020B0604030504040204" pitchFamily="34" charset="0"/>
                <a:cs typeface="Tahoma" panose="020B0604030504040204" pitchFamily="34" charset="0"/>
              </a:rPr>
            </a:br>
            <a:r>
              <a:rPr lang="he-IL" sz="1600" dirty="0" smtClean="0">
                <a:latin typeface="Tahoma" panose="020B0604030504040204" pitchFamily="34" charset="0"/>
                <a:ea typeface="Tahoma" panose="020B0604030504040204" pitchFamily="34" charset="0"/>
                <a:cs typeface="Tahoma" panose="020B0604030504040204" pitchFamily="34" charset="0"/>
              </a:rPr>
              <a:t>ו-18-15 חיסכון בחשמל.</a:t>
            </a:r>
            <a:endParaRPr lang="he-IL"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456017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332656"/>
            <a:ext cx="4104456" cy="584775"/>
          </a:xfrm>
          <a:prstGeom prst="rect">
            <a:avLst/>
          </a:prstGeom>
          <a:solidFill>
            <a:schemeClr val="bg2">
              <a:lumMod val="90000"/>
              <a:alpha val="40000"/>
            </a:schemeClr>
          </a:solidFill>
        </p:spPr>
        <p:txBody>
          <a:bodyPr wrap="square" rtlCol="1">
            <a:spAutoFit/>
          </a:bodyPr>
          <a:lstStyle/>
          <a:p>
            <a:r>
              <a:rPr lang="he-IL" sz="3200" b="1" dirty="0" smtClean="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נתיב האור לכל דור</a:t>
            </a:r>
            <a:endParaRPr lang="he-IL" sz="32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899592" y="1268760"/>
            <a:ext cx="6048672" cy="400110"/>
          </a:xfrm>
          <a:prstGeom prst="rect">
            <a:avLst/>
          </a:prstGeom>
          <a:noFill/>
        </p:spPr>
        <p:txBody>
          <a:bodyPr wrap="square" rtlCol="1">
            <a:spAutoFit/>
          </a:bodyPr>
          <a:lstStyle/>
          <a:p>
            <a:r>
              <a:rPr lang="he-IL" sz="2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פעילות </a:t>
            </a:r>
            <a:r>
              <a:rPr lang="he-IL" sz="20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 – כתב סתרים לבטיחות בחשמל</a:t>
            </a:r>
            <a:endParaRPr lang="he-IL" sz="2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755576" y="1988840"/>
            <a:ext cx="7992888" cy="4001095"/>
          </a:xfrm>
          <a:prstGeom prst="rect">
            <a:avLst/>
          </a:prstGeom>
          <a:noFill/>
        </p:spPr>
        <p:txBody>
          <a:bodyPr wrap="square" rtlCol="1">
            <a:spAutoFit/>
          </a:bodyPr>
          <a:lstStyle/>
          <a:p>
            <a:r>
              <a:rPr lang="he-IL" sz="1600" b="1" dirty="0" smtClean="0">
                <a:latin typeface="Tahoma" panose="020B0604030504040204" pitchFamily="34" charset="0"/>
                <a:ea typeface="Tahoma" panose="020B0604030504040204" pitchFamily="34" charset="0"/>
                <a:cs typeface="Tahoma" panose="020B0604030504040204" pitchFamily="34" charset="0"/>
              </a:rPr>
              <a:t>המטרות</a:t>
            </a:r>
          </a:p>
          <a:p>
            <a:pPr marL="285750" indent="-285750">
              <a:spcAft>
                <a:spcPts val="600"/>
              </a:spcAft>
              <a:buFont typeface="Arial" panose="020B0604020202020204" pitchFamily="34" charset="0"/>
              <a:buChar char="•"/>
            </a:pPr>
            <a:r>
              <a:rPr lang="he-IL" sz="1600" dirty="0" smtClean="0">
                <a:latin typeface="Tahoma" panose="020B0604030504040204" pitchFamily="34" charset="0"/>
                <a:ea typeface="Tahoma" panose="020B0604030504040204" pitchFamily="34" charset="0"/>
                <a:cs typeface="Tahoma" panose="020B0604030504040204" pitchFamily="34" charset="0"/>
              </a:rPr>
              <a:t>לעסוק בעקרונות התנהגות בטוחה בסביבת חשמל באמצעות משחק.</a:t>
            </a:r>
          </a:p>
          <a:p>
            <a:pPr marL="285750" indent="-285750">
              <a:spcAft>
                <a:spcPts val="600"/>
              </a:spcAft>
              <a:buFont typeface="Arial" panose="020B0604020202020204" pitchFamily="34" charset="0"/>
              <a:buChar char="•"/>
            </a:pPr>
            <a:r>
              <a:rPr lang="he-IL" sz="1600" dirty="0" smtClean="0">
                <a:latin typeface="Tahoma" panose="020B0604030504040204" pitchFamily="34" charset="0"/>
                <a:ea typeface="Tahoma" panose="020B0604030504040204" pitchFamily="34" charset="0"/>
                <a:cs typeface="Tahoma" panose="020B0604030504040204" pitchFamily="34" charset="0"/>
              </a:rPr>
              <a:t>לחדד מסרים להתנהגות בטוחה.</a:t>
            </a:r>
          </a:p>
          <a:p>
            <a:endParaRPr lang="he-IL" sz="1600" b="1" dirty="0" smtClean="0">
              <a:latin typeface="Tahoma" panose="020B0604030504040204" pitchFamily="34" charset="0"/>
              <a:ea typeface="Tahoma" panose="020B0604030504040204" pitchFamily="34" charset="0"/>
              <a:cs typeface="Tahoma" panose="020B0604030504040204" pitchFamily="34" charset="0"/>
            </a:endParaRPr>
          </a:p>
          <a:p>
            <a:r>
              <a:rPr lang="he-IL" sz="1600" b="1" dirty="0" smtClean="0">
                <a:latin typeface="Tahoma" panose="020B0604030504040204" pitchFamily="34" charset="0"/>
                <a:ea typeface="Tahoma" panose="020B0604030504040204" pitchFamily="34" charset="0"/>
                <a:cs typeface="Tahoma" panose="020B0604030504040204" pitchFamily="34" charset="0"/>
              </a:rPr>
              <a:t>קהל </a:t>
            </a:r>
            <a:r>
              <a:rPr lang="he-IL" sz="1600" b="1" dirty="0">
                <a:latin typeface="Tahoma" panose="020B0604030504040204" pitchFamily="34" charset="0"/>
                <a:ea typeface="Tahoma" panose="020B0604030504040204" pitchFamily="34" charset="0"/>
                <a:cs typeface="Tahoma" panose="020B0604030504040204" pitchFamily="34" charset="0"/>
              </a:rPr>
              <a:t>יעד</a:t>
            </a:r>
          </a:p>
          <a:p>
            <a:pPr marL="285750" indent="-285750">
              <a:spcAft>
                <a:spcPts val="600"/>
              </a:spcAft>
              <a:buFont typeface="Arial" panose="020B0604020202020204" pitchFamily="34" charset="0"/>
              <a:buChar char="•"/>
            </a:pPr>
            <a:r>
              <a:rPr lang="he-IL" sz="1600" dirty="0" smtClean="0">
                <a:latin typeface="Tahoma" panose="020B0604030504040204" pitchFamily="34" charset="0"/>
                <a:ea typeface="Tahoma" panose="020B0604030504040204" pitchFamily="34" charset="0"/>
                <a:cs typeface="Tahoma" panose="020B0604030504040204" pitchFamily="34" charset="0"/>
              </a:rPr>
              <a:t>תלמידי השכבה הפעילה בתוכנית</a:t>
            </a:r>
          </a:p>
          <a:p>
            <a:pPr marL="285750" indent="-285750">
              <a:spcAft>
                <a:spcPts val="600"/>
              </a:spcAft>
              <a:buFont typeface="Arial" panose="020B0604020202020204" pitchFamily="34" charset="0"/>
              <a:buChar char="•"/>
            </a:pPr>
            <a:r>
              <a:rPr lang="he-IL" sz="1600" dirty="0" smtClean="0">
                <a:latin typeface="Tahoma" panose="020B0604030504040204" pitchFamily="34" charset="0"/>
                <a:ea typeface="Tahoma" panose="020B0604030504040204" pitchFamily="34" charset="0"/>
                <a:cs typeface="Tahoma" panose="020B0604030504040204" pitchFamily="34" charset="0"/>
              </a:rPr>
              <a:t>תלמידי כיתות אחרות בבית הספר, או ההורים בבית.</a:t>
            </a:r>
          </a:p>
          <a:p>
            <a:pPr marL="285750" indent="-285750">
              <a:spcAft>
                <a:spcPts val="600"/>
              </a:spcAft>
              <a:buFont typeface="Arial" panose="020B0604020202020204" pitchFamily="34" charset="0"/>
              <a:buChar char="•"/>
            </a:pPr>
            <a:endParaRPr lang="he-IL" sz="1600" dirty="0">
              <a:latin typeface="Tahoma" panose="020B0604030504040204" pitchFamily="34" charset="0"/>
              <a:ea typeface="Tahoma" panose="020B0604030504040204" pitchFamily="34" charset="0"/>
              <a:cs typeface="Tahoma" panose="020B0604030504040204" pitchFamily="34" charset="0"/>
            </a:endParaRPr>
          </a:p>
          <a:p>
            <a:pPr>
              <a:spcAft>
                <a:spcPts val="600"/>
              </a:spcAft>
            </a:pPr>
            <a:r>
              <a:rPr lang="he-IL" sz="1600" b="1" dirty="0">
                <a:latin typeface="Tahoma" panose="020B0604030504040204" pitchFamily="34" charset="0"/>
                <a:ea typeface="Tahoma" panose="020B0604030504040204" pitchFamily="34" charset="0"/>
                <a:cs typeface="Tahoma" panose="020B0604030504040204" pitchFamily="34" charset="0"/>
              </a:rPr>
              <a:t>מהלך הפעילות</a:t>
            </a:r>
          </a:p>
          <a:p>
            <a:pPr marL="285750" indent="-285750">
              <a:buFont typeface="Arial" panose="020B0604020202020204" pitchFamily="34" charset="0"/>
              <a:buChar char="•"/>
            </a:pPr>
            <a:r>
              <a:rPr lang="he-IL" sz="1600" dirty="0" smtClean="0">
                <a:latin typeface="Tahoma" panose="020B0604030504040204" pitchFamily="34" charset="0"/>
                <a:ea typeface="Tahoma" panose="020B0604030504040204" pitchFamily="34" charset="0"/>
                <a:cs typeface="Tahoma" panose="020B0604030504040204" pitchFamily="34" charset="0"/>
              </a:rPr>
              <a:t>ניתן להקרין בכיתה ולפתור על הלוח כולם יחד.</a:t>
            </a:r>
          </a:p>
          <a:p>
            <a:pPr marL="285750" indent="-285750">
              <a:buFont typeface="Arial" panose="020B0604020202020204" pitchFamily="34" charset="0"/>
              <a:buChar char="•"/>
            </a:pPr>
            <a:r>
              <a:rPr lang="he-IL" sz="1600" dirty="0" smtClean="0">
                <a:latin typeface="Tahoma" panose="020B0604030504040204" pitchFamily="34" charset="0"/>
                <a:ea typeface="Tahoma" panose="020B0604030504040204" pitchFamily="34" charset="0"/>
                <a:cs typeface="Tahoma" panose="020B0604030504040204" pitchFamily="34" charset="0"/>
              </a:rPr>
              <a:t>ניתן לשלב בשיעור מקוון ולתת לתלמידים לפתור בזום יחד, או בקבוצות פעילות נפרדות (חדרי דיון).</a:t>
            </a:r>
          </a:p>
          <a:p>
            <a:pPr marL="285750" indent="-285750">
              <a:buFont typeface="Arial" panose="020B0604020202020204" pitchFamily="34" charset="0"/>
              <a:buChar char="•"/>
            </a:pPr>
            <a:r>
              <a:rPr lang="he-IL" sz="1600" dirty="0" smtClean="0">
                <a:latin typeface="Tahoma" panose="020B0604030504040204" pitchFamily="34" charset="0"/>
                <a:ea typeface="Tahoma" panose="020B0604030504040204" pitchFamily="34" charset="0"/>
                <a:cs typeface="Tahoma" panose="020B0604030504040204" pitchFamily="34" charset="0"/>
              </a:rPr>
              <a:t>ניתן לשלוח את המצגת לתלמידים ולבקש מהם לפתור עם בני המשפחה.</a:t>
            </a:r>
          </a:p>
          <a:p>
            <a:pPr marL="285750" indent="-285750">
              <a:buFont typeface="Arial" panose="020B0604020202020204" pitchFamily="34" charset="0"/>
              <a:buChar char="•"/>
            </a:pPr>
            <a:endParaRPr lang="he-IL"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299733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79" t="57370" r="-1946" b="14906"/>
          <a:stretch/>
        </p:blipFill>
        <p:spPr bwMode="auto">
          <a:xfrm>
            <a:off x="185540" y="3390384"/>
            <a:ext cx="8958460" cy="3099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3660" y="1292920"/>
            <a:ext cx="9144000" cy="1015663"/>
          </a:xfrm>
          <a:prstGeom prst="rect">
            <a:avLst/>
          </a:prstGeom>
          <a:noFill/>
        </p:spPr>
        <p:txBody>
          <a:bodyPr wrap="square" rtlCol="1">
            <a:spAutoFit/>
          </a:bodyPr>
          <a:lstStyle/>
          <a:p>
            <a:pPr algn="ctr"/>
            <a:r>
              <a:rPr lang="he-IL" sz="6000" b="1" dirty="0" smtClean="0">
                <a:effectLst>
                  <a:outerShdw blurRad="38100" dist="38100" dir="2700000" algn="tl">
                    <a:srgbClr val="000000">
                      <a:alpha val="43137"/>
                    </a:srgbClr>
                  </a:outerShdw>
                </a:effectLst>
              </a:rPr>
              <a:t>כרזת בטיחות</a:t>
            </a:r>
            <a:endParaRPr lang="he-IL"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28891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8129" y="10716"/>
            <a:ext cx="492415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83751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7344" b="13906"/>
          <a:stretch/>
        </p:blipFill>
        <p:spPr bwMode="auto">
          <a:xfrm>
            <a:off x="0" y="-9734"/>
            <a:ext cx="6585546" cy="2636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טבלה 5"/>
          <p:cNvGraphicFramePr>
            <a:graphicFrameLocks noGrp="1"/>
          </p:cNvGraphicFramePr>
          <p:nvPr>
            <p:extLst>
              <p:ext uri="{D42A27DB-BD31-4B8C-83A1-F6EECF244321}">
                <p14:modId xmlns:p14="http://schemas.microsoft.com/office/powerpoint/2010/main" val="3157116015"/>
              </p:ext>
            </p:extLst>
          </p:nvPr>
        </p:nvGraphicFramePr>
        <p:xfrm>
          <a:off x="6585546" y="1"/>
          <a:ext cx="2558454" cy="3670370"/>
        </p:xfrm>
        <a:graphic>
          <a:graphicData uri="http://schemas.openxmlformats.org/drawingml/2006/table">
            <a:tbl>
              <a:tblPr rtl="1" firstRow="1" firstCol="1" bandRow="1"/>
              <a:tblGrid>
                <a:gridCol w="657867">
                  <a:extLst>
                    <a:ext uri="{9D8B030D-6E8A-4147-A177-3AD203B41FA5}">
                      <a16:colId xmlns:a16="http://schemas.microsoft.com/office/drawing/2014/main" val="20000"/>
                    </a:ext>
                  </a:extLst>
                </a:gridCol>
                <a:gridCol w="633281">
                  <a:extLst>
                    <a:ext uri="{9D8B030D-6E8A-4147-A177-3AD203B41FA5}">
                      <a16:colId xmlns:a16="http://schemas.microsoft.com/office/drawing/2014/main" val="20001"/>
                    </a:ext>
                  </a:extLst>
                </a:gridCol>
                <a:gridCol w="634025">
                  <a:extLst>
                    <a:ext uri="{9D8B030D-6E8A-4147-A177-3AD203B41FA5}">
                      <a16:colId xmlns:a16="http://schemas.microsoft.com/office/drawing/2014/main" val="20002"/>
                    </a:ext>
                  </a:extLst>
                </a:gridCol>
                <a:gridCol w="633281">
                  <a:extLst>
                    <a:ext uri="{9D8B030D-6E8A-4147-A177-3AD203B41FA5}">
                      <a16:colId xmlns:a16="http://schemas.microsoft.com/office/drawing/2014/main" val="20003"/>
                    </a:ext>
                  </a:extLst>
                </a:gridCol>
              </a:tblGrid>
              <a:tr h="333670">
                <a:tc>
                  <a:txBody>
                    <a:bodyPr/>
                    <a:lstStyle/>
                    <a:p>
                      <a:pPr algn="r" rtl="1">
                        <a:lnSpc>
                          <a:spcPct val="115000"/>
                        </a:lnSpc>
                        <a:spcAft>
                          <a:spcPts val="0"/>
                        </a:spcAft>
                      </a:pPr>
                      <a:endParaRPr lang="en-US" sz="1100" dirty="0">
                        <a:effectLst/>
                        <a:latin typeface="Calibri"/>
                        <a:ea typeface="Calibri"/>
                        <a:cs typeface="Arial"/>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a:lnSpc>
                          <a:spcPct val="115000"/>
                        </a:lnSpc>
                        <a:spcAft>
                          <a:spcPts val="0"/>
                        </a:spcAft>
                      </a:pPr>
                      <a:r>
                        <a:rPr lang="en-US" sz="1800" dirty="0">
                          <a:effectLst/>
                          <a:latin typeface="Calibri"/>
                          <a:ea typeface="Calibri"/>
                          <a:cs typeface="Arial"/>
                          <a:sym typeface="Webdings"/>
                        </a:rPr>
                        <a:t></a:t>
                      </a:r>
                      <a:endParaRPr lang="en-US" sz="1100" dirty="0">
                        <a:effectLst/>
                        <a:latin typeface="Calibri"/>
                        <a:ea typeface="Calibri"/>
                        <a:cs typeface="Arial"/>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1">
                        <a:lnSpc>
                          <a:spcPct val="115000"/>
                        </a:lnSpc>
                        <a:spcAft>
                          <a:spcPts val="0"/>
                        </a:spcAft>
                      </a:pPr>
                      <a:endParaRPr lang="en-US" sz="1100" dirty="0">
                        <a:effectLst/>
                        <a:latin typeface="Calibri"/>
                        <a:ea typeface="Calibri"/>
                        <a:cs typeface="Arial"/>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a:lnSpc>
                          <a:spcPct val="115000"/>
                        </a:lnSpc>
                        <a:spcAft>
                          <a:spcPts val="0"/>
                        </a:spcAft>
                      </a:pPr>
                      <a:r>
                        <a:rPr lang="en-US" sz="1800" dirty="0">
                          <a:effectLst/>
                          <a:latin typeface="Calibri"/>
                          <a:ea typeface="Calibri"/>
                          <a:cs typeface="Arial"/>
                          <a:sym typeface="Wingdings"/>
                        </a:rPr>
                        <a:t></a:t>
                      </a:r>
                      <a:endParaRPr lang="en-US" sz="1100" dirty="0">
                        <a:effectLst/>
                        <a:latin typeface="Calibri"/>
                        <a:ea typeface="Calibri"/>
                        <a:cs typeface="Arial"/>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33670">
                <a:tc>
                  <a:txBody>
                    <a:bodyPr/>
                    <a:lstStyle/>
                    <a:p>
                      <a:endParaRPr lang="he-IL" dirty="0"/>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a:lnSpc>
                          <a:spcPct val="115000"/>
                        </a:lnSpc>
                        <a:spcAft>
                          <a:spcPts val="0"/>
                        </a:spcAft>
                      </a:pPr>
                      <a:r>
                        <a:rPr lang="en-US" sz="1800">
                          <a:effectLst/>
                          <a:latin typeface="Calibri"/>
                          <a:ea typeface="Calibri"/>
                          <a:cs typeface="Arial"/>
                          <a:sym typeface="Webdings"/>
                        </a:rPr>
                        <a:t></a:t>
                      </a:r>
                      <a:endParaRPr lang="en-US" sz="1100">
                        <a:effectLst/>
                        <a:latin typeface="Calibri"/>
                        <a:ea typeface="Calibri"/>
                        <a:cs typeface="Arial"/>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1">
                        <a:lnSpc>
                          <a:spcPct val="115000"/>
                        </a:lnSpc>
                        <a:spcAft>
                          <a:spcPts val="0"/>
                        </a:spcAft>
                      </a:pPr>
                      <a:endParaRPr lang="en-US" sz="1100">
                        <a:effectLst/>
                        <a:latin typeface="Calibri"/>
                        <a:ea typeface="Calibri"/>
                        <a:cs typeface="Arial"/>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a:lnSpc>
                          <a:spcPct val="115000"/>
                        </a:lnSpc>
                        <a:spcAft>
                          <a:spcPts val="0"/>
                        </a:spcAft>
                      </a:pPr>
                      <a:r>
                        <a:rPr lang="en-US" sz="1800" dirty="0">
                          <a:effectLst/>
                          <a:latin typeface="Calibri"/>
                          <a:ea typeface="Calibri"/>
                          <a:cs typeface="Arial"/>
                          <a:sym typeface="Wingdings"/>
                        </a:rPr>
                        <a:t></a:t>
                      </a:r>
                      <a:endParaRPr lang="en-US" sz="1100" dirty="0">
                        <a:effectLst/>
                        <a:latin typeface="Calibri"/>
                        <a:ea typeface="Calibri"/>
                        <a:cs typeface="Arial"/>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3670">
                <a:tc>
                  <a:txBody>
                    <a:bodyPr/>
                    <a:lstStyle/>
                    <a:p>
                      <a:endParaRPr lang="he-IL"/>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a:lnSpc>
                          <a:spcPct val="115000"/>
                        </a:lnSpc>
                        <a:spcAft>
                          <a:spcPts val="0"/>
                        </a:spcAft>
                      </a:pPr>
                      <a:r>
                        <a:rPr lang="en-US" sz="1800" dirty="0">
                          <a:effectLst/>
                          <a:latin typeface="Calibri"/>
                          <a:ea typeface="Calibri"/>
                          <a:cs typeface="Arial"/>
                          <a:sym typeface="Wingdings"/>
                        </a:rPr>
                        <a:t></a:t>
                      </a:r>
                      <a:endParaRPr lang="en-US" sz="1100" dirty="0">
                        <a:effectLst/>
                        <a:latin typeface="Calibri"/>
                        <a:ea typeface="Calibri"/>
                        <a:cs typeface="Arial"/>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1">
                        <a:lnSpc>
                          <a:spcPct val="115000"/>
                        </a:lnSpc>
                        <a:spcAft>
                          <a:spcPts val="0"/>
                        </a:spcAft>
                      </a:pPr>
                      <a:endParaRPr lang="en-US" sz="1100">
                        <a:effectLst/>
                        <a:latin typeface="Calibri"/>
                        <a:ea typeface="Calibri"/>
                        <a:cs typeface="Arial"/>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a:lnSpc>
                          <a:spcPct val="115000"/>
                        </a:lnSpc>
                        <a:spcAft>
                          <a:spcPts val="0"/>
                        </a:spcAft>
                      </a:pPr>
                      <a:r>
                        <a:rPr lang="en-US" sz="1800" dirty="0">
                          <a:effectLst/>
                          <a:latin typeface="Calibri"/>
                          <a:ea typeface="Calibri"/>
                          <a:cs typeface="Arial"/>
                          <a:sym typeface="Webdings"/>
                        </a:rPr>
                        <a:t></a:t>
                      </a:r>
                      <a:endParaRPr lang="en-US" sz="1100" dirty="0">
                        <a:effectLst/>
                        <a:latin typeface="Calibri"/>
                        <a:ea typeface="Calibri"/>
                        <a:cs typeface="Arial"/>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3670">
                <a:tc>
                  <a:txBody>
                    <a:bodyPr/>
                    <a:lstStyle/>
                    <a:p>
                      <a:endParaRPr lang="he-IL" dirty="0"/>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a:lnSpc>
                          <a:spcPct val="115000"/>
                        </a:lnSpc>
                        <a:spcAft>
                          <a:spcPts val="0"/>
                        </a:spcAft>
                      </a:pPr>
                      <a:r>
                        <a:rPr lang="en-US" sz="1800">
                          <a:effectLst/>
                          <a:latin typeface="Calibri"/>
                          <a:ea typeface="Calibri"/>
                          <a:cs typeface="Arial"/>
                          <a:sym typeface="Wingdings"/>
                        </a:rPr>
                        <a:t></a:t>
                      </a:r>
                      <a:endParaRPr lang="en-US" sz="1100">
                        <a:effectLst/>
                        <a:latin typeface="Calibri"/>
                        <a:ea typeface="Calibri"/>
                        <a:cs typeface="Arial"/>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1">
                        <a:lnSpc>
                          <a:spcPct val="115000"/>
                        </a:lnSpc>
                        <a:spcAft>
                          <a:spcPts val="0"/>
                        </a:spcAft>
                      </a:pPr>
                      <a:endParaRPr lang="en-US" sz="1100">
                        <a:effectLst/>
                        <a:latin typeface="Calibri"/>
                        <a:ea typeface="Calibri"/>
                        <a:cs typeface="Arial"/>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a:lnSpc>
                          <a:spcPct val="115000"/>
                        </a:lnSpc>
                        <a:spcAft>
                          <a:spcPts val="0"/>
                        </a:spcAft>
                      </a:pPr>
                      <a:r>
                        <a:rPr lang="en-US" sz="1800" dirty="0">
                          <a:effectLst/>
                          <a:latin typeface="Calibri"/>
                          <a:ea typeface="Calibri"/>
                          <a:cs typeface="Arial"/>
                          <a:sym typeface="Webdings"/>
                        </a:rPr>
                        <a:t></a:t>
                      </a:r>
                      <a:endParaRPr lang="en-US" sz="1100" dirty="0">
                        <a:effectLst/>
                        <a:latin typeface="Calibri"/>
                        <a:ea typeface="Calibri"/>
                        <a:cs typeface="Arial"/>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3670">
                <a:tc>
                  <a:txBody>
                    <a:bodyPr/>
                    <a:lstStyle/>
                    <a:p>
                      <a:endParaRPr lang="he-IL" dirty="0"/>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a:lnSpc>
                          <a:spcPct val="115000"/>
                        </a:lnSpc>
                        <a:spcAft>
                          <a:spcPts val="0"/>
                        </a:spcAft>
                      </a:pPr>
                      <a:r>
                        <a:rPr lang="en-US" sz="1800">
                          <a:effectLst/>
                          <a:latin typeface="Calibri"/>
                          <a:ea typeface="Calibri"/>
                          <a:cs typeface="Arial"/>
                          <a:sym typeface="Webdings"/>
                        </a:rPr>
                        <a:t></a:t>
                      </a:r>
                      <a:endParaRPr lang="en-US" sz="1100">
                        <a:effectLst/>
                        <a:latin typeface="Calibri"/>
                        <a:ea typeface="Calibri"/>
                        <a:cs typeface="Arial"/>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1">
                        <a:lnSpc>
                          <a:spcPct val="115000"/>
                        </a:lnSpc>
                        <a:spcAft>
                          <a:spcPts val="0"/>
                        </a:spcAft>
                      </a:pPr>
                      <a:endParaRPr lang="en-US" sz="1100">
                        <a:effectLst/>
                        <a:latin typeface="Calibri"/>
                        <a:ea typeface="Calibri"/>
                        <a:cs typeface="Arial"/>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a:lnSpc>
                          <a:spcPct val="115000"/>
                        </a:lnSpc>
                        <a:spcAft>
                          <a:spcPts val="0"/>
                        </a:spcAft>
                      </a:pPr>
                      <a:r>
                        <a:rPr lang="en-US" sz="1800" dirty="0">
                          <a:effectLst/>
                          <a:latin typeface="Calibri"/>
                          <a:ea typeface="Calibri"/>
                          <a:cs typeface="Arial"/>
                          <a:sym typeface="Webdings"/>
                        </a:rPr>
                        <a:t></a:t>
                      </a:r>
                      <a:endParaRPr lang="en-US" sz="1100" dirty="0">
                        <a:effectLst/>
                        <a:latin typeface="Calibri"/>
                        <a:ea typeface="Calibri"/>
                        <a:cs typeface="Arial"/>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3670">
                <a:tc>
                  <a:txBody>
                    <a:bodyPr/>
                    <a:lstStyle/>
                    <a:p>
                      <a:endParaRPr lang="he-IL" dirty="0"/>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a:lnSpc>
                          <a:spcPct val="115000"/>
                        </a:lnSpc>
                        <a:spcAft>
                          <a:spcPts val="0"/>
                        </a:spcAft>
                      </a:pPr>
                      <a:r>
                        <a:rPr lang="en-US" sz="1800">
                          <a:effectLst/>
                          <a:latin typeface="Calibri"/>
                          <a:ea typeface="Calibri"/>
                          <a:cs typeface="Arial"/>
                          <a:sym typeface="Webdings"/>
                        </a:rPr>
                        <a:t></a:t>
                      </a:r>
                      <a:endParaRPr lang="en-US" sz="1100">
                        <a:effectLst/>
                        <a:latin typeface="Calibri"/>
                        <a:ea typeface="Calibri"/>
                        <a:cs typeface="Arial"/>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1">
                        <a:lnSpc>
                          <a:spcPct val="115000"/>
                        </a:lnSpc>
                        <a:spcAft>
                          <a:spcPts val="0"/>
                        </a:spcAft>
                      </a:pPr>
                      <a:endParaRPr lang="en-US" sz="1100">
                        <a:effectLst/>
                        <a:latin typeface="Calibri"/>
                        <a:ea typeface="Calibri"/>
                        <a:cs typeface="Arial"/>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a:lnSpc>
                          <a:spcPct val="115000"/>
                        </a:lnSpc>
                        <a:spcAft>
                          <a:spcPts val="0"/>
                        </a:spcAft>
                      </a:pPr>
                      <a:r>
                        <a:rPr lang="en-US" sz="1800" dirty="0">
                          <a:effectLst/>
                          <a:latin typeface="Calibri"/>
                          <a:ea typeface="Calibri"/>
                          <a:cs typeface="Arial"/>
                          <a:sym typeface="Wingdings"/>
                        </a:rPr>
                        <a:t></a:t>
                      </a:r>
                      <a:endParaRPr lang="en-US" sz="1100" dirty="0">
                        <a:effectLst/>
                        <a:latin typeface="Calibri"/>
                        <a:ea typeface="Calibri"/>
                        <a:cs typeface="Arial"/>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3670">
                <a:tc>
                  <a:txBody>
                    <a:bodyPr/>
                    <a:lstStyle/>
                    <a:p>
                      <a:endParaRPr lang="he-IL" dirty="0"/>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a:lnSpc>
                          <a:spcPct val="115000"/>
                        </a:lnSpc>
                        <a:spcAft>
                          <a:spcPts val="0"/>
                        </a:spcAft>
                      </a:pPr>
                      <a:r>
                        <a:rPr lang="en-US" sz="1800">
                          <a:effectLst/>
                          <a:latin typeface="Calibri"/>
                          <a:ea typeface="Calibri"/>
                          <a:cs typeface="Arial"/>
                          <a:sym typeface="Wingdings"/>
                        </a:rPr>
                        <a:t></a:t>
                      </a:r>
                      <a:endParaRPr lang="en-US" sz="1100">
                        <a:effectLst/>
                        <a:latin typeface="Calibri"/>
                        <a:ea typeface="Calibri"/>
                        <a:cs typeface="Arial"/>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1">
                        <a:lnSpc>
                          <a:spcPct val="115000"/>
                        </a:lnSpc>
                        <a:spcAft>
                          <a:spcPts val="0"/>
                        </a:spcAft>
                      </a:pPr>
                      <a:endParaRPr lang="en-US" sz="1100">
                        <a:effectLst/>
                        <a:latin typeface="Calibri"/>
                        <a:ea typeface="Calibri"/>
                        <a:cs typeface="Arial"/>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a:lnSpc>
                          <a:spcPct val="115000"/>
                        </a:lnSpc>
                        <a:spcAft>
                          <a:spcPts val="0"/>
                        </a:spcAft>
                      </a:pPr>
                      <a:r>
                        <a:rPr lang="en-US" sz="1800" dirty="0">
                          <a:effectLst/>
                          <a:latin typeface="Calibri"/>
                          <a:ea typeface="Calibri"/>
                          <a:cs typeface="Arial"/>
                          <a:sym typeface="Webdings"/>
                        </a:rPr>
                        <a:t></a:t>
                      </a:r>
                      <a:endParaRPr lang="en-US" sz="1100" dirty="0">
                        <a:effectLst/>
                        <a:latin typeface="Calibri"/>
                        <a:ea typeface="Calibri"/>
                        <a:cs typeface="Arial"/>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3670">
                <a:tc>
                  <a:txBody>
                    <a:bodyPr/>
                    <a:lstStyle/>
                    <a:p>
                      <a:endParaRPr lang="he-IL"/>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a:lnSpc>
                          <a:spcPct val="115000"/>
                        </a:lnSpc>
                        <a:spcAft>
                          <a:spcPts val="0"/>
                        </a:spcAft>
                      </a:pPr>
                      <a:r>
                        <a:rPr lang="en-US" sz="1800">
                          <a:effectLst/>
                          <a:latin typeface="Calibri"/>
                          <a:ea typeface="Calibri"/>
                          <a:cs typeface="Arial"/>
                          <a:sym typeface="Wingdings"/>
                        </a:rPr>
                        <a:t></a:t>
                      </a:r>
                      <a:endParaRPr lang="en-US" sz="1100">
                        <a:effectLst/>
                        <a:latin typeface="Calibri"/>
                        <a:ea typeface="Calibri"/>
                        <a:cs typeface="Arial"/>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1">
                        <a:lnSpc>
                          <a:spcPct val="115000"/>
                        </a:lnSpc>
                        <a:spcAft>
                          <a:spcPts val="0"/>
                        </a:spcAft>
                      </a:pPr>
                      <a:endParaRPr lang="en-US" sz="1100">
                        <a:effectLst/>
                        <a:latin typeface="Calibri"/>
                        <a:ea typeface="Calibri"/>
                        <a:cs typeface="Arial"/>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a:lnSpc>
                          <a:spcPct val="115000"/>
                        </a:lnSpc>
                        <a:spcAft>
                          <a:spcPts val="0"/>
                        </a:spcAft>
                      </a:pPr>
                      <a:r>
                        <a:rPr lang="en-US" sz="1800" dirty="0">
                          <a:effectLst/>
                          <a:latin typeface="Calibri"/>
                          <a:ea typeface="Calibri"/>
                          <a:cs typeface="Arial"/>
                          <a:sym typeface="Wingdings 2"/>
                        </a:rPr>
                        <a:t></a:t>
                      </a:r>
                      <a:endParaRPr lang="en-US" sz="1100" dirty="0">
                        <a:effectLst/>
                        <a:latin typeface="Calibri"/>
                        <a:ea typeface="Calibri"/>
                        <a:cs typeface="Arial"/>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33670">
                <a:tc>
                  <a:txBody>
                    <a:bodyPr/>
                    <a:lstStyle/>
                    <a:p>
                      <a:endParaRPr lang="he-IL"/>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a:lnSpc>
                          <a:spcPct val="115000"/>
                        </a:lnSpc>
                        <a:spcAft>
                          <a:spcPts val="0"/>
                        </a:spcAft>
                      </a:pPr>
                      <a:r>
                        <a:rPr lang="en-US" sz="1800" dirty="0">
                          <a:effectLst/>
                          <a:latin typeface="Calibri"/>
                          <a:ea typeface="Calibri"/>
                          <a:cs typeface="Arial"/>
                          <a:sym typeface="Wingdings"/>
                        </a:rPr>
                        <a:t></a:t>
                      </a:r>
                      <a:endParaRPr lang="en-US" sz="1100" dirty="0">
                        <a:effectLst/>
                        <a:latin typeface="Calibri"/>
                        <a:ea typeface="Calibri"/>
                        <a:cs typeface="Arial"/>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1">
                        <a:lnSpc>
                          <a:spcPct val="115000"/>
                        </a:lnSpc>
                        <a:spcAft>
                          <a:spcPts val="0"/>
                        </a:spcAft>
                      </a:pPr>
                      <a:endParaRPr lang="en-US" sz="1100">
                        <a:effectLst/>
                        <a:latin typeface="Calibri"/>
                        <a:ea typeface="Calibri"/>
                        <a:cs typeface="Arial"/>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a:lnSpc>
                          <a:spcPct val="115000"/>
                        </a:lnSpc>
                        <a:spcAft>
                          <a:spcPts val="0"/>
                        </a:spcAft>
                      </a:pPr>
                      <a:r>
                        <a:rPr lang="en-US" sz="1800" dirty="0">
                          <a:effectLst/>
                          <a:latin typeface="Calibri"/>
                          <a:ea typeface="Calibri"/>
                          <a:cs typeface="Arial"/>
                          <a:sym typeface="Webdings"/>
                        </a:rPr>
                        <a:t></a:t>
                      </a:r>
                      <a:endParaRPr lang="en-US" sz="1100" dirty="0">
                        <a:effectLst/>
                        <a:latin typeface="Calibri"/>
                        <a:ea typeface="Calibri"/>
                        <a:cs typeface="Arial"/>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33670">
                <a:tc>
                  <a:txBody>
                    <a:bodyPr/>
                    <a:lstStyle/>
                    <a:p>
                      <a:endParaRPr lang="he-IL"/>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a:lnSpc>
                          <a:spcPct val="115000"/>
                        </a:lnSpc>
                        <a:spcAft>
                          <a:spcPts val="0"/>
                        </a:spcAft>
                      </a:pPr>
                      <a:r>
                        <a:rPr lang="en-US" sz="1800">
                          <a:effectLst/>
                          <a:latin typeface="Calibri"/>
                          <a:ea typeface="Calibri"/>
                          <a:cs typeface="Arial"/>
                          <a:sym typeface="Wingdings"/>
                        </a:rPr>
                        <a:t></a:t>
                      </a:r>
                      <a:endParaRPr lang="en-US" sz="1100">
                        <a:effectLst/>
                        <a:latin typeface="Calibri"/>
                        <a:ea typeface="Calibri"/>
                        <a:cs typeface="Arial"/>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1">
                        <a:lnSpc>
                          <a:spcPct val="115000"/>
                        </a:lnSpc>
                        <a:spcAft>
                          <a:spcPts val="0"/>
                        </a:spcAft>
                      </a:pPr>
                      <a:endParaRPr lang="en-US" sz="1100">
                        <a:effectLst/>
                        <a:latin typeface="Calibri"/>
                        <a:ea typeface="Calibri"/>
                        <a:cs typeface="Arial"/>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a:lnSpc>
                          <a:spcPct val="115000"/>
                        </a:lnSpc>
                        <a:spcAft>
                          <a:spcPts val="0"/>
                        </a:spcAft>
                      </a:pPr>
                      <a:r>
                        <a:rPr lang="en-US" sz="1800" dirty="0">
                          <a:effectLst/>
                          <a:latin typeface="Calibri"/>
                          <a:ea typeface="Calibri"/>
                          <a:cs typeface="Arial"/>
                          <a:sym typeface="Webdings"/>
                        </a:rPr>
                        <a:t></a:t>
                      </a:r>
                      <a:endParaRPr lang="en-US" sz="1100" dirty="0">
                        <a:effectLst/>
                        <a:latin typeface="Calibri"/>
                        <a:ea typeface="Calibri"/>
                        <a:cs typeface="Arial"/>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33670">
                <a:tc>
                  <a:txBody>
                    <a:bodyPr/>
                    <a:lstStyle/>
                    <a:p>
                      <a:endParaRPr lang="he-IL" dirty="0"/>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a:lnSpc>
                          <a:spcPct val="115000"/>
                        </a:lnSpc>
                        <a:spcAft>
                          <a:spcPts val="0"/>
                        </a:spcAft>
                      </a:pPr>
                      <a:r>
                        <a:rPr lang="en-US" sz="1800" dirty="0">
                          <a:effectLst/>
                          <a:latin typeface="Calibri"/>
                          <a:ea typeface="Calibri"/>
                          <a:cs typeface="Arial"/>
                          <a:sym typeface="Webdings"/>
                        </a:rPr>
                        <a:t></a:t>
                      </a:r>
                      <a:endParaRPr lang="en-US" sz="1100" dirty="0">
                        <a:effectLst/>
                        <a:latin typeface="Calibri"/>
                        <a:ea typeface="Calibri"/>
                        <a:cs typeface="Arial"/>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1">
                        <a:lnSpc>
                          <a:spcPct val="115000"/>
                        </a:lnSpc>
                        <a:spcAft>
                          <a:spcPts val="0"/>
                        </a:spcAft>
                      </a:pPr>
                      <a:endParaRPr lang="en-US" sz="1100" dirty="0">
                        <a:effectLst/>
                        <a:latin typeface="Calibri"/>
                        <a:ea typeface="Calibri"/>
                        <a:cs typeface="Arial"/>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0">
                        <a:lnSpc>
                          <a:spcPct val="115000"/>
                        </a:lnSpc>
                        <a:spcAft>
                          <a:spcPts val="0"/>
                        </a:spcAft>
                      </a:pPr>
                      <a:r>
                        <a:rPr lang="en-US" sz="1800" dirty="0">
                          <a:effectLst/>
                          <a:latin typeface="Calibri"/>
                          <a:ea typeface="Calibri"/>
                          <a:cs typeface="Arial"/>
                          <a:sym typeface="Wingdings"/>
                        </a:rPr>
                        <a:t></a:t>
                      </a:r>
                      <a:endParaRPr lang="en-US" sz="1100" dirty="0">
                        <a:effectLst/>
                        <a:latin typeface="Calibri"/>
                        <a:ea typeface="Calibri"/>
                        <a:cs typeface="Arial"/>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pic>
        <p:nvPicPr>
          <p:cNvPr id="7" name="Picture 7"/>
          <p:cNvPicPr>
            <a:picLocks noChangeAspect="1" noChangeArrowheads="1"/>
          </p:cNvPicPr>
          <p:nvPr/>
        </p:nvPicPr>
        <p:blipFill>
          <a:blip r:embed="rId3"/>
          <a:srcRect l="35229"/>
          <a:stretch>
            <a:fillRect/>
          </a:stretch>
        </p:blipFill>
        <p:spPr bwMode="auto">
          <a:xfrm>
            <a:off x="13483" y="4716832"/>
            <a:ext cx="9117031" cy="1279125"/>
          </a:xfrm>
          <a:prstGeom prst="rect">
            <a:avLst/>
          </a:prstGeom>
          <a:noFill/>
          <a:ln w="9525">
            <a:noFill/>
            <a:miter lim="800000"/>
            <a:headEnd/>
            <a:tailEnd/>
          </a:ln>
        </p:spPr>
      </p:pic>
      <p:sp>
        <p:nvSpPr>
          <p:cNvPr id="9" name="TextBox 19"/>
          <p:cNvSpPr txBox="1">
            <a:spLocks noChangeArrowheads="1"/>
          </p:cNvSpPr>
          <p:nvPr/>
        </p:nvSpPr>
        <p:spPr bwMode="auto">
          <a:xfrm>
            <a:off x="-1" y="2844225"/>
            <a:ext cx="6585547" cy="461665"/>
          </a:xfrm>
          <a:prstGeom prst="rect">
            <a:avLst/>
          </a:prstGeom>
          <a:noFill/>
        </p:spPr>
        <p:txBody>
          <a:bodyPr wrap="square" rtlCol="1">
            <a:spAutoFit/>
          </a:bodyPr>
          <a:lstStyle>
            <a:defPPr>
              <a:defRPr lang="he-IL"/>
            </a:defPPr>
            <a:lvl1pPr>
              <a:defRPr sz="1600" b="1"/>
            </a:lvl1pPr>
          </a:lstStyle>
          <a:p>
            <a:pPr algn="ctr"/>
            <a:r>
              <a:rPr lang="he-IL" sz="2400" dirty="0" smtClean="0"/>
              <a:t>פצחו </a:t>
            </a:r>
            <a:r>
              <a:rPr lang="he-IL" sz="2400" dirty="0"/>
              <a:t>את הצופן הסודי לפי כללי הבטיחות </a:t>
            </a:r>
            <a:r>
              <a:rPr lang="he-IL" sz="2400" dirty="0" smtClean="0"/>
              <a:t>בכרזה:</a:t>
            </a:r>
            <a:endParaRPr lang="en-US" sz="2400" dirty="0"/>
          </a:p>
        </p:txBody>
      </p:sp>
      <p:pic>
        <p:nvPicPr>
          <p:cNvPr id="10" name="Picture 1"/>
          <p:cNvPicPr>
            <a:picLocks noChangeAspect="1" noChangeArrowheads="1"/>
          </p:cNvPicPr>
          <p:nvPr/>
        </p:nvPicPr>
        <p:blipFill>
          <a:blip r:embed="rId4"/>
          <a:srcRect l="43060"/>
          <a:stretch>
            <a:fillRect/>
          </a:stretch>
        </p:blipFill>
        <p:spPr bwMode="auto">
          <a:xfrm>
            <a:off x="123850" y="4061462"/>
            <a:ext cx="8554960" cy="1310740"/>
          </a:xfrm>
          <a:prstGeom prst="rect">
            <a:avLst/>
          </a:prstGeom>
          <a:noFill/>
          <a:ln w="9525">
            <a:noFill/>
            <a:miter lim="800000"/>
            <a:headEnd/>
            <a:tailEnd/>
          </a:ln>
        </p:spPr>
      </p:pic>
      <p:pic>
        <p:nvPicPr>
          <p:cNvPr id="11" name="Picture 2"/>
          <p:cNvPicPr>
            <a:picLocks noChangeAspect="1" noChangeArrowheads="1"/>
          </p:cNvPicPr>
          <p:nvPr/>
        </p:nvPicPr>
        <p:blipFill>
          <a:blip r:embed="rId5"/>
          <a:srcRect l="48358"/>
          <a:stretch>
            <a:fillRect/>
          </a:stretch>
        </p:blipFill>
        <p:spPr bwMode="auto">
          <a:xfrm>
            <a:off x="-1" y="5517967"/>
            <a:ext cx="9144000" cy="1340033"/>
          </a:xfrm>
          <a:prstGeom prst="rect">
            <a:avLst/>
          </a:prstGeom>
          <a:noFill/>
          <a:ln w="9525">
            <a:noFill/>
            <a:miter lim="800000"/>
            <a:headEnd/>
            <a:tailEnd/>
          </a:ln>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2361" y="4364317"/>
            <a:ext cx="10729192" cy="2307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13484" y="3439535"/>
            <a:ext cx="6572062" cy="461665"/>
          </a:xfrm>
          <a:prstGeom prst="rect">
            <a:avLst/>
          </a:prstGeom>
          <a:noFill/>
        </p:spPr>
        <p:txBody>
          <a:bodyPr wrap="square" rtlCol="1">
            <a:spAutoFit/>
          </a:bodyPr>
          <a:lstStyle/>
          <a:p>
            <a:pPr algn="ctr"/>
            <a:r>
              <a:rPr lang="he-IL" sz="2400" b="1" dirty="0" smtClean="0"/>
              <a:t>על פי הצופן שפיצחתם גלו את המשפט הבא:</a:t>
            </a:r>
            <a:endParaRPr lang="he-IL" sz="2400" b="1" dirty="0"/>
          </a:p>
        </p:txBody>
      </p:sp>
    </p:spTree>
    <p:extLst>
      <p:ext uri="{BB962C8B-B14F-4D97-AF65-F5344CB8AC3E}">
        <p14:creationId xmlns:p14="http://schemas.microsoft.com/office/powerpoint/2010/main" val="322849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anim calcmode="lin" valueType="num">
                                      <p:cBhvr>
                                        <p:cTn id="39" dur="1000" fill="hold"/>
                                        <p:tgtEl>
                                          <p:spTgt spid="23"/>
                                        </p:tgtEl>
                                        <p:attrNameLst>
                                          <p:attrName>ppt_x</p:attrName>
                                        </p:attrNameLst>
                                      </p:cBhvr>
                                      <p:tavLst>
                                        <p:tav tm="0">
                                          <p:val>
                                            <p:strVal val="#ppt_x"/>
                                          </p:val>
                                        </p:tav>
                                        <p:tav tm="100000">
                                          <p:val>
                                            <p:strVal val="#ppt_x"/>
                                          </p:val>
                                        </p:tav>
                                      </p:tavLst>
                                    </p:anim>
                                    <p:anim calcmode="lin" valueType="num">
                                      <p:cBhvr>
                                        <p:cTn id="4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123"/>
                                        </p:tgtEl>
                                        <p:attrNameLst>
                                          <p:attrName>style.visibility</p:attrName>
                                        </p:attrNameLst>
                                      </p:cBhvr>
                                      <p:to>
                                        <p:strVal val="visible"/>
                                      </p:to>
                                    </p:set>
                                    <p:animEffect transition="in" filter="fade">
                                      <p:cBhvr>
                                        <p:cTn id="45"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grpSp>
        <p:nvGrpSpPr>
          <p:cNvPr id="5" name="קבוצה 4"/>
          <p:cNvGrpSpPr/>
          <p:nvPr/>
        </p:nvGrpSpPr>
        <p:grpSpPr>
          <a:xfrm>
            <a:off x="440618" y="3953710"/>
            <a:ext cx="7707218" cy="2292319"/>
            <a:chOff x="428596" y="3357562"/>
            <a:chExt cx="7707218" cy="2292319"/>
          </a:xfrm>
        </p:grpSpPr>
        <p:pic>
          <p:nvPicPr>
            <p:cNvPr id="3" name="Picture 2"/>
            <p:cNvPicPr>
              <a:picLocks noChangeAspect="1" noChangeArrowheads="1"/>
            </p:cNvPicPr>
            <p:nvPr/>
          </p:nvPicPr>
          <p:blipFill>
            <a:blip r:embed="rId3"/>
            <a:srcRect/>
            <a:stretch>
              <a:fillRect/>
            </a:stretch>
          </p:blipFill>
          <p:spPr bwMode="auto">
            <a:xfrm>
              <a:off x="428596" y="3357562"/>
              <a:ext cx="2357454" cy="228601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6" name="Picture 2"/>
            <p:cNvPicPr>
              <a:picLocks noChangeAspect="1" noChangeArrowheads="1"/>
            </p:cNvPicPr>
            <p:nvPr/>
          </p:nvPicPr>
          <p:blipFill>
            <a:blip r:embed="rId4"/>
            <a:srcRect/>
            <a:stretch>
              <a:fillRect/>
            </a:stretch>
          </p:blipFill>
          <p:spPr bwMode="auto">
            <a:xfrm>
              <a:off x="5828598" y="3357562"/>
              <a:ext cx="2307216" cy="213586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תמונה 14" descr="×ª××¦××ª ×ª××× × ×¢×××¨ ×¢×¨×××ª ×××××ª"/>
            <p:cNvPicPr/>
            <p:nvPr/>
          </p:nvPicPr>
          <p:blipFill>
            <a:blip r:embed="rId5">
              <a:extLst>
                <a:ext uri="{28A0092B-C50C-407E-A947-70E740481C1C}">
                  <a14:useLocalDpi xmlns:a14="http://schemas.microsoft.com/office/drawing/2010/main" val="0"/>
                </a:ext>
              </a:extLst>
            </a:blip>
            <a:srcRect/>
            <a:stretch>
              <a:fillRect/>
            </a:stretch>
          </p:blipFill>
          <p:spPr bwMode="auto">
            <a:xfrm>
              <a:off x="3120725" y="3357562"/>
              <a:ext cx="2379969" cy="229231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
        <p:nvSpPr>
          <p:cNvPr id="2" name="TextBox 1"/>
          <p:cNvSpPr txBox="1"/>
          <p:nvPr/>
        </p:nvSpPr>
        <p:spPr>
          <a:xfrm>
            <a:off x="5456624" y="161163"/>
            <a:ext cx="3286148" cy="400110"/>
          </a:xfrm>
          <a:prstGeom prst="rect">
            <a:avLst/>
          </a:prstGeom>
          <a:noFill/>
        </p:spPr>
        <p:txBody>
          <a:bodyPr wrap="square" rtlCol="1">
            <a:spAutoFit/>
          </a:bodyPr>
          <a:lstStyle/>
          <a:p>
            <a:pPr algn="r"/>
            <a:r>
              <a:rPr lang="he-IL" sz="2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ונשמרתם לנפשותיכם</a:t>
            </a:r>
          </a:p>
        </p:txBody>
      </p:sp>
      <p:sp>
        <p:nvSpPr>
          <p:cNvPr id="4" name="TextBox 3"/>
          <p:cNvSpPr txBox="1"/>
          <p:nvPr/>
        </p:nvSpPr>
        <p:spPr>
          <a:xfrm>
            <a:off x="2555775" y="157767"/>
            <a:ext cx="3214710" cy="677108"/>
          </a:xfrm>
          <a:prstGeom prst="rect">
            <a:avLst/>
          </a:prstGeom>
          <a:noFill/>
        </p:spPr>
        <p:txBody>
          <a:bodyPr wrap="square" rtlCol="1">
            <a:spAutoFit/>
          </a:bodyPr>
          <a:lstStyle/>
          <a:p>
            <a:r>
              <a:rPr lang="he-IL" sz="2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ושמרת לרעך כמוך</a:t>
            </a:r>
          </a:p>
          <a:p>
            <a:endParaRPr lang="he-IL" b="1" dirty="0">
              <a:latin typeface="David" panose="020E0502060401010101" pitchFamily="34" charset="-79"/>
              <a:cs typeface="David" panose="020E0502060401010101" pitchFamily="34" charset="-79"/>
            </a:endParaRPr>
          </a:p>
        </p:txBody>
      </p:sp>
      <p:sp>
        <p:nvSpPr>
          <p:cNvPr id="6" name="TextBox 5"/>
          <p:cNvSpPr txBox="1"/>
          <p:nvPr/>
        </p:nvSpPr>
        <p:spPr>
          <a:xfrm>
            <a:off x="5770486" y="2923966"/>
            <a:ext cx="2500330" cy="830997"/>
          </a:xfrm>
          <a:prstGeom prst="rect">
            <a:avLst/>
          </a:prstGeom>
          <a:noFill/>
        </p:spPr>
        <p:txBody>
          <a:bodyPr wrap="square" rtlCol="1">
            <a:spAutoFit/>
          </a:bodyPr>
          <a:lstStyle/>
          <a:p>
            <a:pPr algn="ctr"/>
            <a:r>
              <a:rPr lang="he-IL" sz="1600" b="1" dirty="0">
                <a:latin typeface="Tahoma" panose="020B0604030504040204" pitchFamily="34" charset="0"/>
                <a:ea typeface="Tahoma" panose="020B0604030504040204" pitchFamily="34" charset="0"/>
                <a:cs typeface="Tahoma" panose="020B0604030504040204" pitchFamily="34" charset="0"/>
              </a:rPr>
              <a:t>אחריות אישית</a:t>
            </a:r>
          </a:p>
          <a:p>
            <a:pPr algn="ctr"/>
            <a:r>
              <a:rPr lang="he-IL" sz="1600" b="1" dirty="0">
                <a:latin typeface="Tahoma" panose="020B0604030504040204" pitchFamily="34" charset="0"/>
                <a:ea typeface="Tahoma" panose="020B0604030504040204" pitchFamily="34" charset="0"/>
                <a:cs typeface="Tahoma" panose="020B0604030504040204" pitchFamily="34" charset="0"/>
              </a:rPr>
              <a:t>קדושת החיים</a:t>
            </a:r>
          </a:p>
          <a:p>
            <a:pPr algn="ctr"/>
            <a:r>
              <a:rPr lang="he-IL" sz="1600" b="1" dirty="0">
                <a:latin typeface="Tahoma" panose="020B0604030504040204" pitchFamily="34" charset="0"/>
                <a:ea typeface="Tahoma" panose="020B0604030504040204" pitchFamily="34" charset="0"/>
                <a:cs typeface="Tahoma" panose="020B0604030504040204" pitchFamily="34" charset="0"/>
              </a:rPr>
              <a:t>מודעות עצמית</a:t>
            </a:r>
          </a:p>
        </p:txBody>
      </p:sp>
      <p:sp>
        <p:nvSpPr>
          <p:cNvPr id="7" name="TextBox 6"/>
          <p:cNvSpPr txBox="1"/>
          <p:nvPr/>
        </p:nvSpPr>
        <p:spPr>
          <a:xfrm>
            <a:off x="3215441" y="2940469"/>
            <a:ext cx="2214579" cy="830997"/>
          </a:xfrm>
          <a:prstGeom prst="rect">
            <a:avLst/>
          </a:prstGeom>
          <a:noFill/>
        </p:spPr>
        <p:txBody>
          <a:bodyPr wrap="square" rtlCol="1">
            <a:spAutoFit/>
          </a:bodyPr>
          <a:lstStyle/>
          <a:p>
            <a:pPr algn="ctr"/>
            <a:r>
              <a:rPr lang="he-IL" sz="1600" b="1" dirty="0" smtClean="0">
                <a:latin typeface="Tahoma" panose="020B0604030504040204" pitchFamily="34" charset="0"/>
                <a:ea typeface="Tahoma" panose="020B0604030504040204" pitchFamily="34" charset="0"/>
                <a:cs typeface="Tahoma" panose="020B0604030504040204" pitchFamily="34" charset="0"/>
              </a:rPr>
              <a:t>מעורבות </a:t>
            </a:r>
            <a:r>
              <a:rPr lang="he-IL" sz="1600" b="1" dirty="0">
                <a:latin typeface="Tahoma" panose="020B0604030504040204" pitchFamily="34" charset="0"/>
                <a:ea typeface="Tahoma" panose="020B0604030504040204" pitchFamily="34" charset="0"/>
                <a:cs typeface="Tahoma" panose="020B0604030504040204" pitchFamily="34" charset="0"/>
              </a:rPr>
              <a:t>חברתית</a:t>
            </a:r>
          </a:p>
          <a:p>
            <a:pPr algn="ctr"/>
            <a:r>
              <a:rPr lang="he-IL" sz="1600" b="1" dirty="0">
                <a:latin typeface="Tahoma" panose="020B0604030504040204" pitchFamily="34" charset="0"/>
                <a:ea typeface="Tahoma" panose="020B0604030504040204" pitchFamily="34" charset="0"/>
                <a:cs typeface="Tahoma" panose="020B0604030504040204" pitchFamily="34" charset="0"/>
              </a:rPr>
              <a:t>ערבות הדדית</a:t>
            </a:r>
          </a:p>
          <a:p>
            <a:pPr algn="ctr"/>
            <a:r>
              <a:rPr lang="he-IL" sz="1600" b="1" dirty="0">
                <a:latin typeface="Tahoma" panose="020B0604030504040204" pitchFamily="34" charset="0"/>
                <a:ea typeface="Tahoma" panose="020B0604030504040204" pitchFamily="34" charset="0"/>
                <a:cs typeface="Tahoma" panose="020B0604030504040204" pitchFamily="34" charset="0"/>
              </a:rPr>
              <a:t>אזרחות </a:t>
            </a:r>
            <a:r>
              <a:rPr lang="he-IL" sz="1600" b="1" dirty="0" smtClean="0">
                <a:latin typeface="Tahoma" panose="020B0604030504040204" pitchFamily="34" charset="0"/>
                <a:ea typeface="Tahoma" panose="020B0604030504040204" pitchFamily="34" charset="0"/>
                <a:cs typeface="Tahoma" panose="020B0604030504040204" pitchFamily="34" charset="0"/>
              </a:rPr>
              <a:t>פעילה</a:t>
            </a:r>
            <a:endParaRPr lang="he-IL" sz="1600" b="1"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639770" y="147653"/>
            <a:ext cx="2481805" cy="400110"/>
          </a:xfrm>
          <a:prstGeom prst="rect">
            <a:avLst/>
          </a:prstGeom>
          <a:noFill/>
        </p:spPr>
        <p:txBody>
          <a:bodyPr wrap="square" rtlCol="1">
            <a:spAutoFit/>
          </a:bodyPr>
          <a:lstStyle/>
          <a:p>
            <a:r>
              <a:rPr lang="he-IL" sz="2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כדור הארץ בידינו</a:t>
            </a:r>
          </a:p>
        </p:txBody>
      </p:sp>
      <p:sp>
        <p:nvSpPr>
          <p:cNvPr id="19" name="TextBox 18"/>
          <p:cNvSpPr txBox="1"/>
          <p:nvPr/>
        </p:nvSpPr>
        <p:spPr>
          <a:xfrm>
            <a:off x="611560" y="2955090"/>
            <a:ext cx="2051467" cy="830997"/>
          </a:xfrm>
          <a:prstGeom prst="rect">
            <a:avLst/>
          </a:prstGeom>
          <a:noFill/>
        </p:spPr>
        <p:txBody>
          <a:bodyPr wrap="square" rtlCol="1">
            <a:spAutoFit/>
          </a:bodyPr>
          <a:lstStyle/>
          <a:p>
            <a:pPr algn="ctr"/>
            <a:r>
              <a:rPr lang="he-IL" sz="1600" b="1" dirty="0">
                <a:latin typeface="Tahoma" panose="020B0604030504040204" pitchFamily="34" charset="0"/>
                <a:ea typeface="Tahoma" panose="020B0604030504040204" pitchFamily="34" charset="0"/>
                <a:cs typeface="Tahoma" panose="020B0604030504040204" pitchFamily="34" charset="0"/>
              </a:rPr>
              <a:t>מודעות לקיימות ושמירה על כדור הארץ</a:t>
            </a:r>
          </a:p>
        </p:txBody>
      </p:sp>
      <p:graphicFrame>
        <p:nvGraphicFramePr>
          <p:cNvPr id="22" name="דיאגרמה 21"/>
          <p:cNvGraphicFramePr/>
          <p:nvPr>
            <p:extLst>
              <p:ext uri="{D42A27DB-BD31-4B8C-83A1-F6EECF244321}">
                <p14:modId xmlns:p14="http://schemas.microsoft.com/office/powerpoint/2010/main" val="1717425836"/>
              </p:ext>
            </p:extLst>
          </p:nvPr>
        </p:nvGraphicFramePr>
        <p:xfrm>
          <a:off x="428596" y="1659091"/>
          <a:ext cx="7929618" cy="152377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6" name="TextBox 25"/>
          <p:cNvSpPr txBox="1"/>
          <p:nvPr/>
        </p:nvSpPr>
        <p:spPr>
          <a:xfrm>
            <a:off x="5597212" y="2144431"/>
            <a:ext cx="2143140" cy="400110"/>
          </a:xfrm>
          <a:prstGeom prst="rect">
            <a:avLst/>
          </a:prstGeom>
          <a:noFill/>
        </p:spPr>
        <p:txBody>
          <a:bodyPr wrap="square" rtlCol="1">
            <a:spAutoFit/>
          </a:bodyPr>
          <a:lstStyle/>
          <a:p>
            <a:r>
              <a:rPr lang="he-IL" sz="20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אחריות אישית </a:t>
            </a:r>
          </a:p>
        </p:txBody>
      </p:sp>
      <p:sp>
        <p:nvSpPr>
          <p:cNvPr id="27" name="TextBox 26"/>
          <p:cNvSpPr txBox="1"/>
          <p:nvPr/>
        </p:nvSpPr>
        <p:spPr>
          <a:xfrm>
            <a:off x="2915816" y="2154001"/>
            <a:ext cx="2423103" cy="400110"/>
          </a:xfrm>
          <a:prstGeom prst="rect">
            <a:avLst/>
          </a:prstGeom>
          <a:noFill/>
        </p:spPr>
        <p:txBody>
          <a:bodyPr wrap="square" rtlCol="1">
            <a:spAutoFit/>
          </a:bodyPr>
          <a:lstStyle/>
          <a:p>
            <a:r>
              <a:rPr lang="he-IL" sz="20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אחריות חברתית</a:t>
            </a:r>
          </a:p>
        </p:txBody>
      </p:sp>
      <p:sp>
        <p:nvSpPr>
          <p:cNvPr id="28" name="TextBox 27"/>
          <p:cNvSpPr txBox="1"/>
          <p:nvPr/>
        </p:nvSpPr>
        <p:spPr>
          <a:xfrm>
            <a:off x="419132" y="2146420"/>
            <a:ext cx="2267491" cy="400110"/>
          </a:xfrm>
          <a:prstGeom prst="rect">
            <a:avLst/>
          </a:prstGeom>
          <a:noFill/>
        </p:spPr>
        <p:txBody>
          <a:bodyPr wrap="square" rtlCol="1">
            <a:spAutoFit/>
          </a:bodyPr>
          <a:lstStyle/>
          <a:p>
            <a:r>
              <a:rPr lang="he-IL" sz="20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אחריות עולמית</a:t>
            </a:r>
          </a:p>
        </p:txBody>
      </p:sp>
      <p:cxnSp>
        <p:nvCxnSpPr>
          <p:cNvPr id="32" name="מחבר חץ ישר 31"/>
          <p:cNvCxnSpPr/>
          <p:nvPr/>
        </p:nvCxnSpPr>
        <p:spPr>
          <a:xfrm>
            <a:off x="1854068" y="659751"/>
            <a:ext cx="22803" cy="960582"/>
          </a:xfrm>
          <a:prstGeom prst="straightConnector1">
            <a:avLst/>
          </a:prstGeom>
          <a:ln w="76200">
            <a:solidFill>
              <a:srgbClr val="006600"/>
            </a:solidFill>
            <a:tailEnd type="triangle"/>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305119" y="6167092"/>
            <a:ext cx="8936499" cy="646331"/>
          </a:xfrm>
          <a:prstGeom prst="rect">
            <a:avLst/>
          </a:prstGeom>
          <a:noFill/>
        </p:spPr>
        <p:txBody>
          <a:bodyPr wrap="square" rtlCol="1">
            <a:spAutoFit/>
          </a:bodyPr>
          <a:lstStyle/>
          <a:p>
            <a:r>
              <a:rPr lang="he-IL"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"תן דעתך שלא תקלקל ותחריב את עולמי, שאם קלקלת, אין מי שיתקן אחריך" </a:t>
            </a:r>
          </a:p>
          <a:p>
            <a:r>
              <a:rPr lang="he-IL" b="1" dirty="0" smtClean="0">
                <a:latin typeface="Tahoma" panose="020B0604030504040204" pitchFamily="34" charset="0"/>
                <a:ea typeface="Tahoma" panose="020B0604030504040204" pitchFamily="34" charset="0"/>
                <a:cs typeface="Tahoma" panose="020B0604030504040204" pitchFamily="34" charset="0"/>
              </a:rPr>
              <a:t>                                                                                                </a:t>
            </a:r>
            <a:r>
              <a:rPr lang="he-IL" sz="14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he-IL" sz="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מדרש </a:t>
            </a:r>
            <a:r>
              <a:rPr lang="he-IL" sz="14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קהלת רבה)</a:t>
            </a:r>
            <a:endParaRPr lang="he-IL" sz="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cxnSp>
        <p:nvCxnSpPr>
          <p:cNvPr id="23" name="מחבר חץ ישר 22"/>
          <p:cNvCxnSpPr/>
          <p:nvPr/>
        </p:nvCxnSpPr>
        <p:spPr>
          <a:xfrm>
            <a:off x="4572000" y="674370"/>
            <a:ext cx="22803" cy="960582"/>
          </a:xfrm>
          <a:prstGeom prst="straightConnector1">
            <a:avLst/>
          </a:prstGeom>
          <a:ln w="76200">
            <a:solidFill>
              <a:srgbClr val="006600"/>
            </a:solidFill>
            <a:tailEnd type="triangle"/>
          </a:ln>
        </p:spPr>
        <p:style>
          <a:lnRef idx="1">
            <a:schemeClr val="dk1"/>
          </a:lnRef>
          <a:fillRef idx="0">
            <a:schemeClr val="dk1"/>
          </a:fillRef>
          <a:effectRef idx="0">
            <a:schemeClr val="dk1"/>
          </a:effectRef>
          <a:fontRef idx="minor">
            <a:schemeClr val="tx1"/>
          </a:fontRef>
        </p:style>
      </p:cxnSp>
      <p:cxnSp>
        <p:nvCxnSpPr>
          <p:cNvPr id="24" name="מחבר חץ ישר 23"/>
          <p:cNvCxnSpPr/>
          <p:nvPr/>
        </p:nvCxnSpPr>
        <p:spPr>
          <a:xfrm>
            <a:off x="6876256" y="676517"/>
            <a:ext cx="22803" cy="960582"/>
          </a:xfrm>
          <a:prstGeom prst="straightConnector1">
            <a:avLst/>
          </a:prstGeom>
          <a:ln w="76200">
            <a:solidFill>
              <a:srgbClr val="0066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689439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666" y="1628800"/>
            <a:ext cx="8241367"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492896"/>
            <a:ext cx="8546101"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356" r="2640"/>
          <a:stretch/>
        </p:blipFill>
        <p:spPr bwMode="auto">
          <a:xfrm>
            <a:off x="323528" y="3439707"/>
            <a:ext cx="8690117" cy="997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5902"/>
          <a:stretch/>
        </p:blipFill>
        <p:spPr bwMode="auto">
          <a:xfrm>
            <a:off x="467544" y="4869160"/>
            <a:ext cx="8188693"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TextBox 19"/>
          <p:cNvSpPr txBox="1">
            <a:spLocks noChangeArrowheads="1"/>
          </p:cNvSpPr>
          <p:nvPr/>
        </p:nvSpPr>
        <p:spPr bwMode="auto">
          <a:xfrm>
            <a:off x="3624998" y="332656"/>
            <a:ext cx="18737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he-IL" altLang="he-IL" sz="3200" b="1" dirty="0" smtClean="0">
                <a:solidFill>
                  <a:srgbClr val="FF0000"/>
                </a:solidFill>
                <a:effectLst>
                  <a:outerShdw blurRad="38100" dist="38100" dir="2700000" algn="tl">
                    <a:srgbClr val="000000">
                      <a:alpha val="43137"/>
                    </a:srgbClr>
                  </a:outerShdw>
                </a:effectLst>
                <a:latin typeface="Calibri" pitchFamily="34" charset="0"/>
              </a:rPr>
              <a:t>פתרון</a:t>
            </a:r>
            <a:endParaRPr lang="he-IL" altLang="he-IL" sz="3200" b="1" dirty="0">
              <a:solidFill>
                <a:srgbClr val="FF0000"/>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42351391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 y="1772816"/>
            <a:ext cx="8229600" cy="4968552"/>
          </a:xfrm>
        </p:spPr>
        <p:txBody>
          <a:bodyPr/>
          <a:lstStyle/>
          <a:p>
            <a:pPr marL="0" indent="0" algn="ctr">
              <a:buNone/>
            </a:pPr>
            <a:r>
              <a:rPr lang="he-IL" sz="2400" b="1" dirty="0" smtClean="0">
                <a:latin typeface="Tahoma" panose="020B0604030504040204" pitchFamily="34" charset="0"/>
                <a:ea typeface="Tahoma" panose="020B0604030504040204" pitchFamily="34" charset="0"/>
                <a:cs typeface="Tahoma" panose="020B0604030504040204" pitchFamily="34" charset="0"/>
              </a:rPr>
              <a:t>חידון מסכם לנושא הבטיחות והחיסכון בחשמל</a:t>
            </a:r>
          </a:p>
          <a:p>
            <a:pPr marL="0" indent="0" algn="ctr">
              <a:buNone/>
            </a:pPr>
            <a:r>
              <a:rPr lang="he-IL" sz="2000" b="1" dirty="0" smtClean="0">
                <a:latin typeface="Tahoma" panose="020B0604030504040204" pitchFamily="34" charset="0"/>
                <a:ea typeface="Tahoma" panose="020B0604030504040204" pitchFamily="34" charset="0"/>
                <a:cs typeface="Tahoma" panose="020B0604030504040204" pitchFamily="34" charset="0"/>
              </a:rPr>
              <a:t>החידון מופיע גם בקובץ קהות</a:t>
            </a:r>
          </a:p>
          <a:p>
            <a:pPr marL="0" indent="0" algn="ctr">
              <a:buNone/>
            </a:pPr>
            <a:endParaRPr lang="he-IL" sz="2000" b="1" dirty="0">
              <a:latin typeface="Tahoma" panose="020B0604030504040204" pitchFamily="34" charset="0"/>
              <a:ea typeface="Tahoma" panose="020B0604030504040204" pitchFamily="34" charset="0"/>
              <a:cs typeface="Tahoma" panose="020B0604030504040204" pitchFamily="34" charset="0"/>
            </a:endParaRPr>
          </a:p>
          <a:p>
            <a:pPr marL="914400" lvl="1" indent="-514350">
              <a:buFont typeface="+mj-lt"/>
              <a:buAutoNum type="arabicPeriod"/>
            </a:pPr>
            <a:r>
              <a:rPr lang="he-IL" dirty="0" smtClean="0"/>
              <a:t>מי מבין התחנות: רוטנברג-אשקלון; אורות רבין-חדרה; רידינג-תל אביב; אשכול-אשדוד; היא התחנה הראשונה שהוקמה בארץ-ישראל?</a:t>
            </a:r>
            <a:r>
              <a:rPr lang="en-US" dirty="0" smtClean="0"/>
              <a:t/>
            </a:r>
            <a:br>
              <a:rPr lang="en-US" dirty="0" smtClean="0"/>
            </a:br>
            <a:endParaRPr lang="he-IL" dirty="0" smtClean="0"/>
          </a:p>
          <a:p>
            <a:pPr marL="1257300" lvl="2" indent="-457200">
              <a:buFont typeface="+mj-cs"/>
              <a:buAutoNum type="hebrew2Minus"/>
            </a:pPr>
            <a:r>
              <a:rPr lang="he-IL" sz="2000" dirty="0" smtClean="0">
                <a:latin typeface="Tahoma" panose="020B0604030504040204" pitchFamily="34" charset="0"/>
                <a:ea typeface="Tahoma" panose="020B0604030504040204" pitchFamily="34" charset="0"/>
                <a:cs typeface="Tahoma" panose="020B0604030504040204" pitchFamily="34" charset="0"/>
              </a:rPr>
              <a:t>"</a:t>
            </a:r>
            <a:r>
              <a:rPr lang="he-IL" sz="2000" dirty="0">
                <a:latin typeface="Tahoma" panose="020B0604030504040204" pitchFamily="34" charset="0"/>
                <a:ea typeface="Tahoma" panose="020B0604030504040204" pitchFamily="34" charset="0"/>
                <a:cs typeface="Tahoma" panose="020B0604030504040204" pitchFamily="34" charset="0"/>
              </a:rPr>
              <a:t>אורות רבין" בחדרה</a:t>
            </a:r>
            <a:endParaRPr lang="en-US" sz="2000" dirty="0">
              <a:latin typeface="Tahoma" panose="020B0604030504040204" pitchFamily="34" charset="0"/>
              <a:ea typeface="Tahoma" panose="020B0604030504040204" pitchFamily="34" charset="0"/>
              <a:cs typeface="Tahoma" panose="020B0604030504040204" pitchFamily="34" charset="0"/>
            </a:endParaRPr>
          </a:p>
          <a:p>
            <a:pPr marL="1257300" lvl="2" indent="-457200">
              <a:buFont typeface="+mj-cs"/>
              <a:buAutoNum type="hebrew2Minus"/>
            </a:pPr>
            <a:r>
              <a:rPr lang="he-IL" sz="2000" dirty="0">
                <a:latin typeface="Tahoma" panose="020B0604030504040204" pitchFamily="34" charset="0"/>
                <a:ea typeface="Tahoma" panose="020B0604030504040204" pitchFamily="34" charset="0"/>
                <a:cs typeface="Tahoma" panose="020B0604030504040204" pitchFamily="34" charset="0"/>
              </a:rPr>
              <a:t>"אשכול" באשדוד</a:t>
            </a:r>
            <a:endParaRPr lang="en-US" sz="2000" dirty="0">
              <a:latin typeface="Tahoma" panose="020B0604030504040204" pitchFamily="34" charset="0"/>
              <a:ea typeface="Tahoma" panose="020B0604030504040204" pitchFamily="34" charset="0"/>
              <a:cs typeface="Tahoma" panose="020B0604030504040204" pitchFamily="34" charset="0"/>
            </a:endParaRPr>
          </a:p>
          <a:p>
            <a:pPr marL="1257300" lvl="2" indent="-457200">
              <a:buFont typeface="+mj-cs"/>
              <a:buAutoNum type="hebrew2Minus"/>
            </a:pPr>
            <a:r>
              <a:rPr lang="he-IL" sz="2000" dirty="0">
                <a:latin typeface="Tahoma" panose="020B0604030504040204" pitchFamily="34" charset="0"/>
                <a:ea typeface="Tahoma" panose="020B0604030504040204" pitchFamily="34" charset="0"/>
                <a:cs typeface="Tahoma" panose="020B0604030504040204" pitchFamily="34" charset="0"/>
              </a:rPr>
              <a:t>"רוטנברג" באשקלון</a:t>
            </a:r>
            <a:endParaRPr lang="en-US" sz="2000" dirty="0">
              <a:latin typeface="Tahoma" panose="020B0604030504040204" pitchFamily="34" charset="0"/>
              <a:ea typeface="Tahoma" panose="020B0604030504040204" pitchFamily="34" charset="0"/>
              <a:cs typeface="Tahoma" panose="020B0604030504040204" pitchFamily="34" charset="0"/>
            </a:endParaRPr>
          </a:p>
          <a:p>
            <a:pPr marL="1257300" lvl="2" indent="-457200">
              <a:buFont typeface="+mj-cs"/>
              <a:buAutoNum type="hebrew2Minus"/>
            </a:pPr>
            <a:r>
              <a:rPr lang="he-IL" sz="2000" dirty="0">
                <a:solidFill>
                  <a:srgbClr val="FF0000"/>
                </a:solidFill>
                <a:latin typeface="Tahoma" panose="020B0604030504040204" pitchFamily="34" charset="0"/>
                <a:ea typeface="Tahoma" panose="020B0604030504040204" pitchFamily="34" charset="0"/>
                <a:cs typeface="Tahoma" panose="020B0604030504040204" pitchFamily="34" charset="0"/>
              </a:rPr>
              <a:t>"רידינג" בתל-אביב</a:t>
            </a:r>
            <a:endPar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1314450" lvl="2" indent="-514350">
              <a:buFont typeface="+mj-cs"/>
              <a:buAutoNum type="hebrew2Minus"/>
            </a:pPr>
            <a:endParaRPr lang="he-IL" dirty="0" smtClean="0"/>
          </a:p>
          <a:p>
            <a:pPr marL="400050" lvl="1" indent="0">
              <a:buNone/>
            </a:pPr>
            <a:r>
              <a:rPr lang="en-US" sz="2400" dirty="0" smtClean="0"/>
              <a:t/>
            </a:r>
            <a:br>
              <a:rPr lang="en-US" sz="2400" dirty="0" smtClean="0"/>
            </a:br>
            <a:r>
              <a:rPr lang="en-US" sz="2800" dirty="0" smtClean="0"/>
              <a:t/>
            </a:r>
            <a:br>
              <a:rPr lang="en-US" sz="2800" dirty="0" smtClean="0"/>
            </a:br>
            <a:endParaRPr lang="he-IL" sz="1800" b="1" dirty="0">
              <a:latin typeface="Tahoma" panose="020B0604030504040204" pitchFamily="34" charset="0"/>
              <a:ea typeface="Tahoma" panose="020B0604030504040204" pitchFamily="34" charset="0"/>
              <a:cs typeface="Tahoma" panose="020B0604030504040204" pitchFamily="34" charset="0"/>
            </a:endParaRPr>
          </a:p>
        </p:txBody>
      </p:sp>
      <p:sp>
        <p:nvSpPr>
          <p:cNvPr id="4" name="כותרת 3"/>
          <p:cNvSpPr txBox="1">
            <a:spLocks noGrp="1"/>
          </p:cNvSpPr>
          <p:nvPr>
            <p:ph type="title"/>
          </p:nvPr>
        </p:nvSpPr>
        <p:spPr>
          <a:prstGeom prst="rect">
            <a:avLst/>
          </a:prstGeom>
          <a:solidFill>
            <a:schemeClr val="bg2">
              <a:lumMod val="90000"/>
              <a:alpha val="40000"/>
            </a:schemeClr>
          </a:solidFill>
        </p:spPr>
        <p:txBody>
          <a:bodyPr wrap="square" rtlCol="1">
            <a:spAutoFit/>
          </a:bodyPr>
          <a:lstStyle/>
          <a:p>
            <a:r>
              <a:rPr lang="he-IL" sz="3200" b="1" dirty="0" smtClean="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נתיב האור לכל דור</a:t>
            </a:r>
            <a:endParaRPr lang="he-IL" sz="32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899592" y="1268760"/>
            <a:ext cx="6048672" cy="400110"/>
          </a:xfrm>
          <a:prstGeom prst="rect">
            <a:avLst/>
          </a:prstGeom>
          <a:noFill/>
        </p:spPr>
        <p:txBody>
          <a:bodyPr wrap="square" rtlCol="1">
            <a:spAutoFit/>
          </a:bodyPr>
          <a:lstStyle/>
          <a:p>
            <a:r>
              <a:rPr lang="he-IL" sz="2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פעילות </a:t>
            </a:r>
            <a:r>
              <a:rPr lang="he-IL" sz="20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 – חידון</a:t>
            </a:r>
            <a:endParaRPr lang="he-IL" sz="2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349379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610709" y="1958410"/>
            <a:ext cx="7632848" cy="1584175"/>
          </a:xfrm>
          <a:prstGeom prst="rect">
            <a:avLst/>
          </a:prstGeom>
          <a:solidFill>
            <a:srgbClr val="FFFF99"/>
          </a:solidFill>
          <a:ln w="25400">
            <a:solidFill>
              <a:srgbClr val="000000"/>
            </a:solidFill>
            <a:prstDash val="sysDot"/>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0" fontAlgn="base" latinLnBrk="0" hangingPunct="0">
              <a:lnSpc>
                <a:spcPct val="100000"/>
              </a:lnSpc>
              <a:spcBef>
                <a:spcPct val="0"/>
              </a:spcBef>
              <a:spcAft>
                <a:spcPts val="800"/>
              </a:spcAft>
              <a:buClrTx/>
              <a:buSzTx/>
              <a:buFontTx/>
              <a:buNone/>
              <a:tabLst/>
            </a:pPr>
            <a:r>
              <a:rPr kumimoji="0" lang="he-IL" altLang="he-IL" sz="2200" b="1" i="0" u="none" strike="noStrike" cap="none" normalizeH="0" baseline="0" dirty="0" smtClean="0">
                <a:ln>
                  <a:noFill/>
                </a:ln>
                <a:solidFill>
                  <a:schemeClr val="tx1"/>
                </a:solidFill>
                <a:effectLst/>
                <a:latin typeface="FrankRuehl" panose="020E0503060101010101" pitchFamily="34" charset="-79"/>
                <a:ea typeface="Arial" panose="020B0604020202020204" pitchFamily="34" charset="0"/>
                <a:cs typeface="FrankRuehl" panose="020E0503060101010101" pitchFamily="34" charset="-79"/>
              </a:rPr>
              <a:t>בן 15 נפצע אנושות לאחר שנפל מעמוד חשמל</a:t>
            </a:r>
          </a:p>
          <a:p>
            <a:pPr marL="0" marR="0" lvl="0" indent="0" algn="ctr" defTabSz="914400" rtl="1" eaLnBrk="0" fontAlgn="base" latinLnBrk="0" hangingPunct="0">
              <a:lnSpc>
                <a:spcPct val="100000"/>
              </a:lnSpc>
              <a:spcBef>
                <a:spcPct val="0"/>
              </a:spcBef>
              <a:spcAft>
                <a:spcPts val="800"/>
              </a:spcAft>
              <a:buClrTx/>
              <a:buSzTx/>
              <a:buFontTx/>
              <a:buNone/>
              <a:tabLst/>
            </a:pPr>
            <a:r>
              <a:rPr kumimoji="0" lang="he-IL" altLang="he-IL" sz="2200" b="0" i="0" u="none" strike="noStrike" cap="none" normalizeH="0" baseline="0" dirty="0" smtClean="0">
                <a:ln>
                  <a:noFill/>
                </a:ln>
                <a:solidFill>
                  <a:schemeClr val="tx1"/>
                </a:solidFill>
                <a:effectLst/>
                <a:latin typeface="FrankRuehl" panose="020E0503060101010101" pitchFamily="34" charset="-79"/>
                <a:ea typeface="Arial" panose="020B0604020202020204" pitchFamily="34" charset="0"/>
                <a:cs typeface="FrankRuehl" panose="020E0503060101010101" pitchFamily="34" charset="-79"/>
              </a:rPr>
              <a:t>הנער</a:t>
            </a:r>
            <a:r>
              <a:rPr kumimoji="0" lang="he-IL" altLang="he-IL" sz="2000" b="0" i="0" u="none" strike="noStrike" cap="none" normalizeH="0" baseline="0" dirty="0" smtClean="0">
                <a:ln>
                  <a:noFill/>
                </a:ln>
                <a:solidFill>
                  <a:schemeClr val="tx1"/>
                </a:solidFill>
                <a:effectLst/>
                <a:latin typeface="FrankRuehl" panose="020E0503060101010101" pitchFamily="34" charset="-79"/>
                <a:ea typeface="Arial" panose="020B0604020202020204" pitchFamily="34" charset="0"/>
                <a:cs typeface="FrankRuehl" panose="020E0503060101010101" pitchFamily="34" charset="-79"/>
              </a:rPr>
              <a:t> נפל מגובה של כמה מטרים ופגע בבסיס העמוד. כתוצאה מכך נחבל קשה בראשו, ונגרמו לו שברים בכל חלקי גופו.         </a:t>
            </a:r>
            <a:r>
              <a:rPr kumimoji="0" lang="en-US" altLang="he-IL" sz="2000" b="0" i="0" u="none" strike="noStrike" cap="none" normalizeH="0" baseline="0" dirty="0" smtClean="0">
                <a:ln>
                  <a:noFill/>
                </a:ln>
                <a:solidFill>
                  <a:schemeClr val="tx1"/>
                </a:solidFill>
                <a:effectLst/>
                <a:latin typeface="FrankRuehl" panose="020E0503060101010101" pitchFamily="34" charset="-79"/>
                <a:ea typeface="Arial" panose="020B0604020202020204" pitchFamily="34" charset="0"/>
                <a:cs typeface="FrankRuehl" panose="020E0503060101010101" pitchFamily="34" charset="-79"/>
              </a:rPr>
              <a:t/>
            </a:r>
            <a:br>
              <a:rPr kumimoji="0" lang="en-US" altLang="he-IL" sz="2000" b="0" i="0" u="none" strike="noStrike" cap="none" normalizeH="0" baseline="0" dirty="0" smtClean="0">
                <a:ln>
                  <a:noFill/>
                </a:ln>
                <a:solidFill>
                  <a:schemeClr val="tx1"/>
                </a:solidFill>
                <a:effectLst/>
                <a:latin typeface="FrankRuehl" panose="020E0503060101010101" pitchFamily="34" charset="-79"/>
                <a:ea typeface="Arial" panose="020B0604020202020204" pitchFamily="34" charset="0"/>
                <a:cs typeface="FrankRuehl" panose="020E0503060101010101" pitchFamily="34" charset="-79"/>
              </a:rPr>
            </a:br>
            <a:r>
              <a:rPr kumimoji="0" lang="he-IL" altLang="he-IL" sz="1400" b="0" i="0" u="none" strike="noStrike" cap="none" normalizeH="0" baseline="0" dirty="0" smtClean="0">
                <a:ln>
                  <a:noFill/>
                </a:ln>
                <a:solidFill>
                  <a:schemeClr val="tx1"/>
                </a:solidFill>
                <a:effectLst/>
                <a:latin typeface="FrankRuehl" panose="020E0503060101010101" pitchFamily="34" charset="-79"/>
                <a:ea typeface="Arial" panose="020B0604020202020204" pitchFamily="34" charset="0"/>
                <a:cs typeface="FrankRuehl" panose="020E0503060101010101" pitchFamily="34" charset="-79"/>
              </a:rPr>
              <a:t>(על-פי עיתון </a:t>
            </a:r>
            <a:r>
              <a:rPr kumimoji="0" lang="he-IL" altLang="he-IL" sz="1400" b="1" i="0" u="none" strike="noStrike" cap="none" normalizeH="0" baseline="0" dirty="0" smtClean="0">
                <a:ln>
                  <a:noFill/>
                </a:ln>
                <a:solidFill>
                  <a:schemeClr val="tx1"/>
                </a:solidFill>
                <a:effectLst/>
                <a:latin typeface="FrankRuehl" panose="020E0503060101010101" pitchFamily="34" charset="-79"/>
                <a:ea typeface="Arial" panose="020B0604020202020204" pitchFamily="34" charset="0"/>
                <a:cs typeface="FrankRuehl" panose="020E0503060101010101" pitchFamily="34" charset="-79"/>
              </a:rPr>
              <a:t>הארץ</a:t>
            </a:r>
            <a:r>
              <a:rPr kumimoji="0" lang="he-IL" altLang="he-IL" sz="1400" b="0" i="0" u="none" strike="noStrike" cap="none" normalizeH="0" baseline="0" dirty="0" smtClean="0">
                <a:ln>
                  <a:noFill/>
                </a:ln>
                <a:solidFill>
                  <a:schemeClr val="tx1"/>
                </a:solidFill>
                <a:effectLst/>
                <a:latin typeface="FrankRuehl" panose="020E0503060101010101" pitchFamily="34" charset="-79"/>
                <a:ea typeface="Arial" panose="020B0604020202020204" pitchFamily="34" charset="0"/>
                <a:cs typeface="FrankRuehl" panose="020E0503060101010101" pitchFamily="34" charset="-79"/>
              </a:rPr>
              <a:t>)</a:t>
            </a: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3" name="מלבן 2"/>
          <p:cNvSpPr/>
          <p:nvPr/>
        </p:nvSpPr>
        <p:spPr>
          <a:xfrm>
            <a:off x="179512" y="1124744"/>
            <a:ext cx="6609503" cy="659219"/>
          </a:xfrm>
          <a:prstGeom prst="rect">
            <a:avLst/>
          </a:prstGeom>
        </p:spPr>
        <p:txBody>
          <a:bodyPr wrap="none">
            <a:spAutoFit/>
          </a:bodyPr>
          <a:lstStyle/>
          <a:p>
            <a:pPr marL="342900" indent="-342900" algn="ctr">
              <a:lnSpc>
                <a:spcPct val="150000"/>
              </a:lnSpc>
              <a:buFont typeface="+mj-lt"/>
              <a:buAutoNum type="arabicPeriod" startAt="2"/>
            </a:pPr>
            <a:r>
              <a:rPr lang="he-IL" sz="2800" dirty="0">
                <a:latin typeface="Times New Roman" panose="02020603050405020304" pitchFamily="18" charset="0"/>
                <a:ea typeface="Times New Roman" panose="02020603050405020304" pitchFamily="18" charset="0"/>
                <a:cs typeface="Tahoma" panose="020B0604030504040204" pitchFamily="34" charset="0"/>
              </a:rPr>
              <a:t>ציינו: מהו הכלל שיש ללמוד מהידיעה?</a:t>
            </a:r>
            <a:endParaRPr lang="en-US" sz="1600" dirty="0">
              <a:latin typeface="Times New Roman" panose="02020603050405020304" pitchFamily="18" charset="0"/>
              <a:ea typeface="Times New Roman" panose="02020603050405020304" pitchFamily="18" charset="0"/>
            </a:endParaRPr>
          </a:p>
        </p:txBody>
      </p:sp>
      <p:sp>
        <p:nvSpPr>
          <p:cNvPr id="4" name="מלבן 3"/>
          <p:cNvSpPr/>
          <p:nvPr/>
        </p:nvSpPr>
        <p:spPr>
          <a:xfrm>
            <a:off x="718721" y="4077072"/>
            <a:ext cx="7416824" cy="1862048"/>
          </a:xfrm>
          <a:prstGeom prst="rect">
            <a:avLst/>
          </a:prstGeom>
        </p:spPr>
        <p:txBody>
          <a:bodyPr wrap="square">
            <a:spAutoFit/>
          </a:bodyPr>
          <a:lstStyle/>
          <a:p>
            <a:pPr marL="342900" lvl="0" indent="-342900">
              <a:spcAft>
                <a:spcPts val="600"/>
              </a:spcAft>
              <a:buFont typeface="+mj-cs"/>
              <a:buAutoNum type="hebrew2Minus"/>
              <a:tabLst>
                <a:tab pos="457200" algn="l"/>
              </a:tabLst>
            </a:pPr>
            <a:r>
              <a:rPr lang="he-IL" sz="2000" dirty="0">
                <a:latin typeface="Times New Roman" panose="02020603050405020304" pitchFamily="18" charset="0"/>
                <a:ea typeface="Times New Roman" panose="02020603050405020304" pitchFamily="18" charset="0"/>
                <a:cs typeface="Tahoma" panose="020B0604030504040204" pitchFamily="34" charset="0"/>
              </a:rPr>
              <a:t>כאשר מטפסים על עמוד חשמל, יש לקשור את עצמנו בחבל לעמוד.</a:t>
            </a:r>
            <a:endParaRPr lang="en-US" sz="2000" dirty="0">
              <a:latin typeface="Times New Roman" panose="02020603050405020304" pitchFamily="18" charset="0"/>
              <a:ea typeface="Times New Roman" panose="02020603050405020304" pitchFamily="18" charset="0"/>
            </a:endParaRPr>
          </a:p>
          <a:p>
            <a:pPr marL="342900" lvl="0" indent="-342900">
              <a:spcAft>
                <a:spcPts val="600"/>
              </a:spcAft>
              <a:buFont typeface="+mj-cs"/>
              <a:buAutoNum type="hebrew2Minus"/>
              <a:tabLst>
                <a:tab pos="457200" algn="l"/>
              </a:tabLst>
            </a:pPr>
            <a:r>
              <a:rPr lang="he-IL" sz="2000" dirty="0">
                <a:solidFill>
                  <a:srgbClr val="FF0000"/>
                </a:solidFill>
                <a:latin typeface="Times New Roman" panose="02020603050405020304" pitchFamily="18" charset="0"/>
                <a:ea typeface="Times New Roman" panose="02020603050405020304" pitchFamily="18" charset="0"/>
                <a:cs typeface="Tahoma" panose="020B0604030504040204" pitchFamily="34" charset="0"/>
              </a:rPr>
              <a:t>בשום מקרה אין לטפס על עמוד חשמל.</a:t>
            </a:r>
            <a:endParaRPr lang="en-US" sz="2000" dirty="0">
              <a:latin typeface="Times New Roman" panose="02020603050405020304" pitchFamily="18" charset="0"/>
              <a:ea typeface="Times New Roman" panose="02020603050405020304" pitchFamily="18" charset="0"/>
            </a:endParaRPr>
          </a:p>
          <a:p>
            <a:pPr marL="342900" lvl="0" indent="-342900">
              <a:spcAft>
                <a:spcPts val="600"/>
              </a:spcAft>
              <a:buFont typeface="+mj-cs"/>
              <a:buAutoNum type="hebrew2Minus"/>
              <a:tabLst>
                <a:tab pos="457200" algn="l"/>
              </a:tabLst>
            </a:pPr>
            <a:r>
              <a:rPr lang="he-IL" sz="2000" dirty="0">
                <a:latin typeface="Times New Roman" panose="02020603050405020304" pitchFamily="18" charset="0"/>
                <a:ea typeface="Times New Roman" panose="02020603050405020304" pitchFamily="18" charset="0"/>
                <a:cs typeface="Tahoma" panose="020B0604030504040204" pitchFamily="34" charset="0"/>
              </a:rPr>
              <a:t>יש לטפס על עמוד חשמל רק כאשר נתקע עליו עפיפון.</a:t>
            </a:r>
            <a:endParaRPr lang="en-US" sz="2000" dirty="0">
              <a:latin typeface="Times New Roman" panose="02020603050405020304" pitchFamily="18" charset="0"/>
              <a:ea typeface="Times New Roman" panose="02020603050405020304" pitchFamily="18" charset="0"/>
            </a:endParaRPr>
          </a:p>
          <a:p>
            <a:pPr marL="342900" lvl="0" indent="-342900">
              <a:spcAft>
                <a:spcPts val="600"/>
              </a:spcAft>
              <a:buFont typeface="+mj-cs"/>
              <a:buAutoNum type="hebrew2Minus"/>
              <a:tabLst>
                <a:tab pos="457200" algn="l"/>
              </a:tabLst>
            </a:pPr>
            <a:r>
              <a:rPr lang="he-IL" sz="2000" dirty="0">
                <a:latin typeface="Times New Roman" panose="02020603050405020304" pitchFamily="18" charset="0"/>
                <a:ea typeface="Times New Roman" panose="02020603050405020304" pitchFamily="18" charset="0"/>
                <a:cs typeface="Tahoma" panose="020B0604030504040204" pitchFamily="34" charset="0"/>
              </a:rPr>
              <a:t>יש לטפס על עמוד חשמל רק עם נעלים.</a:t>
            </a:r>
            <a:endParaRPr lang="en-US"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23714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79512" y="1196752"/>
            <a:ext cx="6840760" cy="954107"/>
          </a:xfrm>
          <a:prstGeom prst="rect">
            <a:avLst/>
          </a:prstGeom>
        </p:spPr>
        <p:txBody>
          <a:bodyPr wrap="square">
            <a:spAutoFit/>
          </a:bodyPr>
          <a:lstStyle/>
          <a:p>
            <a:pPr marL="514350" indent="-514350">
              <a:buFont typeface="+mj-lt"/>
              <a:buAutoNum type="arabicPeriod" startAt="3"/>
            </a:pPr>
            <a:r>
              <a:rPr lang="he-IL" sz="2800" dirty="0">
                <a:latin typeface="Times New Roman" panose="02020603050405020304" pitchFamily="18" charset="0"/>
                <a:ea typeface="Times New Roman" panose="02020603050405020304" pitchFamily="18" charset="0"/>
                <a:cs typeface="Tahoma" panose="020B0604030504040204" pitchFamily="34" charset="0"/>
              </a:rPr>
              <a:t>ציינו: מה יש לעשות כדי למנוע תופעות דומות?</a:t>
            </a:r>
            <a:endParaRPr lang="en-US" sz="1600" dirty="0">
              <a:latin typeface="Times New Roman" panose="02020603050405020304" pitchFamily="18" charset="0"/>
              <a:ea typeface="Times New Roman" panose="02020603050405020304" pitchFamily="18" charset="0"/>
            </a:endParaRPr>
          </a:p>
        </p:txBody>
      </p:sp>
      <p:sp>
        <p:nvSpPr>
          <p:cNvPr id="3" name="מלבן 2"/>
          <p:cNvSpPr/>
          <p:nvPr/>
        </p:nvSpPr>
        <p:spPr>
          <a:xfrm>
            <a:off x="251520" y="4005310"/>
            <a:ext cx="8424936" cy="2169825"/>
          </a:xfrm>
          <a:prstGeom prst="rect">
            <a:avLst/>
          </a:prstGeom>
        </p:spPr>
        <p:txBody>
          <a:bodyPr wrap="square">
            <a:spAutoFit/>
          </a:bodyPr>
          <a:lstStyle/>
          <a:p>
            <a:pPr marL="342900" lvl="0" indent="-342900">
              <a:spcAft>
                <a:spcPts val="600"/>
              </a:spcAft>
              <a:buFont typeface="+mj-cs"/>
              <a:buAutoNum type="hebrew2Minus"/>
              <a:tabLst>
                <a:tab pos="276225" algn="l"/>
              </a:tabLst>
            </a:pPr>
            <a:r>
              <a:rPr lang="he-IL" sz="2000" dirty="0">
                <a:latin typeface="Times New Roman" panose="02020603050405020304" pitchFamily="18" charset="0"/>
                <a:ea typeface="Times New Roman" panose="02020603050405020304" pitchFamily="18" charset="0"/>
                <a:cs typeface="Tahoma" panose="020B0604030504040204" pitchFamily="34" charset="0"/>
              </a:rPr>
              <a:t>אם מחפשים מקום מסתור במתקני חשמל, יש להימנע מכל נגיעה בחלקי החשמל.</a:t>
            </a:r>
            <a:endParaRPr lang="en-US" sz="2000" dirty="0">
              <a:latin typeface="Times New Roman" panose="02020603050405020304" pitchFamily="18" charset="0"/>
              <a:ea typeface="Times New Roman" panose="02020603050405020304" pitchFamily="18" charset="0"/>
            </a:endParaRPr>
          </a:p>
          <a:p>
            <a:pPr marL="342900" lvl="0" indent="-342900">
              <a:spcAft>
                <a:spcPts val="600"/>
              </a:spcAft>
              <a:buFont typeface="+mj-cs"/>
              <a:buAutoNum type="hebrew2Minus"/>
              <a:tabLst>
                <a:tab pos="276225" algn="l"/>
              </a:tabLst>
            </a:pPr>
            <a:r>
              <a:rPr lang="he-IL" sz="2000" dirty="0">
                <a:solidFill>
                  <a:srgbClr val="FF0000"/>
                </a:solidFill>
                <a:latin typeface="Times New Roman" panose="02020603050405020304" pitchFamily="18" charset="0"/>
                <a:ea typeface="Times New Roman" panose="02020603050405020304" pitchFamily="18" charset="0"/>
                <a:cs typeface="Tahoma" panose="020B0604030504040204" pitchFamily="34" charset="0"/>
              </a:rPr>
              <a:t>אין להתקרב למתקני חשמל, חדרי חשמל וארונות חשמל גם במשחק.</a:t>
            </a:r>
            <a:endParaRPr lang="en-US" sz="2000" dirty="0">
              <a:latin typeface="Times New Roman" panose="02020603050405020304" pitchFamily="18" charset="0"/>
              <a:ea typeface="Times New Roman" panose="02020603050405020304" pitchFamily="18" charset="0"/>
            </a:endParaRPr>
          </a:p>
          <a:p>
            <a:pPr marL="342900" lvl="0" indent="-342900">
              <a:spcAft>
                <a:spcPts val="600"/>
              </a:spcAft>
              <a:buFont typeface="+mj-cs"/>
              <a:buAutoNum type="hebrew2Minus"/>
              <a:tabLst>
                <a:tab pos="276225" algn="l"/>
              </a:tabLst>
            </a:pPr>
            <a:r>
              <a:rPr lang="he-IL" sz="2000" dirty="0">
                <a:latin typeface="Times New Roman" panose="02020603050405020304" pitchFamily="18" charset="0"/>
                <a:ea typeface="Times New Roman" panose="02020603050405020304" pitchFamily="18" charset="0"/>
                <a:cs typeface="Tahoma" panose="020B0604030504040204" pitchFamily="34" charset="0"/>
              </a:rPr>
              <a:t>יש לדאוג לבדיקה קבועה של מתקני החשמל כדי למנוע תופעות דומות.</a:t>
            </a:r>
            <a:endParaRPr lang="en-US" sz="2000" dirty="0">
              <a:latin typeface="Times New Roman" panose="02020603050405020304" pitchFamily="18" charset="0"/>
              <a:ea typeface="Times New Roman" panose="02020603050405020304" pitchFamily="18" charset="0"/>
            </a:endParaRPr>
          </a:p>
          <a:p>
            <a:pPr marL="342900" lvl="0" indent="-342900">
              <a:spcAft>
                <a:spcPts val="600"/>
              </a:spcAft>
              <a:buFont typeface="+mj-cs"/>
              <a:buAutoNum type="hebrew2Minus"/>
              <a:tabLst>
                <a:tab pos="276225" algn="l"/>
              </a:tabLst>
            </a:pPr>
            <a:r>
              <a:rPr lang="he-IL" sz="2000" dirty="0">
                <a:latin typeface="Times New Roman" panose="02020603050405020304" pitchFamily="18" charset="0"/>
                <a:ea typeface="Times New Roman" panose="02020603050405020304" pitchFamily="18" charset="0"/>
                <a:cs typeface="Tahoma" panose="020B0604030504040204" pitchFamily="34" charset="0"/>
              </a:rPr>
              <a:t>אף תשובה אינה נכונה.</a:t>
            </a:r>
            <a:endParaRPr lang="en-US" sz="2000" dirty="0">
              <a:latin typeface="Times New Roman" panose="02020603050405020304" pitchFamily="18" charset="0"/>
              <a:ea typeface="Times New Roman" panose="02020603050405020304" pitchFamily="18" charset="0"/>
            </a:endParaRPr>
          </a:p>
        </p:txBody>
      </p:sp>
      <p:sp>
        <p:nvSpPr>
          <p:cNvPr id="4" name="Text Box 2"/>
          <p:cNvSpPr txBox="1">
            <a:spLocks noChangeArrowheads="1"/>
          </p:cNvSpPr>
          <p:nvPr/>
        </p:nvSpPr>
        <p:spPr bwMode="auto">
          <a:xfrm>
            <a:off x="467544" y="2150859"/>
            <a:ext cx="8208912" cy="1728192"/>
          </a:xfrm>
          <a:prstGeom prst="rect">
            <a:avLst/>
          </a:prstGeom>
          <a:solidFill>
            <a:srgbClr val="FFFF99"/>
          </a:solidFill>
          <a:ln w="25400">
            <a:solidFill>
              <a:srgbClr val="000000"/>
            </a:solidFill>
            <a:prstDash val="sysDot"/>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0" fontAlgn="base" latinLnBrk="0" hangingPunct="0">
              <a:lnSpc>
                <a:spcPct val="100000"/>
              </a:lnSpc>
              <a:spcBef>
                <a:spcPct val="0"/>
              </a:spcBef>
              <a:spcAft>
                <a:spcPts val="800"/>
              </a:spcAft>
              <a:buClrTx/>
              <a:buSzTx/>
              <a:buFontTx/>
              <a:buNone/>
              <a:tabLst/>
            </a:pPr>
            <a:r>
              <a:rPr kumimoji="0" lang="he-IL" altLang="he-IL" sz="2000" b="1" i="0" u="none" strike="noStrike" cap="none" normalizeH="0" baseline="0" dirty="0" smtClean="0">
                <a:ln>
                  <a:noFill/>
                </a:ln>
                <a:solidFill>
                  <a:schemeClr val="tx1"/>
                </a:solidFill>
                <a:effectLst/>
                <a:latin typeface="FrankRuehl" panose="020E0503060101010101" pitchFamily="34" charset="-79"/>
                <a:ea typeface="Arial" panose="020B0604020202020204" pitchFamily="34" charset="0"/>
                <a:cs typeface="FrankRuehl" panose="020E0503060101010101" pitchFamily="34" charset="-79"/>
              </a:rPr>
              <a:t>אוריאל </a:t>
            </a:r>
            <a:r>
              <a:rPr kumimoji="0" lang="he-IL" altLang="he-IL" sz="2000" b="1" i="0" u="none" strike="noStrike" cap="none" normalizeH="0" baseline="0" dirty="0" err="1" smtClean="0">
                <a:ln>
                  <a:noFill/>
                </a:ln>
                <a:solidFill>
                  <a:schemeClr val="tx1"/>
                </a:solidFill>
                <a:effectLst/>
                <a:latin typeface="FrankRuehl" panose="020E0503060101010101" pitchFamily="34" charset="-79"/>
                <a:ea typeface="Arial" panose="020B0604020202020204" pitchFamily="34" charset="0"/>
                <a:cs typeface="FrankRuehl" panose="020E0503060101010101" pitchFamily="34" charset="-79"/>
              </a:rPr>
              <a:t>נימיץ</a:t>
            </a:r>
            <a:r>
              <a:rPr kumimoji="0" lang="he-IL" altLang="he-IL" sz="2000" b="0" i="0" u="none" strike="noStrike" cap="none" normalizeH="0" baseline="0" dirty="0" smtClean="0">
                <a:ln>
                  <a:noFill/>
                </a:ln>
                <a:solidFill>
                  <a:schemeClr val="tx1"/>
                </a:solidFill>
                <a:effectLst/>
                <a:latin typeface="FrankRuehl" panose="020E0503060101010101" pitchFamily="34" charset="-79"/>
                <a:ea typeface="Arial" panose="020B0604020202020204" pitchFamily="34" charset="0"/>
                <a:cs typeface="FrankRuehl" panose="020E0503060101010101" pitchFamily="34" charset="-79"/>
              </a:rPr>
              <a:t> (11), </a:t>
            </a:r>
            <a:r>
              <a:rPr kumimoji="0" lang="he-IL" altLang="he-IL" sz="2000" b="1" i="0" u="none" strike="noStrike" cap="none" normalizeH="0" baseline="0" dirty="0" smtClean="0">
                <a:ln>
                  <a:noFill/>
                </a:ln>
                <a:solidFill>
                  <a:schemeClr val="tx1"/>
                </a:solidFill>
                <a:effectLst/>
                <a:latin typeface="FrankRuehl" panose="020E0503060101010101" pitchFamily="34" charset="-79"/>
                <a:ea typeface="Arial" panose="020B0604020202020204" pitchFamily="34" charset="0"/>
                <a:cs typeface="FrankRuehl" panose="020E0503060101010101" pitchFamily="34" charset="-79"/>
              </a:rPr>
              <a:t>תלמיד כיתה ה' מנצרת עילית, הציל ילדים מהתחשמלות</a:t>
            </a:r>
          </a:p>
          <a:p>
            <a:pPr marL="0" marR="0" lvl="0" indent="0" algn="ctr" defTabSz="914400" rtl="1" eaLnBrk="0" fontAlgn="base" latinLnBrk="0" hangingPunct="0">
              <a:lnSpc>
                <a:spcPct val="100000"/>
              </a:lnSpc>
              <a:spcBef>
                <a:spcPct val="0"/>
              </a:spcBef>
              <a:spcAft>
                <a:spcPts val="800"/>
              </a:spcAft>
              <a:buClrTx/>
              <a:buSzTx/>
              <a:buFontTx/>
              <a:buNone/>
              <a:tabLst/>
            </a:pPr>
            <a:r>
              <a:rPr kumimoji="0" lang="he-IL" altLang="he-IL" sz="2000" b="0" i="0" u="none" strike="noStrike" cap="none" normalizeH="0" baseline="0" dirty="0" smtClean="0">
                <a:ln>
                  <a:noFill/>
                </a:ln>
                <a:solidFill>
                  <a:schemeClr val="tx1"/>
                </a:solidFill>
                <a:effectLst/>
                <a:latin typeface="FrankRuehl" panose="020E0503060101010101" pitchFamily="34" charset="-79"/>
                <a:ea typeface="Arial" panose="020B0604020202020204" pitchFamily="34" charset="0"/>
                <a:cs typeface="FrankRuehl" panose="020E0503060101010101" pitchFamily="34" charset="-79"/>
              </a:rPr>
              <a:t>אוריאל, חבר קבוצת "ילדי נתיב האור", הרחיק ילדים ששיחקו בארון חשמל פתוח ברחוב. </a:t>
            </a:r>
          </a:p>
          <a:p>
            <a:pPr marL="0" marR="0" lvl="0" indent="0" algn="ctr" defTabSz="914400" rtl="1" eaLnBrk="0" fontAlgn="base" latinLnBrk="0" hangingPunct="0">
              <a:lnSpc>
                <a:spcPct val="100000"/>
              </a:lnSpc>
              <a:spcBef>
                <a:spcPct val="0"/>
              </a:spcBef>
              <a:spcAft>
                <a:spcPts val="800"/>
              </a:spcAft>
              <a:buClrTx/>
              <a:buSzTx/>
              <a:buFontTx/>
              <a:buNone/>
              <a:tabLst/>
            </a:pPr>
            <a:r>
              <a:rPr kumimoji="0" lang="he-IL" altLang="he-IL" sz="2000" b="0" i="0" u="none" strike="noStrike" cap="none" normalizeH="0" baseline="0" dirty="0" smtClean="0">
                <a:ln>
                  <a:noFill/>
                </a:ln>
                <a:solidFill>
                  <a:schemeClr val="tx1"/>
                </a:solidFill>
                <a:effectLst/>
                <a:latin typeface="FrankRuehl" panose="020E0503060101010101" pitchFamily="34" charset="-79"/>
                <a:ea typeface="Arial" panose="020B0604020202020204" pitchFamily="34" charset="0"/>
                <a:cs typeface="FrankRuehl" panose="020E0503060101010101" pitchFamily="34" charset="-79"/>
              </a:rPr>
              <a:t>מהנדס חברת החשמל אמר, כי הסכנה בארון כזה היא נגיעה מקרית במוליכים, שעובר בהם מתח עד 400 וולט...                                     </a:t>
            </a:r>
            <a:r>
              <a:rPr kumimoji="0" lang="he-IL" altLang="he-IL" sz="1400" b="0" i="0" u="none" strike="noStrike" cap="none" normalizeH="0" baseline="0" dirty="0" smtClean="0">
                <a:ln>
                  <a:noFill/>
                </a:ln>
                <a:solidFill>
                  <a:schemeClr val="tx1"/>
                </a:solidFill>
                <a:effectLst/>
                <a:latin typeface="FrankRuehl" panose="020E0503060101010101" pitchFamily="34" charset="-79"/>
                <a:ea typeface="Arial" panose="020B0604020202020204" pitchFamily="34" charset="0"/>
                <a:cs typeface="FrankRuehl" panose="020E0503060101010101" pitchFamily="34" charset="-79"/>
              </a:rPr>
              <a:t> (על-פי העיתונות)</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672895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79512" y="1268760"/>
            <a:ext cx="6912768" cy="954107"/>
          </a:xfrm>
          <a:prstGeom prst="rect">
            <a:avLst/>
          </a:prstGeom>
        </p:spPr>
        <p:txBody>
          <a:bodyPr wrap="square">
            <a:spAutoFit/>
          </a:bodyPr>
          <a:lstStyle/>
          <a:p>
            <a:pPr marL="514350" indent="-514350">
              <a:buFont typeface="+mj-lt"/>
              <a:buAutoNum type="arabicPeriod" startAt="4"/>
            </a:pPr>
            <a:r>
              <a:rPr lang="he-IL" sz="2800" dirty="0">
                <a:latin typeface="Times New Roman" panose="02020603050405020304" pitchFamily="18" charset="0"/>
                <a:ea typeface="Times New Roman" panose="02020603050405020304" pitchFamily="18" charset="0"/>
                <a:cs typeface="Tahoma" panose="020B0604030504040204" pitchFamily="34" charset="0"/>
              </a:rPr>
              <a:t>ציינו: מה יש לעשות כדי למנוע תופעות דומות?</a:t>
            </a:r>
            <a:endParaRPr lang="en-US" sz="1600" dirty="0">
              <a:latin typeface="Times New Roman" panose="02020603050405020304" pitchFamily="18" charset="0"/>
              <a:ea typeface="Times New Roman" panose="02020603050405020304" pitchFamily="18" charset="0"/>
            </a:endParaRPr>
          </a:p>
        </p:txBody>
      </p:sp>
      <p:sp>
        <p:nvSpPr>
          <p:cNvPr id="3" name="Text Box 2"/>
          <p:cNvSpPr txBox="1">
            <a:spLocks noChangeArrowheads="1"/>
          </p:cNvSpPr>
          <p:nvPr/>
        </p:nvSpPr>
        <p:spPr bwMode="auto">
          <a:xfrm>
            <a:off x="1115616" y="2501897"/>
            <a:ext cx="6408712" cy="1008112"/>
          </a:xfrm>
          <a:prstGeom prst="rect">
            <a:avLst/>
          </a:prstGeom>
          <a:solidFill>
            <a:srgbClr val="FFFF99"/>
          </a:solidFill>
          <a:ln w="25400">
            <a:solidFill>
              <a:srgbClr val="000000"/>
            </a:solidFill>
            <a:prstDash val="sysDot"/>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0" fontAlgn="base" latinLnBrk="0" hangingPunct="0">
              <a:lnSpc>
                <a:spcPct val="100000"/>
              </a:lnSpc>
              <a:spcBef>
                <a:spcPct val="0"/>
              </a:spcBef>
              <a:spcAft>
                <a:spcPts val="800"/>
              </a:spcAft>
              <a:buClrTx/>
              <a:buSzTx/>
              <a:buFontTx/>
              <a:buNone/>
              <a:tabLst/>
            </a:pPr>
            <a:endParaRPr kumimoji="0" lang="en-US" altLang="he-IL" sz="14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endParaRPr>
          </a:p>
          <a:p>
            <a:pPr marL="0" marR="0" lvl="0" indent="0" algn="ctr" defTabSz="914400" rtl="1" eaLnBrk="0" fontAlgn="base" latinLnBrk="0" hangingPunct="0">
              <a:lnSpc>
                <a:spcPct val="100000"/>
              </a:lnSpc>
              <a:spcBef>
                <a:spcPct val="0"/>
              </a:spcBef>
              <a:spcAft>
                <a:spcPts val="800"/>
              </a:spcAft>
              <a:buClrTx/>
              <a:buSzTx/>
              <a:buFontTx/>
              <a:buNone/>
              <a:tabLst/>
            </a:pPr>
            <a:r>
              <a:rPr kumimoji="0" lang="he-IL" altLang="he-IL" sz="2200" b="1" i="0" u="none" strike="noStrike" cap="none" normalizeH="0" baseline="0" dirty="0" smtClean="0">
                <a:ln>
                  <a:noFill/>
                </a:ln>
                <a:solidFill>
                  <a:schemeClr val="tx1"/>
                </a:solidFill>
                <a:effectLst/>
                <a:latin typeface="FrankRuehl" panose="020E0503060101010101" pitchFamily="34" charset="-79"/>
                <a:ea typeface="Arial" panose="020B0604020202020204" pitchFamily="34" charset="0"/>
                <a:cs typeface="FrankRuehl" panose="020E0503060101010101" pitchFamily="34" charset="-79"/>
              </a:rPr>
              <a:t>בת 3 מאשדוד נגעה בשקע חשוף והתחשמלה.</a:t>
            </a:r>
            <a:endParaRPr kumimoji="0" lang="he-IL" altLang="he-IL" sz="2000" b="0" i="0" u="none" strike="noStrike" cap="none" normalizeH="0" baseline="0" dirty="0" smtClean="0">
              <a:ln>
                <a:noFill/>
              </a:ln>
              <a:solidFill>
                <a:schemeClr val="tx1"/>
              </a:solidFill>
              <a:effectLst/>
              <a:latin typeface="FrankRuehl" panose="020E0503060101010101" pitchFamily="34" charset="-79"/>
              <a:ea typeface="Arial" panose="020B0604020202020204" pitchFamily="34" charset="0"/>
              <a:cs typeface="FrankRuehl" panose="020E0503060101010101" pitchFamily="34" charset="-79"/>
            </a:endParaRPr>
          </a:p>
          <a:p>
            <a:pPr marL="0" marR="0" lvl="0" indent="0" algn="l" defTabSz="914400" rtl="1" eaLnBrk="0" fontAlgn="base" latinLnBrk="0" hangingPunct="0">
              <a:lnSpc>
                <a:spcPct val="100000"/>
              </a:lnSpc>
              <a:spcBef>
                <a:spcPct val="0"/>
              </a:spcBef>
              <a:spcAft>
                <a:spcPts val="800"/>
              </a:spcAft>
              <a:buClrTx/>
              <a:buSzTx/>
              <a:buFontTx/>
              <a:buNone/>
              <a:tabLst/>
            </a:pPr>
            <a:r>
              <a:rPr kumimoji="0" lang="he-IL" altLang="he-IL" sz="1400" b="0" i="0" u="none" strike="noStrike" cap="none" normalizeH="0" baseline="0" dirty="0" smtClean="0">
                <a:ln>
                  <a:noFill/>
                </a:ln>
                <a:solidFill>
                  <a:schemeClr val="tx1"/>
                </a:solidFill>
                <a:effectLst/>
                <a:latin typeface="FrankRuehl" panose="020E0503060101010101" pitchFamily="34" charset="-79"/>
                <a:ea typeface="Arial" panose="020B0604020202020204" pitchFamily="34" charset="0"/>
                <a:cs typeface="FrankRuehl" panose="020E0503060101010101" pitchFamily="34" charset="-79"/>
              </a:rPr>
              <a:t>(על-פי העיתונות)</a:t>
            </a: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4" name="מלבן 3"/>
          <p:cNvSpPr/>
          <p:nvPr/>
        </p:nvSpPr>
        <p:spPr>
          <a:xfrm>
            <a:off x="1115616" y="3789040"/>
            <a:ext cx="6696744" cy="1862048"/>
          </a:xfrm>
          <a:prstGeom prst="rect">
            <a:avLst/>
          </a:prstGeom>
        </p:spPr>
        <p:txBody>
          <a:bodyPr wrap="square">
            <a:spAutoFit/>
          </a:bodyPr>
          <a:lstStyle/>
          <a:p>
            <a:pPr marL="342900" lvl="0" indent="-342900">
              <a:spcAft>
                <a:spcPts val="600"/>
              </a:spcAft>
              <a:buFont typeface="+mj-cs"/>
              <a:buAutoNum type="hebrew2Minus"/>
              <a:tabLst>
                <a:tab pos="276225" algn="l"/>
              </a:tabLst>
            </a:pPr>
            <a:r>
              <a:rPr lang="he-IL" sz="2000" dirty="0">
                <a:solidFill>
                  <a:srgbClr val="FF0000"/>
                </a:solidFill>
                <a:latin typeface="Times New Roman" panose="02020603050405020304" pitchFamily="18" charset="0"/>
                <a:ea typeface="Times New Roman" panose="02020603050405020304" pitchFamily="18" charset="0"/>
                <a:cs typeface="Tahoma" panose="020B0604030504040204" pitchFamily="34" charset="0"/>
              </a:rPr>
              <a:t>אם השקע בקיר לא קבוע בצורה טובה – אל תתקרבו! הזמינו חשמלאי.</a:t>
            </a:r>
            <a:endParaRPr lang="en-US" sz="2000" dirty="0">
              <a:latin typeface="Times New Roman" panose="02020603050405020304" pitchFamily="18" charset="0"/>
              <a:ea typeface="Times New Roman" panose="02020603050405020304" pitchFamily="18" charset="0"/>
            </a:endParaRPr>
          </a:p>
          <a:p>
            <a:pPr marL="342900" lvl="0" indent="-342900">
              <a:spcAft>
                <a:spcPts val="600"/>
              </a:spcAft>
              <a:buFont typeface="+mj-cs"/>
              <a:buAutoNum type="hebrew2Minus"/>
              <a:tabLst>
                <a:tab pos="276225" algn="l"/>
              </a:tabLst>
            </a:pPr>
            <a:r>
              <a:rPr lang="he-IL" sz="2000" dirty="0">
                <a:latin typeface="Times New Roman" panose="02020603050405020304" pitchFamily="18" charset="0"/>
                <a:ea typeface="Times New Roman" panose="02020603050405020304" pitchFamily="18" charset="0"/>
                <a:cs typeface="Tahoma" panose="020B0604030504040204" pitchFamily="34" charset="0"/>
              </a:rPr>
              <a:t>אין לשחק ליד שקעים בחדר.</a:t>
            </a:r>
            <a:endParaRPr lang="en-US" sz="2000" dirty="0">
              <a:latin typeface="Times New Roman" panose="02020603050405020304" pitchFamily="18" charset="0"/>
              <a:ea typeface="Times New Roman" panose="02020603050405020304" pitchFamily="18" charset="0"/>
            </a:endParaRPr>
          </a:p>
          <a:p>
            <a:pPr marL="342900" lvl="0" indent="-342900">
              <a:spcAft>
                <a:spcPts val="600"/>
              </a:spcAft>
              <a:buFont typeface="+mj-cs"/>
              <a:buAutoNum type="hebrew2Minus"/>
              <a:tabLst>
                <a:tab pos="276225" algn="l"/>
              </a:tabLst>
            </a:pPr>
            <a:r>
              <a:rPr lang="he-IL" sz="2000" dirty="0">
                <a:latin typeface="Times New Roman" panose="02020603050405020304" pitchFamily="18" charset="0"/>
                <a:ea typeface="Times New Roman" panose="02020603050405020304" pitchFamily="18" charset="0"/>
                <a:cs typeface="Tahoma" panose="020B0604030504040204" pitchFamily="34" charset="0"/>
              </a:rPr>
              <a:t>יש לקבוע את השקעים בגובה מטר וחצי.</a:t>
            </a:r>
            <a:endParaRPr lang="en-US" sz="2000" dirty="0">
              <a:latin typeface="Times New Roman" panose="02020603050405020304" pitchFamily="18" charset="0"/>
              <a:ea typeface="Times New Roman" panose="02020603050405020304" pitchFamily="18" charset="0"/>
            </a:endParaRPr>
          </a:p>
          <a:p>
            <a:pPr marL="342900" lvl="0" indent="-342900">
              <a:spcAft>
                <a:spcPts val="600"/>
              </a:spcAft>
              <a:buFont typeface="+mj-cs"/>
              <a:buAutoNum type="hebrew2Minus"/>
              <a:tabLst>
                <a:tab pos="276225" algn="l"/>
              </a:tabLst>
            </a:pPr>
            <a:r>
              <a:rPr lang="he-IL" sz="2000" dirty="0">
                <a:latin typeface="Times New Roman" panose="02020603050405020304" pitchFamily="18" charset="0"/>
                <a:ea typeface="Times New Roman" panose="02020603050405020304" pitchFamily="18" charset="0"/>
                <a:cs typeface="Tahoma" panose="020B0604030504040204" pitchFamily="34" charset="0"/>
              </a:rPr>
              <a:t>אף תשובה אינה נכונה.</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829522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60040" y="1268760"/>
            <a:ext cx="6660232" cy="954107"/>
          </a:xfrm>
          <a:prstGeom prst="rect">
            <a:avLst/>
          </a:prstGeom>
        </p:spPr>
        <p:txBody>
          <a:bodyPr wrap="square">
            <a:spAutoFit/>
          </a:bodyPr>
          <a:lstStyle/>
          <a:p>
            <a:pPr marL="342900" indent="-342900">
              <a:buFont typeface="+mj-lt"/>
              <a:buAutoNum type="arabicPeriod" startAt="5"/>
            </a:pPr>
            <a:r>
              <a:rPr lang="he-IL" sz="2800" dirty="0">
                <a:latin typeface="Times New Roman" panose="02020603050405020304" pitchFamily="18" charset="0"/>
                <a:ea typeface="Times New Roman" panose="02020603050405020304" pitchFamily="18" charset="0"/>
                <a:cs typeface="Tahoma" panose="020B0604030504040204" pitchFamily="34" charset="0"/>
              </a:rPr>
              <a:t>ציינו: מה יש לעשות כדי למנוע תופעות דומות?</a:t>
            </a:r>
            <a:endParaRPr lang="en-US" sz="1600" dirty="0">
              <a:latin typeface="Times New Roman" panose="02020603050405020304" pitchFamily="18" charset="0"/>
              <a:ea typeface="Times New Roman" panose="02020603050405020304" pitchFamily="18" charset="0"/>
            </a:endParaRPr>
          </a:p>
        </p:txBody>
      </p:sp>
      <p:sp>
        <p:nvSpPr>
          <p:cNvPr id="3" name="Text Box 2"/>
          <p:cNvSpPr txBox="1">
            <a:spLocks noChangeArrowheads="1"/>
          </p:cNvSpPr>
          <p:nvPr/>
        </p:nvSpPr>
        <p:spPr bwMode="auto">
          <a:xfrm>
            <a:off x="899592" y="2246883"/>
            <a:ext cx="7344816" cy="1326133"/>
          </a:xfrm>
          <a:prstGeom prst="rect">
            <a:avLst/>
          </a:prstGeom>
          <a:solidFill>
            <a:srgbClr val="FFFF99"/>
          </a:solidFill>
          <a:ln w="25400">
            <a:solidFill>
              <a:srgbClr val="000000"/>
            </a:solidFill>
            <a:prstDash val="sysDot"/>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0" fontAlgn="base" latinLnBrk="0" hangingPunct="0">
              <a:lnSpc>
                <a:spcPct val="100000"/>
              </a:lnSpc>
              <a:spcBef>
                <a:spcPct val="0"/>
              </a:spcBef>
              <a:spcAft>
                <a:spcPts val="800"/>
              </a:spcAft>
              <a:buClrTx/>
              <a:buSzTx/>
              <a:buFontTx/>
              <a:buNone/>
              <a:tabLst/>
            </a:pPr>
            <a:r>
              <a:rPr kumimoji="0" lang="he-IL" altLang="he-IL" sz="2200" b="1" i="0" u="none" strike="noStrike" cap="none" normalizeH="0" baseline="0" dirty="0" smtClean="0">
                <a:ln>
                  <a:noFill/>
                </a:ln>
                <a:solidFill>
                  <a:schemeClr val="tx1"/>
                </a:solidFill>
                <a:effectLst/>
                <a:latin typeface="FrankRuehl" panose="020E0503060101010101" pitchFamily="34" charset="-79"/>
                <a:ea typeface="Arial" panose="020B0604020202020204" pitchFamily="34" charset="0"/>
                <a:cs typeface="FrankRuehl" panose="020E0503060101010101" pitchFamily="34" charset="-79"/>
              </a:rPr>
              <a:t>התחשמלו מכבל מתח גבוה</a:t>
            </a:r>
          </a:p>
          <a:p>
            <a:pPr marL="0" marR="0" lvl="0" indent="0" algn="ctr" defTabSz="914400" rtl="1" eaLnBrk="0" fontAlgn="base" latinLnBrk="0" hangingPunct="0">
              <a:lnSpc>
                <a:spcPct val="100000"/>
              </a:lnSpc>
              <a:spcBef>
                <a:spcPct val="0"/>
              </a:spcBef>
              <a:spcAft>
                <a:spcPts val="800"/>
              </a:spcAft>
              <a:buClrTx/>
              <a:buSzTx/>
              <a:buFontTx/>
              <a:buNone/>
              <a:tabLst/>
            </a:pPr>
            <a:r>
              <a:rPr kumimoji="0" lang="he-IL" altLang="he-IL" sz="2000" b="0" i="0" u="none" strike="noStrike" cap="none" normalizeH="0" baseline="0" dirty="0" smtClean="0">
                <a:ln>
                  <a:noFill/>
                </a:ln>
                <a:solidFill>
                  <a:schemeClr val="tx1"/>
                </a:solidFill>
                <a:effectLst/>
                <a:latin typeface="FrankRuehl" panose="020E0503060101010101" pitchFamily="34" charset="-79"/>
                <a:ea typeface="Arial" panose="020B0604020202020204" pitchFamily="34" charset="0"/>
                <a:cs typeface="FrankRuehl" panose="020E0503060101010101" pitchFamily="34" charset="-79"/>
              </a:rPr>
              <a:t>שלושה תלמידים בני 13 מירושלים שיחקו בזמן ההפסקה במוט אלומיניום מתחת לכבל של מתח גבוה, ונפגעו קשה מהתחשמלות.             </a:t>
            </a:r>
            <a:r>
              <a:rPr kumimoji="0" lang="he-IL" altLang="he-IL" sz="1400" b="0" i="0" u="none" strike="noStrike" cap="none" normalizeH="0" baseline="0" dirty="0" smtClean="0">
                <a:ln>
                  <a:noFill/>
                </a:ln>
                <a:solidFill>
                  <a:schemeClr val="tx1"/>
                </a:solidFill>
                <a:effectLst/>
                <a:latin typeface="FrankRuehl" panose="020E0503060101010101" pitchFamily="34" charset="-79"/>
                <a:ea typeface="Arial" panose="020B0604020202020204" pitchFamily="34" charset="0"/>
                <a:cs typeface="FrankRuehl" panose="020E0503060101010101" pitchFamily="34" charset="-79"/>
              </a:rPr>
              <a:t> (על-פי העיתונות)</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4" name="מלבן 3"/>
          <p:cNvSpPr/>
          <p:nvPr/>
        </p:nvSpPr>
        <p:spPr>
          <a:xfrm>
            <a:off x="899592" y="3933056"/>
            <a:ext cx="7344816" cy="2169825"/>
          </a:xfrm>
          <a:prstGeom prst="rect">
            <a:avLst/>
          </a:prstGeom>
        </p:spPr>
        <p:txBody>
          <a:bodyPr wrap="square">
            <a:spAutoFit/>
          </a:bodyPr>
          <a:lstStyle/>
          <a:p>
            <a:pPr marL="342900" lvl="0" indent="-342900">
              <a:spcAft>
                <a:spcPts val="600"/>
              </a:spcAft>
              <a:buSzPts val="1400"/>
              <a:buFont typeface="+mj-cs"/>
              <a:buAutoNum type="hebrew2Minus"/>
              <a:tabLst>
                <a:tab pos="333375" algn="l"/>
              </a:tabLst>
            </a:pPr>
            <a:r>
              <a:rPr lang="he-IL" sz="2000" dirty="0">
                <a:solidFill>
                  <a:srgbClr val="FF0000"/>
                </a:solidFill>
                <a:latin typeface="Times New Roman" panose="02020603050405020304" pitchFamily="18" charset="0"/>
                <a:ea typeface="Times New Roman" panose="02020603050405020304" pitchFamily="18" charset="0"/>
                <a:cs typeface="Tahoma" panose="020B0604030504040204" pitchFamily="34" charset="0"/>
              </a:rPr>
              <a:t>בשום מקרה אין לשחק מתחת לקו מתח גבוה, כי גם ללא נגיעה בחוט החשמל עלולים להיפגע.</a:t>
            </a:r>
            <a:endParaRPr lang="en-US" sz="2000" dirty="0">
              <a:latin typeface="Times New Roman" panose="02020603050405020304" pitchFamily="18" charset="0"/>
              <a:ea typeface="Times New Roman" panose="02020603050405020304" pitchFamily="18" charset="0"/>
            </a:endParaRPr>
          </a:p>
          <a:p>
            <a:pPr marL="342900" lvl="0" indent="-342900">
              <a:spcAft>
                <a:spcPts val="600"/>
              </a:spcAft>
              <a:buSzPts val="1400"/>
              <a:buFont typeface="+mj-cs"/>
              <a:buAutoNum type="hebrew2Minus"/>
              <a:tabLst>
                <a:tab pos="333375" algn="l"/>
              </a:tabLst>
            </a:pPr>
            <a:r>
              <a:rPr lang="he-IL" sz="2000" dirty="0">
                <a:latin typeface="Times New Roman" panose="02020603050405020304" pitchFamily="18" charset="0"/>
                <a:ea typeface="Times New Roman" panose="02020603050405020304" pitchFamily="18" charset="0"/>
                <a:cs typeface="Tahoma" panose="020B0604030504040204" pitchFamily="34" charset="0"/>
              </a:rPr>
              <a:t>אם משחקים מתחת לקו מתח, יש להיזהר לא לגעת בחוט החשמל.</a:t>
            </a:r>
            <a:endParaRPr lang="en-US" sz="2000" dirty="0">
              <a:latin typeface="Times New Roman" panose="02020603050405020304" pitchFamily="18" charset="0"/>
              <a:ea typeface="Times New Roman" panose="02020603050405020304" pitchFamily="18" charset="0"/>
            </a:endParaRPr>
          </a:p>
          <a:p>
            <a:pPr marL="342900" lvl="0" indent="-342900">
              <a:spcAft>
                <a:spcPts val="600"/>
              </a:spcAft>
              <a:buSzPts val="1400"/>
              <a:buFont typeface="+mj-cs"/>
              <a:buAutoNum type="hebrew2Minus"/>
              <a:tabLst>
                <a:tab pos="333375" algn="l"/>
              </a:tabLst>
            </a:pPr>
            <a:r>
              <a:rPr lang="he-IL" sz="2000" dirty="0">
                <a:latin typeface="Times New Roman" panose="02020603050405020304" pitchFamily="18" charset="0"/>
                <a:ea typeface="Times New Roman" panose="02020603050405020304" pitchFamily="18" charset="0"/>
                <a:cs typeface="Tahoma" panose="020B0604030504040204" pitchFamily="34" charset="0"/>
              </a:rPr>
              <a:t>אם משחקים, יש לנעול נעליים בעלות סוליות מבודדות.</a:t>
            </a:r>
            <a:endParaRPr lang="en-US" sz="2000" dirty="0">
              <a:latin typeface="Times New Roman" panose="02020603050405020304" pitchFamily="18" charset="0"/>
              <a:ea typeface="Times New Roman" panose="02020603050405020304" pitchFamily="18" charset="0"/>
            </a:endParaRPr>
          </a:p>
          <a:p>
            <a:pPr marL="342900" lvl="0" indent="-342900">
              <a:spcAft>
                <a:spcPts val="600"/>
              </a:spcAft>
              <a:buSzPts val="1400"/>
              <a:buFont typeface="+mj-cs"/>
              <a:buAutoNum type="hebrew2Minus"/>
              <a:tabLst>
                <a:tab pos="333375" algn="l"/>
              </a:tabLst>
            </a:pPr>
            <a:r>
              <a:rPr lang="he-IL" sz="2000" dirty="0">
                <a:latin typeface="Times New Roman" panose="02020603050405020304" pitchFamily="18" charset="0"/>
                <a:ea typeface="Times New Roman" panose="02020603050405020304" pitchFamily="18" charset="0"/>
                <a:cs typeface="Tahoma" panose="020B0604030504040204" pitchFamily="34" charset="0"/>
              </a:rPr>
              <a:t>תשובות א ו-ג נכונות.</a:t>
            </a:r>
            <a:endParaRPr lang="en-US"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549281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51520" y="1322765"/>
            <a:ext cx="6696744" cy="954107"/>
          </a:xfrm>
          <a:prstGeom prst="rect">
            <a:avLst/>
          </a:prstGeom>
        </p:spPr>
        <p:txBody>
          <a:bodyPr wrap="square">
            <a:spAutoFit/>
          </a:bodyPr>
          <a:lstStyle/>
          <a:p>
            <a:r>
              <a:rPr lang="he-IL" sz="2800" dirty="0" smtClean="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ahoma" panose="020B0604030504040204" pitchFamily="34" charset="0"/>
              </a:rPr>
              <a:t>6. </a:t>
            </a:r>
            <a:r>
              <a:rPr lang="he-IL" sz="2800" dirty="0" smtClean="0">
                <a:latin typeface="Times New Roman" panose="02020603050405020304" pitchFamily="18" charset="0"/>
                <a:ea typeface="Times New Roman" panose="02020603050405020304" pitchFamily="18" charset="0"/>
                <a:cs typeface="Tahoma" panose="020B0604030504040204" pitchFamily="34" charset="0"/>
              </a:rPr>
              <a:t>ציינו</a:t>
            </a:r>
            <a:r>
              <a:rPr lang="he-IL" sz="2800" dirty="0">
                <a:latin typeface="Times New Roman" panose="02020603050405020304" pitchFamily="18" charset="0"/>
                <a:ea typeface="Times New Roman" panose="02020603050405020304" pitchFamily="18" charset="0"/>
                <a:cs typeface="Tahoma" panose="020B0604030504040204" pitchFamily="34" charset="0"/>
              </a:rPr>
              <a:t>: מה יש לעשות כדי למנוע </a:t>
            </a:r>
            <a:r>
              <a:rPr lang="he-IL" sz="2800" dirty="0" smtClean="0">
                <a:latin typeface="Times New Roman" panose="02020603050405020304" pitchFamily="18" charset="0"/>
                <a:ea typeface="Times New Roman" panose="02020603050405020304" pitchFamily="18" charset="0"/>
                <a:cs typeface="Tahoma" panose="020B0604030504040204" pitchFamily="34" charset="0"/>
              </a:rPr>
              <a:t>תופעות</a:t>
            </a:r>
            <a:r>
              <a:rPr lang="en-US" sz="2800" dirty="0" smtClean="0">
                <a:latin typeface="Times New Roman" panose="02020603050405020304" pitchFamily="18" charset="0"/>
                <a:ea typeface="Times New Roman" panose="02020603050405020304" pitchFamily="18" charset="0"/>
                <a:cs typeface="Tahoma" panose="020B0604030504040204" pitchFamily="34" charset="0"/>
              </a:rPr>
              <a:t/>
            </a:r>
            <a:br>
              <a:rPr lang="en-US" sz="2800" dirty="0" smtClean="0">
                <a:latin typeface="Times New Roman" panose="02020603050405020304" pitchFamily="18" charset="0"/>
                <a:ea typeface="Times New Roman" panose="02020603050405020304" pitchFamily="18" charset="0"/>
                <a:cs typeface="Tahoma" panose="020B0604030504040204" pitchFamily="34" charset="0"/>
              </a:rPr>
            </a:br>
            <a:r>
              <a:rPr lang="he-IL" sz="2800" dirty="0" smtClean="0">
                <a:latin typeface="Times New Roman" panose="02020603050405020304" pitchFamily="18" charset="0"/>
                <a:ea typeface="Times New Roman" panose="02020603050405020304" pitchFamily="18" charset="0"/>
                <a:cs typeface="Tahoma" panose="020B0604030504040204" pitchFamily="34" charset="0"/>
              </a:rPr>
              <a:t>    </a:t>
            </a:r>
            <a:r>
              <a:rPr lang="he-IL" sz="2800" dirty="0">
                <a:latin typeface="Times New Roman" panose="02020603050405020304" pitchFamily="18" charset="0"/>
                <a:ea typeface="Times New Roman" panose="02020603050405020304" pitchFamily="18" charset="0"/>
                <a:cs typeface="Tahoma" panose="020B0604030504040204" pitchFamily="34" charset="0"/>
              </a:rPr>
              <a:t>דומות?</a:t>
            </a:r>
            <a:endParaRPr lang="en-US" sz="1600" dirty="0">
              <a:latin typeface="Times New Roman" panose="02020603050405020304" pitchFamily="18" charset="0"/>
              <a:ea typeface="Times New Roman" panose="02020603050405020304" pitchFamily="18" charset="0"/>
            </a:endParaRPr>
          </a:p>
        </p:txBody>
      </p:sp>
      <p:sp>
        <p:nvSpPr>
          <p:cNvPr id="3" name="Text Box 2"/>
          <p:cNvSpPr txBox="1">
            <a:spLocks noChangeArrowheads="1"/>
          </p:cNvSpPr>
          <p:nvPr/>
        </p:nvSpPr>
        <p:spPr bwMode="auto">
          <a:xfrm>
            <a:off x="827584" y="2294519"/>
            <a:ext cx="6840760" cy="1557337"/>
          </a:xfrm>
          <a:prstGeom prst="rect">
            <a:avLst/>
          </a:prstGeom>
          <a:solidFill>
            <a:srgbClr val="FFFF99"/>
          </a:solidFill>
          <a:ln w="25400">
            <a:solidFill>
              <a:srgbClr val="000000"/>
            </a:solidFill>
            <a:prstDash val="sysDot"/>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0" fontAlgn="base" latinLnBrk="0" hangingPunct="0">
              <a:lnSpc>
                <a:spcPct val="100000"/>
              </a:lnSpc>
              <a:spcBef>
                <a:spcPct val="0"/>
              </a:spcBef>
              <a:spcAft>
                <a:spcPts val="800"/>
              </a:spcAft>
              <a:buClrTx/>
              <a:buSzTx/>
              <a:buFontTx/>
              <a:buNone/>
              <a:tabLst/>
            </a:pPr>
            <a:endParaRPr kumimoji="0" lang="en-US" altLang="he-IL" sz="14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endParaRPr>
          </a:p>
          <a:p>
            <a:pPr marL="0" marR="0" lvl="0" indent="0" algn="ctr" defTabSz="914400" rtl="1" eaLnBrk="0" fontAlgn="base" latinLnBrk="0" hangingPunct="0">
              <a:lnSpc>
                <a:spcPct val="100000"/>
              </a:lnSpc>
              <a:spcBef>
                <a:spcPct val="0"/>
              </a:spcBef>
              <a:spcAft>
                <a:spcPts val="800"/>
              </a:spcAft>
              <a:buClrTx/>
              <a:buSzTx/>
              <a:buFontTx/>
              <a:buNone/>
              <a:tabLst/>
            </a:pPr>
            <a:r>
              <a:rPr kumimoji="0" lang="he-IL" altLang="he-IL" sz="2000" b="1" i="0" u="none" strike="noStrike" cap="none" normalizeH="0" baseline="0" dirty="0" smtClean="0">
                <a:ln>
                  <a:noFill/>
                </a:ln>
                <a:solidFill>
                  <a:schemeClr val="tx1"/>
                </a:solidFill>
                <a:effectLst/>
                <a:latin typeface="FrankRuehl" panose="020E0503060101010101" pitchFamily="34" charset="-79"/>
                <a:ea typeface="Arial" panose="020B0604020202020204" pitchFamily="34" charset="0"/>
                <a:cs typeface="FrankRuehl" panose="020E0503060101010101" pitchFamily="34" charset="-79"/>
              </a:rPr>
              <a:t>בת 8 מירושלים פתחה את המקרר והתחשמלה</a:t>
            </a:r>
            <a:endParaRPr kumimoji="0" lang="en-US" altLang="he-IL" sz="2000" b="1" i="0" u="none" strike="noStrike" cap="none" normalizeH="0" baseline="0" dirty="0" smtClean="0">
              <a:ln>
                <a:noFill/>
              </a:ln>
              <a:solidFill>
                <a:schemeClr val="tx1"/>
              </a:solidFill>
              <a:effectLst/>
              <a:latin typeface="FrankRuehl" panose="020E0503060101010101" pitchFamily="34" charset="-79"/>
              <a:ea typeface="Arial" panose="020B0604020202020204" pitchFamily="34" charset="0"/>
              <a:cs typeface="FrankRuehl" panose="020E0503060101010101" pitchFamily="34" charset="-79"/>
            </a:endParaRPr>
          </a:p>
          <a:p>
            <a:pPr algn="ctr" eaLnBrk="0" fontAlgn="base" hangingPunct="0">
              <a:spcBef>
                <a:spcPct val="0"/>
              </a:spcBef>
              <a:spcAft>
                <a:spcPts val="800"/>
              </a:spcAft>
            </a:pPr>
            <a:r>
              <a:rPr kumimoji="0" lang="he-IL" altLang="he-IL" sz="2000" b="0" i="0" u="none" strike="noStrike" cap="none" normalizeH="0" baseline="0" dirty="0" smtClean="0">
                <a:ln>
                  <a:noFill/>
                </a:ln>
                <a:solidFill>
                  <a:schemeClr val="tx1"/>
                </a:solidFill>
                <a:effectLst/>
                <a:latin typeface="FrankRuehl" panose="020E0503060101010101" pitchFamily="34" charset="-79"/>
                <a:ea typeface="Arial" panose="020B0604020202020204" pitchFamily="34" charset="0"/>
                <a:cs typeface="FrankRuehl" panose="020E0503060101010101" pitchFamily="34" charset="-79"/>
              </a:rPr>
              <a:t>בני המשפחה ניתקו את הזרם מהמקרר כדקה לאחר ההתחשמלות, ובכך למעשה הצילו את חייה.              </a:t>
            </a:r>
            <a:r>
              <a:rPr lang="he-IL" altLang="he-IL" sz="2000" dirty="0" smtClean="0">
                <a:latin typeface="FrankRuehl" panose="020E0503060101010101" pitchFamily="34" charset="-79"/>
                <a:ea typeface="Arial" panose="020B0604020202020204" pitchFamily="34" charset="0"/>
                <a:cs typeface="FrankRuehl" panose="020E0503060101010101" pitchFamily="34" charset="-79"/>
              </a:rPr>
              <a:t>(</a:t>
            </a:r>
            <a:r>
              <a:rPr lang="he-IL" altLang="he-IL" sz="2000" dirty="0">
                <a:latin typeface="FrankRuehl" panose="020E0503060101010101" pitchFamily="34" charset="-79"/>
                <a:ea typeface="Arial" panose="020B0604020202020204" pitchFamily="34" charset="0"/>
                <a:cs typeface="FrankRuehl" panose="020E0503060101010101" pitchFamily="34" charset="-79"/>
              </a:rPr>
              <a:t>על-פי העיתונות)</a:t>
            </a:r>
          </a:p>
          <a:p>
            <a:pPr marL="0" marR="0" lvl="0" indent="0" algn="ctr" defTabSz="914400" rtl="1" eaLnBrk="0" fontAlgn="base" latinLnBrk="0" hangingPunct="0">
              <a:lnSpc>
                <a:spcPct val="100000"/>
              </a:lnSpc>
              <a:spcBef>
                <a:spcPct val="0"/>
              </a:spcBef>
              <a:spcAft>
                <a:spcPts val="800"/>
              </a:spcAft>
              <a:buClrTx/>
              <a:buSzTx/>
              <a:buFontTx/>
              <a:buNone/>
              <a:tabLst/>
            </a:pPr>
            <a:endParaRPr kumimoji="0" lang="he-IL" altLang="he-IL" sz="2000" b="0" i="0" u="none" strike="noStrike" cap="none" normalizeH="0" baseline="0" dirty="0" smtClean="0">
              <a:ln>
                <a:noFill/>
              </a:ln>
              <a:solidFill>
                <a:schemeClr val="tx1"/>
              </a:solidFill>
              <a:effectLst/>
              <a:latin typeface="FrankRuehl" panose="020E0503060101010101" pitchFamily="34" charset="-79"/>
              <a:ea typeface="Arial" panose="020B0604020202020204" pitchFamily="34" charset="0"/>
              <a:cs typeface="FrankRuehl" panose="020E0503060101010101" pitchFamily="34" charset="-79"/>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
        <p:nvSpPr>
          <p:cNvPr id="4" name="מלבן 3"/>
          <p:cNvSpPr/>
          <p:nvPr/>
        </p:nvSpPr>
        <p:spPr>
          <a:xfrm>
            <a:off x="827584" y="4005064"/>
            <a:ext cx="6840760" cy="1938992"/>
          </a:xfrm>
          <a:prstGeom prst="rect">
            <a:avLst/>
          </a:prstGeom>
        </p:spPr>
        <p:txBody>
          <a:bodyPr wrap="square">
            <a:spAutoFit/>
          </a:bodyPr>
          <a:lstStyle/>
          <a:p>
            <a:pPr marL="742950" lvl="1" indent="-285750">
              <a:lnSpc>
                <a:spcPct val="150000"/>
              </a:lnSpc>
              <a:buFont typeface="+mj-cs"/>
              <a:buAutoNum type="hebrew2Minus"/>
              <a:tabLst>
                <a:tab pos="1371600" algn="l"/>
              </a:tabLst>
            </a:pPr>
            <a:r>
              <a:rPr lang="he-IL" sz="2000" dirty="0">
                <a:latin typeface="Times New Roman" panose="02020603050405020304" pitchFamily="18" charset="0"/>
                <a:ea typeface="Times New Roman" panose="02020603050405020304" pitchFamily="18" charset="0"/>
                <a:cs typeface="Tahoma" panose="020B0604030504040204" pitchFamily="34" charset="0"/>
              </a:rPr>
              <a:t>יש לבדוק את המקרר כל תקופה מסוימת.</a:t>
            </a:r>
            <a:endParaRPr lang="en-US" sz="2000" dirty="0">
              <a:latin typeface="Times New Roman" panose="02020603050405020304" pitchFamily="18" charset="0"/>
              <a:ea typeface="Times New Roman" panose="02020603050405020304" pitchFamily="18" charset="0"/>
            </a:endParaRPr>
          </a:p>
          <a:p>
            <a:pPr marL="742950" lvl="1" indent="-285750">
              <a:lnSpc>
                <a:spcPct val="150000"/>
              </a:lnSpc>
              <a:buFont typeface="+mj-cs"/>
              <a:buAutoNum type="hebrew2Minus"/>
              <a:tabLst>
                <a:tab pos="1371600" algn="l"/>
              </a:tabLst>
            </a:pPr>
            <a:r>
              <a:rPr lang="he-IL" sz="2000" dirty="0">
                <a:latin typeface="Times New Roman" panose="02020603050405020304" pitchFamily="18" charset="0"/>
                <a:ea typeface="Times New Roman" panose="02020603050405020304" pitchFamily="18" charset="0"/>
                <a:cs typeface="Tahoma" panose="020B0604030504040204" pitchFamily="34" charset="0"/>
              </a:rPr>
              <a:t>אסור לילדים קטנים לפתוח מקרר.</a:t>
            </a:r>
            <a:endParaRPr lang="en-US" sz="2000" dirty="0">
              <a:latin typeface="Times New Roman" panose="02020603050405020304" pitchFamily="18" charset="0"/>
              <a:ea typeface="Times New Roman" panose="02020603050405020304" pitchFamily="18" charset="0"/>
            </a:endParaRPr>
          </a:p>
          <a:p>
            <a:pPr marL="742950" lvl="1" indent="-285750">
              <a:lnSpc>
                <a:spcPct val="150000"/>
              </a:lnSpc>
              <a:buFont typeface="+mj-cs"/>
              <a:buAutoNum type="hebrew2Minus"/>
              <a:tabLst>
                <a:tab pos="1371600" algn="l"/>
              </a:tabLst>
            </a:pPr>
            <a:r>
              <a:rPr lang="he-IL" sz="2000" dirty="0">
                <a:solidFill>
                  <a:srgbClr val="FF0000"/>
                </a:solidFill>
                <a:latin typeface="Times New Roman" panose="02020603050405020304" pitchFamily="18" charset="0"/>
                <a:ea typeface="Times New Roman" panose="02020603050405020304" pitchFamily="18" charset="0"/>
                <a:cs typeface="Tahoma" panose="020B0604030504040204" pitchFamily="34" charset="0"/>
              </a:rPr>
              <a:t>לא פותחים את המקרר בידיים וברגליים רטובות.</a:t>
            </a:r>
            <a:endParaRPr lang="en-US" sz="2000" dirty="0">
              <a:latin typeface="Times New Roman" panose="02020603050405020304" pitchFamily="18" charset="0"/>
              <a:ea typeface="Times New Roman" panose="02020603050405020304" pitchFamily="18" charset="0"/>
            </a:endParaRPr>
          </a:p>
          <a:p>
            <a:pPr marL="742950" lvl="1" indent="-285750">
              <a:lnSpc>
                <a:spcPct val="150000"/>
              </a:lnSpc>
              <a:buFont typeface="+mj-cs"/>
              <a:buAutoNum type="hebrew2Minus"/>
              <a:tabLst>
                <a:tab pos="1371600" algn="l"/>
              </a:tabLst>
            </a:pPr>
            <a:r>
              <a:rPr lang="he-IL" sz="2000" dirty="0">
                <a:latin typeface="Times New Roman" panose="02020603050405020304" pitchFamily="18" charset="0"/>
                <a:ea typeface="Times New Roman" panose="02020603050405020304" pitchFamily="18" charset="0"/>
                <a:cs typeface="Tahoma" panose="020B0604030504040204" pitchFamily="34" charset="0"/>
              </a:rPr>
              <a:t>כדאי לקנות מקרר באיכות טובה.</a:t>
            </a:r>
            <a:endParaRPr lang="en-US"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157909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539552" y="116632"/>
            <a:ext cx="5508104" cy="1015663"/>
          </a:xfrm>
          <a:prstGeom prst="rect">
            <a:avLst/>
          </a:prstGeom>
          <a:solidFill>
            <a:srgbClr val="CCCC00">
              <a:alpha val="40000"/>
            </a:srgbClr>
          </a:solidFill>
        </p:spPr>
        <p:txBody>
          <a:bodyPr wrap="square">
            <a:spAutoFit/>
          </a:bodyPr>
          <a:lstStyle/>
          <a:p>
            <a:r>
              <a:rPr lang="he-IL" sz="2000" b="1" dirty="0">
                <a:latin typeface="Times New Roman" panose="02020603050405020304" pitchFamily="18" charset="0"/>
                <a:ea typeface="Times New Roman" panose="02020603050405020304" pitchFamily="18" charset="0"/>
                <a:cs typeface="Tahoma" panose="020B0604030504040204" pitchFamily="34" charset="0"/>
              </a:rPr>
              <a:t>לפניכם משפטים שנאמרו בנושא בטיחות בחשמל. עליכם לסמן בכל משפט אם הדברים שנאמרו נכונים - או לא נכונים.</a:t>
            </a:r>
            <a:endParaRPr lang="en-US" sz="1200" dirty="0">
              <a:effectLst/>
              <a:latin typeface="Times New Roman" panose="02020603050405020304" pitchFamily="18" charset="0"/>
              <a:ea typeface="Times New Roman" panose="02020603050405020304" pitchFamily="18" charset="0"/>
            </a:endParaRPr>
          </a:p>
        </p:txBody>
      </p:sp>
      <p:sp>
        <p:nvSpPr>
          <p:cNvPr id="3" name="מלבן 2"/>
          <p:cNvSpPr/>
          <p:nvPr/>
        </p:nvSpPr>
        <p:spPr>
          <a:xfrm>
            <a:off x="573670" y="1988840"/>
            <a:ext cx="8318810" cy="1359026"/>
          </a:xfrm>
          <a:prstGeom prst="rect">
            <a:avLst/>
          </a:prstGeom>
        </p:spPr>
        <p:txBody>
          <a:bodyPr wrap="square">
            <a:spAutoFit/>
          </a:bodyPr>
          <a:lstStyle/>
          <a:p>
            <a:pPr marL="342900" lvl="0" indent="-342900">
              <a:buFont typeface="+mj-lt"/>
              <a:buAutoNum type="arabicPeriod" startAt="7"/>
            </a:pPr>
            <a:r>
              <a:rPr lang="he-IL" sz="2800" b="1" dirty="0">
                <a:latin typeface="Times New Roman" panose="02020603050405020304" pitchFamily="18" charset="0"/>
                <a:ea typeface="Times New Roman" panose="02020603050405020304" pitchFamily="18" charset="0"/>
                <a:cs typeface="Tahoma" panose="020B0604030504040204" pitchFamily="34" charset="0"/>
              </a:rPr>
              <a:t>מתן לרן: </a:t>
            </a:r>
            <a:r>
              <a:rPr lang="he-IL" sz="2800" dirty="0">
                <a:latin typeface="Times New Roman" panose="02020603050405020304" pitchFamily="18" charset="0"/>
                <a:ea typeface="Times New Roman" panose="02020603050405020304" pitchFamily="18" charset="0"/>
                <a:cs typeface="Tahoma" panose="020B0604030504040204" pitchFamily="34" charset="0"/>
              </a:rPr>
              <a:t>שי נפגע מהתחשמלות. בוא נעביר אותו, קודם כול, למיטה.</a:t>
            </a:r>
            <a:endParaRPr lang="en-US" sz="2800" dirty="0">
              <a:latin typeface="Times New Roman" panose="02020603050405020304" pitchFamily="18" charset="0"/>
              <a:ea typeface="Times New Roman" panose="02020603050405020304" pitchFamily="18" charset="0"/>
            </a:endParaRPr>
          </a:p>
          <a:p>
            <a:pPr lvl="0" algn="ctr">
              <a:lnSpc>
                <a:spcPct val="150000"/>
              </a:lnSpc>
            </a:pPr>
            <a:r>
              <a:rPr lang="he-IL" sz="2000" b="1" dirty="0">
                <a:latin typeface="Times New Roman" panose="02020603050405020304" pitchFamily="18" charset="0"/>
                <a:ea typeface="Times New Roman" panose="02020603050405020304" pitchFamily="18" charset="0"/>
                <a:cs typeface="Tahoma" panose="020B0604030504040204" pitchFamily="34" charset="0"/>
              </a:rPr>
              <a:t>א. נכון        </a:t>
            </a:r>
            <a:r>
              <a:rPr lang="he-IL" sz="2000" b="1" dirty="0">
                <a:solidFill>
                  <a:srgbClr val="FF0000"/>
                </a:solidFill>
                <a:latin typeface="Times New Roman" panose="02020603050405020304" pitchFamily="18" charset="0"/>
                <a:ea typeface="Times New Roman" panose="02020603050405020304" pitchFamily="18" charset="0"/>
                <a:cs typeface="Tahoma" panose="020B0604030504040204" pitchFamily="34" charset="0"/>
              </a:rPr>
              <a:t>ב. לא נכון</a:t>
            </a:r>
            <a:endParaRPr lang="en-US" sz="1400" dirty="0">
              <a:solidFill>
                <a:srgbClr val="FF0000"/>
              </a:solidFill>
              <a:effectLst/>
              <a:latin typeface="Times New Roman" panose="02020603050405020304" pitchFamily="18" charset="0"/>
              <a:ea typeface="Times New Roman" panose="02020603050405020304" pitchFamily="18" charset="0"/>
            </a:endParaRPr>
          </a:p>
        </p:txBody>
      </p:sp>
      <p:sp>
        <p:nvSpPr>
          <p:cNvPr id="4" name="מלבן 3"/>
          <p:cNvSpPr/>
          <p:nvPr/>
        </p:nvSpPr>
        <p:spPr>
          <a:xfrm>
            <a:off x="683568" y="4293096"/>
            <a:ext cx="8208912" cy="1846659"/>
          </a:xfrm>
          <a:prstGeom prst="rect">
            <a:avLst/>
          </a:prstGeom>
        </p:spPr>
        <p:txBody>
          <a:bodyPr wrap="square">
            <a:spAutoFit/>
          </a:bodyPr>
          <a:lstStyle/>
          <a:p>
            <a:pPr marL="514350" lvl="0" indent="-514350">
              <a:buFont typeface="+mj-lt"/>
              <a:buAutoNum type="arabicPeriod" startAt="8"/>
            </a:pPr>
            <a:r>
              <a:rPr lang="he-IL" sz="2800" b="1" dirty="0">
                <a:latin typeface="Times New Roman" panose="02020603050405020304" pitchFamily="18" charset="0"/>
                <a:ea typeface="Times New Roman" panose="02020603050405020304" pitchFamily="18" charset="0"/>
                <a:cs typeface="Tahoma" panose="020B0604030504040204" pitchFamily="34" charset="0"/>
              </a:rPr>
              <a:t>שירה לגלעד: </a:t>
            </a:r>
            <a:r>
              <a:rPr lang="he-IL" sz="2800" dirty="0">
                <a:latin typeface="Times New Roman" panose="02020603050405020304" pitchFamily="18" charset="0"/>
                <a:ea typeface="Times New Roman" panose="02020603050405020304" pitchFamily="18" charset="0"/>
                <a:cs typeface="Tahoma" panose="020B0604030504040204" pitchFamily="34" charset="0"/>
              </a:rPr>
              <a:t>אני רואה בחוץ חוט חשמל קרוע על המדרכה. צריך  להתקשר לחברת החשמל – 103, או למשטרה – 100.</a:t>
            </a:r>
            <a:endParaRPr lang="en-US" sz="2800" dirty="0">
              <a:latin typeface="Times New Roman" panose="02020603050405020304" pitchFamily="18" charset="0"/>
              <a:ea typeface="Times New Roman" panose="02020603050405020304" pitchFamily="18" charset="0"/>
              <a:cs typeface="Tahoma" panose="020B0604030504040204" pitchFamily="34" charset="0"/>
            </a:endParaRPr>
          </a:p>
          <a:p>
            <a:pPr algn="ctr">
              <a:lnSpc>
                <a:spcPct val="150000"/>
              </a:lnSpc>
            </a:pPr>
            <a:r>
              <a:rPr lang="he-IL" sz="2000" b="1" dirty="0">
                <a:solidFill>
                  <a:srgbClr val="FF0000"/>
                </a:solidFill>
                <a:latin typeface="Times New Roman" panose="02020603050405020304" pitchFamily="18" charset="0"/>
                <a:ea typeface="Times New Roman" panose="02020603050405020304" pitchFamily="18" charset="0"/>
                <a:cs typeface="Tahoma" panose="020B0604030504040204" pitchFamily="34" charset="0"/>
              </a:rPr>
              <a:t>א.</a:t>
            </a:r>
            <a:r>
              <a:rPr lang="he-IL" sz="2000" b="1" dirty="0">
                <a:latin typeface="Times New Roman" panose="02020603050405020304" pitchFamily="18" charset="0"/>
                <a:ea typeface="Times New Roman" panose="02020603050405020304" pitchFamily="18" charset="0"/>
                <a:cs typeface="Tahoma" panose="020B0604030504040204" pitchFamily="34" charset="0"/>
              </a:rPr>
              <a:t> </a:t>
            </a:r>
            <a:r>
              <a:rPr lang="he-IL" sz="2000" b="1" dirty="0">
                <a:solidFill>
                  <a:srgbClr val="FF0000"/>
                </a:solidFill>
                <a:latin typeface="Times New Roman" panose="02020603050405020304" pitchFamily="18" charset="0"/>
                <a:ea typeface="Times New Roman" panose="02020603050405020304" pitchFamily="18" charset="0"/>
                <a:cs typeface="Tahoma" panose="020B0604030504040204" pitchFamily="34" charset="0"/>
              </a:rPr>
              <a:t>נכון</a:t>
            </a:r>
            <a:r>
              <a:rPr lang="he-IL" sz="2000" b="1" dirty="0">
                <a:latin typeface="Times New Roman" panose="02020603050405020304" pitchFamily="18" charset="0"/>
                <a:ea typeface="Times New Roman" panose="02020603050405020304" pitchFamily="18" charset="0"/>
                <a:cs typeface="Tahoma" panose="020B0604030504040204" pitchFamily="34" charset="0"/>
              </a:rPr>
              <a:t>   </a:t>
            </a:r>
            <a:r>
              <a:rPr lang="he-IL" sz="2000" b="1" dirty="0" smtClean="0">
                <a:latin typeface="Times New Roman" panose="02020603050405020304" pitchFamily="18" charset="0"/>
                <a:ea typeface="Times New Roman" panose="02020603050405020304" pitchFamily="18" charset="0"/>
                <a:cs typeface="Tahoma" panose="020B0604030504040204" pitchFamily="34" charset="0"/>
              </a:rPr>
              <a:t>         </a:t>
            </a:r>
            <a:r>
              <a:rPr lang="he-IL" sz="2000" b="1" dirty="0">
                <a:latin typeface="Times New Roman" panose="02020603050405020304" pitchFamily="18" charset="0"/>
                <a:ea typeface="Times New Roman" panose="02020603050405020304" pitchFamily="18" charset="0"/>
                <a:cs typeface="Tahoma" panose="020B0604030504040204" pitchFamily="34" charset="0"/>
              </a:rPr>
              <a:t>ב. לא נכון</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229263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43203" y="1772816"/>
            <a:ext cx="8064896" cy="1415772"/>
          </a:xfrm>
          <a:prstGeom prst="rect">
            <a:avLst/>
          </a:prstGeom>
        </p:spPr>
        <p:txBody>
          <a:bodyPr wrap="square">
            <a:spAutoFit/>
          </a:bodyPr>
          <a:lstStyle/>
          <a:p>
            <a:pPr marL="514350" lvl="0" indent="-514350">
              <a:buFont typeface="+mj-lt"/>
              <a:buAutoNum type="arabicPeriod" startAt="9"/>
            </a:pPr>
            <a:r>
              <a:rPr lang="he-IL" sz="2800" b="1" dirty="0">
                <a:latin typeface="Times New Roman" panose="02020603050405020304" pitchFamily="18" charset="0"/>
                <a:ea typeface="Times New Roman" panose="02020603050405020304" pitchFamily="18" charset="0"/>
                <a:cs typeface="Tahoma" panose="020B0604030504040204" pitchFamily="34" charset="0"/>
              </a:rPr>
              <a:t>רן לגלית: </a:t>
            </a:r>
            <a:r>
              <a:rPr lang="he-IL" sz="2800" dirty="0">
                <a:latin typeface="Times New Roman" panose="02020603050405020304" pitchFamily="18" charset="0"/>
                <a:ea typeface="Times New Roman" panose="02020603050405020304" pitchFamily="18" charset="0"/>
                <a:cs typeface="Tahoma" panose="020B0604030504040204" pitchFamily="34" charset="0"/>
              </a:rPr>
              <a:t>עץ הוא חומר מוליך חשמל, לכן לא כדאי לעמוד על סולם עץ כשמחליפים נורה.</a:t>
            </a:r>
            <a:endParaRPr lang="en-US" sz="2800" dirty="0">
              <a:latin typeface="Times New Roman" panose="02020603050405020304" pitchFamily="18" charset="0"/>
              <a:ea typeface="Times New Roman" panose="02020603050405020304" pitchFamily="18" charset="0"/>
            </a:endParaRPr>
          </a:p>
          <a:p>
            <a:pPr algn="ctr">
              <a:lnSpc>
                <a:spcPct val="150000"/>
              </a:lnSpc>
            </a:pPr>
            <a:r>
              <a:rPr lang="he-IL" sz="2000" b="1" dirty="0">
                <a:latin typeface="Times New Roman" panose="02020603050405020304" pitchFamily="18" charset="0"/>
                <a:ea typeface="Times New Roman" panose="02020603050405020304" pitchFamily="18" charset="0"/>
                <a:cs typeface="Tahoma" panose="020B0604030504040204" pitchFamily="34" charset="0"/>
              </a:rPr>
              <a:t>א. נכון  </a:t>
            </a:r>
            <a:r>
              <a:rPr lang="he-IL" sz="2000" b="1" dirty="0" smtClean="0">
                <a:latin typeface="Times New Roman" panose="02020603050405020304" pitchFamily="18" charset="0"/>
                <a:ea typeface="Times New Roman" panose="02020603050405020304" pitchFamily="18" charset="0"/>
                <a:cs typeface="Tahoma" panose="020B0604030504040204" pitchFamily="34" charset="0"/>
              </a:rPr>
              <a:t>      </a:t>
            </a:r>
            <a:r>
              <a:rPr lang="he-IL" sz="2000" b="1" dirty="0" smtClean="0">
                <a:solidFill>
                  <a:srgbClr val="FF0000"/>
                </a:solidFill>
                <a:latin typeface="Times New Roman" panose="02020603050405020304" pitchFamily="18" charset="0"/>
                <a:ea typeface="Times New Roman" panose="02020603050405020304" pitchFamily="18" charset="0"/>
                <a:cs typeface="Tahoma" panose="020B0604030504040204" pitchFamily="34" charset="0"/>
              </a:rPr>
              <a:t>ב</a:t>
            </a:r>
            <a:r>
              <a:rPr lang="he-IL" sz="2000" b="1" dirty="0">
                <a:solidFill>
                  <a:srgbClr val="FF0000"/>
                </a:solidFill>
                <a:latin typeface="Times New Roman" panose="02020603050405020304" pitchFamily="18" charset="0"/>
                <a:ea typeface="Times New Roman" panose="02020603050405020304" pitchFamily="18" charset="0"/>
                <a:cs typeface="Tahoma" panose="020B0604030504040204" pitchFamily="34" charset="0"/>
              </a:rPr>
              <a:t>. לא נכון</a:t>
            </a:r>
            <a:endParaRPr lang="en-US" sz="1400" dirty="0">
              <a:effectLst/>
              <a:latin typeface="Times New Roman" panose="02020603050405020304" pitchFamily="18" charset="0"/>
              <a:ea typeface="Times New Roman" panose="02020603050405020304" pitchFamily="18" charset="0"/>
            </a:endParaRPr>
          </a:p>
        </p:txBody>
      </p:sp>
      <p:sp>
        <p:nvSpPr>
          <p:cNvPr id="3" name="מלבן 2"/>
          <p:cNvSpPr/>
          <p:nvPr/>
        </p:nvSpPr>
        <p:spPr>
          <a:xfrm>
            <a:off x="611560" y="3332604"/>
            <a:ext cx="8280920" cy="1800493"/>
          </a:xfrm>
          <a:prstGeom prst="rect">
            <a:avLst/>
          </a:prstGeom>
        </p:spPr>
        <p:txBody>
          <a:bodyPr wrap="square">
            <a:spAutoFit/>
          </a:bodyPr>
          <a:lstStyle/>
          <a:p>
            <a:pPr marL="342900" lvl="0" indent="-342900">
              <a:buFont typeface="+mj-lt"/>
              <a:buAutoNum type="arabicPeriod" startAt="10"/>
            </a:pPr>
            <a:r>
              <a:rPr lang="he-IL" sz="2800" b="1" dirty="0" smtClean="0">
                <a:latin typeface="Times New Roman" panose="02020603050405020304" pitchFamily="18" charset="0"/>
                <a:ea typeface="Times New Roman" panose="02020603050405020304" pitchFamily="18" charset="0"/>
                <a:cs typeface="Tahoma" panose="020B0604030504040204" pitchFamily="34" charset="0"/>
              </a:rPr>
              <a:t> רז </a:t>
            </a:r>
            <a:r>
              <a:rPr lang="he-IL" sz="2800" b="1" dirty="0">
                <a:latin typeface="Times New Roman" panose="02020603050405020304" pitchFamily="18" charset="0"/>
                <a:ea typeface="Times New Roman" panose="02020603050405020304" pitchFamily="18" charset="0"/>
                <a:cs typeface="Tahoma" panose="020B0604030504040204" pitchFamily="34" charset="0"/>
              </a:rPr>
              <a:t>לזיו: </a:t>
            </a:r>
            <a:r>
              <a:rPr lang="he-IL" sz="2800" dirty="0">
                <a:latin typeface="Times New Roman" panose="02020603050405020304" pitchFamily="18" charset="0"/>
                <a:ea typeface="Times New Roman" panose="02020603050405020304" pitchFamily="18" charset="0"/>
                <a:cs typeface="Tahoma" panose="020B0604030504040204" pitchFamily="34" charset="0"/>
              </a:rPr>
              <a:t>כדי לעקוב אחר זיהום האוויר ליד תחנות הכוח פועלות תחנות  ניטור, שתפקידן לדווח על רמת הזיהום.</a:t>
            </a:r>
            <a:endParaRPr lang="en-US" sz="2800" dirty="0">
              <a:latin typeface="Times New Roman" panose="02020603050405020304" pitchFamily="18" charset="0"/>
              <a:ea typeface="Times New Roman" panose="02020603050405020304" pitchFamily="18" charset="0"/>
            </a:endParaRPr>
          </a:p>
          <a:p>
            <a:pPr algn="ctr">
              <a:lnSpc>
                <a:spcPct val="150000"/>
              </a:lnSpc>
            </a:pPr>
            <a:r>
              <a:rPr lang="he-IL" sz="2000" b="1" dirty="0">
                <a:solidFill>
                  <a:srgbClr val="FF0000"/>
                </a:solidFill>
                <a:latin typeface="Times New Roman" panose="02020603050405020304" pitchFamily="18" charset="0"/>
                <a:ea typeface="Times New Roman" panose="02020603050405020304" pitchFamily="18" charset="0"/>
                <a:cs typeface="Tahoma" panose="020B0604030504040204" pitchFamily="34" charset="0"/>
              </a:rPr>
              <a:t>א. נכון</a:t>
            </a:r>
            <a:r>
              <a:rPr lang="he-IL" sz="2000" b="1" dirty="0">
                <a:latin typeface="Times New Roman" panose="02020603050405020304" pitchFamily="18" charset="0"/>
                <a:ea typeface="Times New Roman" panose="02020603050405020304" pitchFamily="18" charset="0"/>
                <a:cs typeface="Tahoma" panose="020B0604030504040204" pitchFamily="34" charset="0"/>
              </a:rPr>
              <a:t>  </a:t>
            </a:r>
            <a:r>
              <a:rPr lang="he-IL" sz="2000" b="1" dirty="0" smtClean="0">
                <a:latin typeface="Times New Roman" panose="02020603050405020304" pitchFamily="18" charset="0"/>
                <a:ea typeface="Times New Roman" panose="02020603050405020304" pitchFamily="18" charset="0"/>
                <a:cs typeface="Tahoma" panose="020B0604030504040204" pitchFamily="34" charset="0"/>
              </a:rPr>
              <a:t>          ב</a:t>
            </a:r>
            <a:r>
              <a:rPr lang="he-IL" sz="2000" b="1" dirty="0">
                <a:latin typeface="Times New Roman" panose="02020603050405020304" pitchFamily="18" charset="0"/>
                <a:ea typeface="Times New Roman" panose="02020603050405020304" pitchFamily="18" charset="0"/>
                <a:cs typeface="Tahoma" panose="020B0604030504040204" pitchFamily="34" charset="0"/>
              </a:rPr>
              <a:t>. לא נכון</a:t>
            </a:r>
            <a:endParaRPr lang="en-US" sz="1400" dirty="0">
              <a:effectLst/>
              <a:latin typeface="Times New Roman" panose="02020603050405020304" pitchFamily="18" charset="0"/>
              <a:ea typeface="Times New Roman" panose="02020603050405020304" pitchFamily="18" charset="0"/>
            </a:endParaRPr>
          </a:p>
        </p:txBody>
      </p:sp>
      <p:sp>
        <p:nvSpPr>
          <p:cNvPr id="4" name="מלבן 3"/>
          <p:cNvSpPr/>
          <p:nvPr/>
        </p:nvSpPr>
        <p:spPr>
          <a:xfrm>
            <a:off x="412818" y="5277113"/>
            <a:ext cx="8496944" cy="1261884"/>
          </a:xfrm>
          <a:prstGeom prst="rect">
            <a:avLst/>
          </a:prstGeom>
        </p:spPr>
        <p:txBody>
          <a:bodyPr wrap="square">
            <a:spAutoFit/>
          </a:bodyPr>
          <a:lstStyle/>
          <a:p>
            <a:pPr marL="342900" lvl="0" indent="-342900">
              <a:buFont typeface="+mj-lt"/>
              <a:buAutoNum type="arabicPeriod" startAt="11"/>
            </a:pPr>
            <a:r>
              <a:rPr lang="he-IL" sz="2800" b="1" dirty="0">
                <a:latin typeface="Times New Roman" panose="02020603050405020304" pitchFamily="18" charset="0"/>
                <a:ea typeface="Times New Roman" panose="02020603050405020304" pitchFamily="18" charset="0"/>
                <a:cs typeface="Tahoma" panose="020B0604030504040204" pitchFamily="34" charset="0"/>
              </a:rPr>
              <a:t>ירון לליאת:</a:t>
            </a:r>
            <a:r>
              <a:rPr lang="he-IL" sz="2800" dirty="0">
                <a:latin typeface="Times New Roman" panose="02020603050405020304" pitchFamily="18" charset="0"/>
                <a:ea typeface="Times New Roman" panose="02020603050405020304" pitchFamily="18" charset="0"/>
                <a:cs typeface="Tahoma" panose="020B0604030504040204" pitchFamily="34" charset="0"/>
              </a:rPr>
              <a:t> אם תתחיל סופת ברקים נרוץ להסתתר מתחת לעץ הגבוה.</a:t>
            </a:r>
            <a:endParaRPr lang="en-US" sz="2800" dirty="0">
              <a:latin typeface="Times New Roman" panose="02020603050405020304" pitchFamily="18" charset="0"/>
              <a:ea typeface="Times New Roman" panose="02020603050405020304" pitchFamily="18" charset="0"/>
            </a:endParaRPr>
          </a:p>
          <a:p>
            <a:pPr algn="ctr"/>
            <a:r>
              <a:rPr lang="he-IL" sz="2000" b="1" dirty="0">
                <a:solidFill>
                  <a:srgbClr val="FF0000"/>
                </a:solidFill>
                <a:latin typeface="Times New Roman" panose="02020603050405020304" pitchFamily="18" charset="0"/>
                <a:ea typeface="Times New Roman" panose="02020603050405020304" pitchFamily="18" charset="0"/>
                <a:cs typeface="Tahoma" panose="020B0604030504040204" pitchFamily="34" charset="0"/>
              </a:rPr>
              <a:t>א. </a:t>
            </a:r>
            <a:r>
              <a:rPr lang="he-IL" sz="2000" b="1" dirty="0" smtClean="0">
                <a:solidFill>
                  <a:srgbClr val="FF0000"/>
                </a:solidFill>
                <a:latin typeface="Times New Roman" panose="02020603050405020304" pitchFamily="18" charset="0"/>
                <a:ea typeface="Times New Roman" panose="02020603050405020304" pitchFamily="18" charset="0"/>
                <a:cs typeface="Tahoma" panose="020B0604030504040204" pitchFamily="34" charset="0"/>
              </a:rPr>
              <a:t>נכון  </a:t>
            </a:r>
            <a:r>
              <a:rPr lang="he-IL" sz="2000" b="1" dirty="0">
                <a:latin typeface="Times New Roman" panose="02020603050405020304" pitchFamily="18" charset="0"/>
                <a:ea typeface="Times New Roman" panose="02020603050405020304" pitchFamily="18" charset="0"/>
                <a:cs typeface="Tahoma" panose="020B0604030504040204" pitchFamily="34" charset="0"/>
              </a:rPr>
              <a:t>	ב. לא נכון</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395367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80528" y="1268760"/>
            <a:ext cx="7776864" cy="2313134"/>
          </a:xfrm>
          <a:prstGeom prst="rect">
            <a:avLst/>
          </a:prstGeom>
        </p:spPr>
        <p:txBody>
          <a:bodyPr wrap="square">
            <a:spAutoFit/>
          </a:bodyPr>
          <a:lstStyle/>
          <a:p>
            <a:pPr marL="514350" lvl="0" indent="-514350">
              <a:buFont typeface="+mj-lt"/>
              <a:buAutoNum type="arabicPeriod" startAt="12"/>
            </a:pPr>
            <a:r>
              <a:rPr lang="he-IL" sz="2800" dirty="0">
                <a:latin typeface="Times New Roman" panose="02020603050405020304" pitchFamily="18" charset="0"/>
                <a:ea typeface="Times New Roman" panose="02020603050405020304" pitchFamily="18" charset="0"/>
                <a:cs typeface="Tahoma" panose="020B0604030504040204" pitchFamily="34" charset="0"/>
              </a:rPr>
              <a:t>באיזו תחנה נמצאת הארובה הגבוהה בארץ?</a:t>
            </a:r>
            <a:endParaRPr lang="en-US" sz="2800" dirty="0">
              <a:latin typeface="Times New Roman" panose="02020603050405020304" pitchFamily="18" charset="0"/>
              <a:ea typeface="Times New Roman" panose="02020603050405020304" pitchFamily="18" charset="0"/>
            </a:endParaRPr>
          </a:p>
          <a:p>
            <a:pPr marL="742950" lvl="1" indent="-285750">
              <a:lnSpc>
                <a:spcPct val="150000"/>
              </a:lnSpc>
              <a:buFont typeface="+mj-cs"/>
              <a:buAutoNum type="hebrew2Minus"/>
            </a:pPr>
            <a:r>
              <a:rPr lang="he-IL" sz="2000" dirty="0">
                <a:latin typeface="Times New Roman" panose="02020603050405020304" pitchFamily="18" charset="0"/>
                <a:ea typeface="Times New Roman" panose="02020603050405020304" pitchFamily="18" charset="0"/>
                <a:cs typeface="Tahoma" panose="020B0604030504040204" pitchFamily="34" charset="0"/>
              </a:rPr>
              <a:t>אשכול באשדוד</a:t>
            </a:r>
            <a:endParaRPr lang="en-US" sz="2000" dirty="0">
              <a:latin typeface="Times New Roman" panose="02020603050405020304" pitchFamily="18" charset="0"/>
              <a:ea typeface="Times New Roman" panose="02020603050405020304" pitchFamily="18" charset="0"/>
            </a:endParaRPr>
          </a:p>
          <a:p>
            <a:pPr marL="742950" lvl="1" indent="-285750">
              <a:lnSpc>
                <a:spcPct val="150000"/>
              </a:lnSpc>
              <a:buFont typeface="+mj-cs"/>
              <a:buAutoNum type="hebrew2Minus"/>
            </a:pPr>
            <a:r>
              <a:rPr lang="he-IL" sz="2000" dirty="0">
                <a:solidFill>
                  <a:srgbClr val="FF0000"/>
                </a:solidFill>
                <a:latin typeface="Times New Roman" panose="02020603050405020304" pitchFamily="18" charset="0"/>
                <a:ea typeface="Times New Roman" panose="02020603050405020304" pitchFamily="18" charset="0"/>
                <a:cs typeface="Tahoma" panose="020B0604030504040204" pitchFamily="34" charset="0"/>
              </a:rPr>
              <a:t>אורות רבין בחדרה</a:t>
            </a:r>
            <a:endParaRPr lang="en-US" sz="2000" dirty="0">
              <a:latin typeface="Times New Roman" panose="02020603050405020304" pitchFamily="18" charset="0"/>
              <a:ea typeface="Times New Roman" panose="02020603050405020304" pitchFamily="18" charset="0"/>
            </a:endParaRPr>
          </a:p>
          <a:p>
            <a:pPr marL="742950" lvl="1" indent="-285750">
              <a:lnSpc>
                <a:spcPct val="150000"/>
              </a:lnSpc>
              <a:buFont typeface="+mj-cs"/>
              <a:buAutoNum type="hebrew2Minus"/>
            </a:pPr>
            <a:r>
              <a:rPr lang="he-IL" sz="2000" dirty="0" err="1">
                <a:latin typeface="Times New Roman" panose="02020603050405020304" pitchFamily="18" charset="0"/>
                <a:ea typeface="Times New Roman" panose="02020603050405020304" pitchFamily="18" charset="0"/>
                <a:cs typeface="Tahoma" panose="020B0604030504040204" pitchFamily="34" charset="0"/>
              </a:rPr>
              <a:t>רדינג</a:t>
            </a:r>
            <a:r>
              <a:rPr lang="he-IL" sz="2000" dirty="0">
                <a:latin typeface="Times New Roman" panose="02020603050405020304" pitchFamily="18" charset="0"/>
                <a:ea typeface="Times New Roman" panose="02020603050405020304" pitchFamily="18" charset="0"/>
                <a:cs typeface="Tahoma" panose="020B0604030504040204" pitchFamily="34" charset="0"/>
              </a:rPr>
              <a:t> בתל אביב</a:t>
            </a:r>
            <a:endParaRPr lang="en-US" sz="2000" dirty="0">
              <a:latin typeface="Times New Roman" panose="02020603050405020304" pitchFamily="18" charset="0"/>
              <a:ea typeface="Times New Roman" panose="02020603050405020304" pitchFamily="18" charset="0"/>
            </a:endParaRPr>
          </a:p>
          <a:p>
            <a:pPr marL="742950" lvl="1" indent="-285750">
              <a:lnSpc>
                <a:spcPct val="150000"/>
              </a:lnSpc>
              <a:buFont typeface="+mj-cs"/>
              <a:buAutoNum type="hebrew2Minus"/>
            </a:pPr>
            <a:r>
              <a:rPr lang="he-IL" sz="2000" dirty="0">
                <a:latin typeface="Times New Roman" panose="02020603050405020304" pitchFamily="18" charset="0"/>
                <a:ea typeface="Times New Roman" panose="02020603050405020304" pitchFamily="18" charset="0"/>
                <a:cs typeface="Tahoma" panose="020B0604030504040204" pitchFamily="34" charset="0"/>
              </a:rPr>
              <a:t>רוטנברג באשקלון</a:t>
            </a:r>
            <a:endParaRPr lang="en-US" sz="2000" dirty="0">
              <a:effectLst/>
              <a:latin typeface="Times New Roman" panose="02020603050405020304" pitchFamily="18" charset="0"/>
              <a:ea typeface="Times New Roman" panose="02020603050405020304" pitchFamily="18" charset="0"/>
            </a:endParaRPr>
          </a:p>
        </p:txBody>
      </p:sp>
      <p:sp>
        <p:nvSpPr>
          <p:cNvPr id="3" name="מלבן 2"/>
          <p:cNvSpPr/>
          <p:nvPr/>
        </p:nvSpPr>
        <p:spPr>
          <a:xfrm>
            <a:off x="539552" y="4069527"/>
            <a:ext cx="8064896" cy="2693045"/>
          </a:xfrm>
          <a:prstGeom prst="rect">
            <a:avLst/>
          </a:prstGeom>
        </p:spPr>
        <p:txBody>
          <a:bodyPr wrap="square">
            <a:spAutoFit/>
          </a:bodyPr>
          <a:lstStyle/>
          <a:p>
            <a:pPr marL="514350" lvl="0" indent="-514350">
              <a:buFont typeface="+mj-lt"/>
              <a:buAutoNum type="arabicPeriod" startAt="13"/>
            </a:pPr>
            <a:r>
              <a:rPr lang="he-IL" sz="2800" dirty="0">
                <a:latin typeface="Times New Roman" panose="02020603050405020304" pitchFamily="18" charset="0"/>
                <a:ea typeface="Times New Roman" panose="02020603050405020304" pitchFamily="18" charset="0"/>
                <a:cs typeface="Tahoma" panose="020B0604030504040204" pitchFamily="34" charset="0"/>
              </a:rPr>
              <a:t>במקום לומר התפרקות חשמלית בשמיים, ניתן לומר:</a:t>
            </a:r>
            <a:endParaRPr lang="en-US" sz="2800" dirty="0">
              <a:latin typeface="Times New Roman" panose="02020603050405020304" pitchFamily="18" charset="0"/>
              <a:ea typeface="Times New Roman" panose="02020603050405020304" pitchFamily="18" charset="0"/>
            </a:endParaRPr>
          </a:p>
          <a:p>
            <a:pPr marL="3943350" lvl="8" indent="-285750">
              <a:spcAft>
                <a:spcPts val="600"/>
              </a:spcAft>
              <a:buFont typeface="+mj-cs"/>
              <a:buAutoNum type="hebrew2Minus"/>
            </a:pPr>
            <a:r>
              <a:rPr lang="he-IL" sz="2000" dirty="0">
                <a:latin typeface="Times New Roman" panose="02020603050405020304" pitchFamily="18" charset="0"/>
                <a:ea typeface="Times New Roman" panose="02020603050405020304" pitchFamily="18" charset="0"/>
                <a:cs typeface="Tahoma" panose="020B0604030504040204" pitchFamily="34" charset="0"/>
              </a:rPr>
              <a:t>רעם</a:t>
            </a:r>
            <a:endParaRPr lang="en-US" sz="2000" dirty="0">
              <a:latin typeface="Times New Roman" panose="02020603050405020304" pitchFamily="18" charset="0"/>
              <a:ea typeface="Times New Roman" panose="02020603050405020304" pitchFamily="18" charset="0"/>
            </a:endParaRPr>
          </a:p>
          <a:p>
            <a:pPr marL="3943350" lvl="8" indent="-285750">
              <a:spcAft>
                <a:spcPts val="600"/>
              </a:spcAft>
              <a:buFont typeface="+mj-cs"/>
              <a:buAutoNum type="hebrew2Minus"/>
            </a:pPr>
            <a:r>
              <a:rPr lang="he-IL" sz="2000" dirty="0">
                <a:solidFill>
                  <a:srgbClr val="FF0000"/>
                </a:solidFill>
                <a:latin typeface="Times New Roman" panose="02020603050405020304" pitchFamily="18" charset="0"/>
                <a:ea typeface="Times New Roman" panose="02020603050405020304" pitchFamily="18" charset="0"/>
                <a:cs typeface="Tahoma" panose="020B0604030504040204" pitchFamily="34" charset="0"/>
              </a:rPr>
              <a:t>ברק</a:t>
            </a:r>
            <a:endParaRPr lang="en-US" sz="2000" dirty="0">
              <a:latin typeface="Times New Roman" panose="02020603050405020304" pitchFamily="18" charset="0"/>
              <a:ea typeface="Times New Roman" panose="02020603050405020304" pitchFamily="18" charset="0"/>
            </a:endParaRPr>
          </a:p>
          <a:p>
            <a:pPr marL="3943350" lvl="8" indent="-285750">
              <a:spcAft>
                <a:spcPts val="600"/>
              </a:spcAft>
              <a:buFont typeface="+mj-cs"/>
              <a:buAutoNum type="hebrew2Minus"/>
            </a:pPr>
            <a:r>
              <a:rPr lang="he-IL" sz="2000" dirty="0">
                <a:latin typeface="Times New Roman" panose="02020603050405020304" pitchFamily="18" charset="0"/>
                <a:ea typeface="Times New Roman" panose="02020603050405020304" pitchFamily="18" charset="0"/>
                <a:cs typeface="Tahoma" panose="020B0604030504040204" pitchFamily="34" charset="0"/>
              </a:rPr>
              <a:t>סערה</a:t>
            </a:r>
            <a:endParaRPr lang="en-US" sz="2000" dirty="0">
              <a:latin typeface="Times New Roman" panose="02020603050405020304" pitchFamily="18" charset="0"/>
              <a:ea typeface="Times New Roman" panose="02020603050405020304" pitchFamily="18" charset="0"/>
            </a:endParaRPr>
          </a:p>
          <a:p>
            <a:pPr lvl="7">
              <a:spcAft>
                <a:spcPts val="600"/>
              </a:spcAft>
            </a:pPr>
            <a:r>
              <a:rPr lang="he-IL" sz="2000" dirty="0" smtClean="0">
                <a:ea typeface="Times New Roman" panose="02020603050405020304" pitchFamily="18" charset="0"/>
                <a:cs typeface="Tahoma" panose="020B0604030504040204" pitchFamily="34" charset="0"/>
              </a:rPr>
              <a:t>      ד- סופה</a:t>
            </a:r>
            <a:r>
              <a:rPr lang="he-IL" dirty="0">
                <a:ea typeface="Times New Roman" panose="02020603050405020304" pitchFamily="18" charset="0"/>
                <a:cs typeface="Tahoma" panose="020B0604030504040204" pitchFamily="34" charset="0"/>
              </a:rPr>
              <a:t/>
            </a:r>
            <a:br>
              <a:rPr lang="he-IL" dirty="0">
                <a:ea typeface="Times New Roman" panose="02020603050405020304" pitchFamily="18" charset="0"/>
                <a:cs typeface="Tahoma" panose="020B0604030504040204" pitchFamily="34" charset="0"/>
              </a:rPr>
            </a:br>
            <a:endParaRPr lang="he-IL" dirty="0"/>
          </a:p>
        </p:txBody>
      </p:sp>
    </p:spTree>
    <p:extLst>
      <p:ext uri="{BB962C8B-B14F-4D97-AF65-F5344CB8AC3E}">
        <p14:creationId xmlns:p14="http://schemas.microsoft.com/office/powerpoint/2010/main" val="1023343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9" y="118315"/>
            <a:ext cx="7331990" cy="400110"/>
          </a:xfrm>
          <a:prstGeom prst="rect">
            <a:avLst/>
          </a:prstGeom>
          <a:solidFill>
            <a:srgbClr val="EBF1DE">
              <a:alpha val="50196"/>
            </a:srgbClr>
          </a:solidFill>
        </p:spPr>
        <p:txBody>
          <a:bodyPr wrap="square" rtlCol="1">
            <a:spAutoFit/>
          </a:bodyPr>
          <a:lstStyle/>
          <a:p>
            <a:pPr lvl="0" algn="ctr"/>
            <a:r>
              <a:rPr lang="he-IL" sz="2000" b="1" dirty="0">
                <a:solidFill>
                  <a:schemeClr val="accent6">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ערבות הדדית </a:t>
            </a:r>
            <a:r>
              <a:rPr lang="he-IL" sz="2000" b="1" dirty="0" smtClean="0">
                <a:solidFill>
                  <a:schemeClr val="accent6">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he-IL" sz="2000" b="1" dirty="0">
                <a:solidFill>
                  <a:schemeClr val="accent6">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נתיב האור" בזיקה לנושא השנתי </a:t>
            </a:r>
            <a:r>
              <a:rPr lang="he-IL" sz="2000" b="1" dirty="0" smtClean="0">
                <a:solidFill>
                  <a:schemeClr val="accent6">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תשפ"א</a:t>
            </a:r>
            <a:endParaRPr lang="he-IL" sz="2000" b="1" dirty="0">
              <a:solidFill>
                <a:schemeClr val="accent6">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 name="מלבן מעוגל 3"/>
          <p:cNvSpPr/>
          <p:nvPr/>
        </p:nvSpPr>
        <p:spPr>
          <a:xfrm>
            <a:off x="785786" y="714356"/>
            <a:ext cx="7262681" cy="1643074"/>
          </a:xfrm>
          <a:prstGeom prst="round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TextBox 4"/>
          <p:cNvSpPr txBox="1"/>
          <p:nvPr/>
        </p:nvSpPr>
        <p:spPr>
          <a:xfrm>
            <a:off x="742549" y="692696"/>
            <a:ext cx="7262681" cy="1569660"/>
          </a:xfrm>
          <a:prstGeom prst="rect">
            <a:avLst/>
          </a:prstGeom>
          <a:noFill/>
        </p:spPr>
        <p:txBody>
          <a:bodyPr wrap="square" rtlCol="1">
            <a:spAutoFit/>
          </a:bodyPr>
          <a:lstStyle/>
          <a:p>
            <a:pPr lvl="0"/>
            <a:r>
              <a:rPr lang="he-IL"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במסגרת תפקיד לכל תלמיד – "מפתח הלב" ובמסגרת קבוצת שגרירי "נתיב האור" ניתן לבסס את </a:t>
            </a:r>
            <a:r>
              <a:rPr lang="he-IL"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יצירת הקשר עם וותיקי היישוב בנושא "כולנו </a:t>
            </a:r>
            <a:r>
              <a:rPr lang="he-IL"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ערבים זה </a:t>
            </a:r>
            <a:r>
              <a:rPr lang="he-IL"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לזה" </a:t>
            </a:r>
            <a:r>
              <a:rPr lang="he-IL"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(גישה המאפשרת לאזן בין מימוש צורכי הפרט ובין הדאגה לרווחת </a:t>
            </a:r>
            <a:r>
              <a:rPr lang="he-IL"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החברה, ובעת הזו - בעיקר לבני הגיל השלישי).</a:t>
            </a:r>
            <a:endParaRPr lang="he-IL"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endParaRPr lang="he-IL" sz="2400" dirty="0">
              <a:latin typeface="David" panose="020E0502060401010101" pitchFamily="34" charset="-79"/>
              <a:cs typeface="David" panose="020E0502060401010101" pitchFamily="34" charset="-79"/>
            </a:endParaRPr>
          </a:p>
        </p:txBody>
      </p:sp>
      <p:sp>
        <p:nvSpPr>
          <p:cNvPr id="8" name="מלבן מעוגל 7"/>
          <p:cNvSpPr/>
          <p:nvPr/>
        </p:nvSpPr>
        <p:spPr>
          <a:xfrm>
            <a:off x="5281388" y="3427215"/>
            <a:ext cx="3323059" cy="2522065"/>
          </a:xfrm>
          <a:prstGeom prst="round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TextBox 9"/>
          <p:cNvSpPr txBox="1"/>
          <p:nvPr/>
        </p:nvSpPr>
        <p:spPr>
          <a:xfrm>
            <a:off x="5574535" y="3423161"/>
            <a:ext cx="2935073" cy="2585323"/>
          </a:xfrm>
          <a:prstGeom prst="rect">
            <a:avLst/>
          </a:prstGeom>
          <a:noFill/>
        </p:spPr>
        <p:txBody>
          <a:bodyPr wrap="square" rtlCol="1">
            <a:spAutoFit/>
          </a:bodyPr>
          <a:lstStyle/>
          <a:p>
            <a:pPr algn="ctr"/>
            <a:endParaRPr lang="he-IL" dirty="0">
              <a:latin typeface="David" panose="020E0502060401010101" pitchFamily="34" charset="-79"/>
              <a:cs typeface="David" panose="020E0502060401010101" pitchFamily="34" charset="-79"/>
            </a:endParaRPr>
          </a:p>
          <a:p>
            <a:pPr algn="ctr"/>
            <a:r>
              <a:rPr lang="he-IL"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במישור הקוגניטיבי </a:t>
            </a:r>
            <a:r>
              <a:rPr lang="he-IL"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הבנת משמעות החברה האזרחית. חשיפה </a:t>
            </a:r>
            <a:r>
              <a:rPr lang="he-IL"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לתחומי תוכן ערכיים תוך נקיטת עמדה ערכית ביחס לאחריות הפרט למתרחש בקהילה </a:t>
            </a:r>
            <a:r>
              <a:rPr lang="he-IL"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ובסביבה הרחוקה.</a:t>
            </a:r>
            <a:endParaRPr lang="he-IL"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endParaRPr lang="he-IL" dirty="0">
              <a:latin typeface="David" panose="020E0502060401010101" pitchFamily="34" charset="-79"/>
              <a:cs typeface="David" panose="020E0502060401010101" pitchFamily="34" charset="-79"/>
            </a:endParaRPr>
          </a:p>
        </p:txBody>
      </p:sp>
      <p:sp>
        <p:nvSpPr>
          <p:cNvPr id="11" name="מלבן מעוגל 10"/>
          <p:cNvSpPr/>
          <p:nvPr/>
        </p:nvSpPr>
        <p:spPr>
          <a:xfrm>
            <a:off x="310872" y="3429000"/>
            <a:ext cx="3342064" cy="2601168"/>
          </a:xfrm>
          <a:prstGeom prst="round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TextBox 11"/>
          <p:cNvSpPr txBox="1"/>
          <p:nvPr/>
        </p:nvSpPr>
        <p:spPr>
          <a:xfrm>
            <a:off x="336363" y="3429000"/>
            <a:ext cx="3316573" cy="2308324"/>
          </a:xfrm>
          <a:prstGeom prst="rect">
            <a:avLst/>
          </a:prstGeom>
          <a:noFill/>
        </p:spPr>
        <p:txBody>
          <a:bodyPr wrap="square" rtlCol="1">
            <a:spAutoFit/>
          </a:bodyPr>
          <a:lstStyle/>
          <a:p>
            <a:pPr algn="ctr"/>
            <a:r>
              <a:rPr lang="he-IL"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במישור ההתנסותי - מתן הזדמנויות </a:t>
            </a:r>
            <a:r>
              <a:rPr lang="he-IL"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להתנסות </a:t>
            </a:r>
            <a:r>
              <a:rPr lang="he-IL"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באחריות ובמעורבות </a:t>
            </a:r>
            <a:r>
              <a:rPr lang="he-IL"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חברתית,  </a:t>
            </a:r>
            <a:r>
              <a:rPr lang="he-IL"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המאפשרים למידה תוך </a:t>
            </a:r>
            <a:r>
              <a:rPr lang="he-IL"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התנסות, מסייעים </a:t>
            </a:r>
            <a:r>
              <a:rPr lang="he-IL"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בחיזוק האמונה ביכולת הפרט/הקבוצה לעשות למען האחר ולמען </a:t>
            </a:r>
            <a:r>
              <a:rPr lang="he-IL"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הסביבה</a:t>
            </a:r>
            <a:endParaRPr lang="he-IL"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360483" y="6053974"/>
            <a:ext cx="8208912" cy="769441"/>
          </a:xfrm>
          <a:prstGeom prst="rect">
            <a:avLst/>
          </a:prstGeom>
          <a:noFill/>
        </p:spPr>
        <p:txBody>
          <a:bodyPr wrap="square" rtlCol="1">
            <a:spAutoFit/>
          </a:bodyPr>
          <a:lstStyle/>
          <a:p>
            <a:pPr algn="ctr"/>
            <a:r>
              <a:rPr lang="he-IL" sz="2200" b="1" dirty="0">
                <a:solidFill>
                  <a:schemeClr val="accent6">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מתוך </a:t>
            </a:r>
            <a:r>
              <a:rPr lang="he-IL" sz="2200" b="1" dirty="0" smtClean="0">
                <a:solidFill>
                  <a:schemeClr val="accent6">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חזון חברת </a:t>
            </a:r>
            <a:r>
              <a:rPr lang="he-IL" sz="2200" b="1" dirty="0">
                <a:solidFill>
                  <a:schemeClr val="accent6">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החשמל: </a:t>
            </a:r>
            <a:r>
              <a:rPr lang="he-IL" sz="2200" b="1" i="1" dirty="0">
                <a:solidFill>
                  <a:schemeClr val="accent6">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חברת החשמל מובילה ערכים של קיימות ואחריות קהילתית</a:t>
            </a:r>
          </a:p>
        </p:txBody>
      </p:sp>
      <p:sp>
        <p:nvSpPr>
          <p:cNvPr id="15" name="חץ מעוקל ימינה 14"/>
          <p:cNvSpPr/>
          <p:nvPr/>
        </p:nvSpPr>
        <p:spPr>
          <a:xfrm>
            <a:off x="4117549" y="2323225"/>
            <a:ext cx="1273486" cy="2300265"/>
          </a:xfrm>
          <a:prstGeom prst="curvedRight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FF9933"/>
              </a:solidFill>
            </a:endParaRPr>
          </a:p>
        </p:txBody>
      </p:sp>
      <p:sp>
        <p:nvSpPr>
          <p:cNvPr id="17" name="חץ מעוקל שמאלה 16"/>
          <p:cNvSpPr/>
          <p:nvPr/>
        </p:nvSpPr>
        <p:spPr>
          <a:xfrm>
            <a:off x="3246749" y="2300471"/>
            <a:ext cx="1163947" cy="2300266"/>
          </a:xfrm>
          <a:prstGeom prst="curvedLeft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Tree>
    <p:extLst>
      <p:ext uri="{BB962C8B-B14F-4D97-AF65-F5344CB8AC3E}">
        <p14:creationId xmlns:p14="http://schemas.microsoft.com/office/powerpoint/2010/main" val="29797301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74320" y="1268760"/>
            <a:ext cx="6889968" cy="2646878"/>
          </a:xfrm>
          <a:prstGeom prst="rect">
            <a:avLst/>
          </a:prstGeom>
        </p:spPr>
        <p:txBody>
          <a:bodyPr wrap="square">
            <a:spAutoFit/>
          </a:bodyPr>
          <a:lstStyle/>
          <a:p>
            <a:pPr marL="514350" lvl="0" indent="-514350">
              <a:buFont typeface="+mj-lt"/>
              <a:buAutoNum type="arabicPeriod" startAt="14"/>
            </a:pPr>
            <a:r>
              <a:rPr lang="he-IL" sz="2800" dirty="0">
                <a:latin typeface="Times New Roman" panose="02020603050405020304" pitchFamily="18" charset="0"/>
                <a:ea typeface="Times New Roman" panose="02020603050405020304" pitchFamily="18" charset="0"/>
                <a:cs typeface="Tahoma" panose="020B0604030504040204" pitchFamily="34" charset="0"/>
              </a:rPr>
              <a:t>במקום לומר מקורות אנרגיה טבעית ידידותית לסביבה, ניתן לומר:</a:t>
            </a:r>
            <a:endParaRPr lang="en-US" sz="2800" dirty="0">
              <a:latin typeface="Times New Roman" panose="02020603050405020304" pitchFamily="18" charset="0"/>
              <a:ea typeface="Times New Roman" panose="02020603050405020304" pitchFamily="18" charset="0"/>
            </a:endParaRPr>
          </a:p>
          <a:p>
            <a:pPr marL="2114550" lvl="4" indent="-285750">
              <a:lnSpc>
                <a:spcPct val="150000"/>
              </a:lnSpc>
              <a:buFont typeface="+mj-cs"/>
              <a:buAutoNum type="hebrew2Minus"/>
            </a:pPr>
            <a:r>
              <a:rPr lang="he-IL" sz="2000" dirty="0">
                <a:latin typeface="Times New Roman" panose="02020603050405020304" pitchFamily="18" charset="0"/>
                <a:ea typeface="Times New Roman" panose="02020603050405020304" pitchFamily="18" charset="0"/>
                <a:cs typeface="Tahoma" panose="020B0604030504040204" pitchFamily="34" charset="0"/>
              </a:rPr>
              <a:t>גשם, סופה, רוח.</a:t>
            </a:r>
            <a:endParaRPr lang="en-US" sz="2000" dirty="0">
              <a:latin typeface="Times New Roman" panose="02020603050405020304" pitchFamily="18" charset="0"/>
              <a:ea typeface="Times New Roman" panose="02020603050405020304" pitchFamily="18" charset="0"/>
            </a:endParaRPr>
          </a:p>
          <a:p>
            <a:pPr marL="2114550" lvl="4" indent="-285750">
              <a:lnSpc>
                <a:spcPct val="150000"/>
              </a:lnSpc>
              <a:buFont typeface="+mj-cs"/>
              <a:buAutoNum type="hebrew2Minus"/>
            </a:pPr>
            <a:r>
              <a:rPr lang="he-IL" sz="2000" dirty="0">
                <a:latin typeface="Times New Roman" panose="02020603050405020304" pitchFamily="18" charset="0"/>
                <a:ea typeface="Times New Roman" panose="02020603050405020304" pitchFamily="18" charset="0"/>
                <a:cs typeface="Tahoma" panose="020B0604030504040204" pitchFamily="34" charset="0"/>
              </a:rPr>
              <a:t>שרב, ברקים, רוח.</a:t>
            </a:r>
            <a:endParaRPr lang="en-US" sz="2000" dirty="0">
              <a:latin typeface="Times New Roman" panose="02020603050405020304" pitchFamily="18" charset="0"/>
              <a:ea typeface="Times New Roman" panose="02020603050405020304" pitchFamily="18" charset="0"/>
            </a:endParaRPr>
          </a:p>
          <a:p>
            <a:pPr marL="2114550" lvl="4" indent="-285750">
              <a:lnSpc>
                <a:spcPct val="150000"/>
              </a:lnSpc>
              <a:buFont typeface="+mj-cs"/>
              <a:buAutoNum type="hebrew2Minus"/>
            </a:pPr>
            <a:r>
              <a:rPr lang="he-IL" sz="2000" dirty="0">
                <a:solidFill>
                  <a:srgbClr val="FF0000"/>
                </a:solidFill>
                <a:latin typeface="Times New Roman" panose="02020603050405020304" pitchFamily="18" charset="0"/>
                <a:ea typeface="Times New Roman" panose="02020603050405020304" pitchFamily="18" charset="0"/>
                <a:cs typeface="Tahoma" panose="020B0604030504040204" pitchFamily="34" charset="0"/>
              </a:rPr>
              <a:t>רוח, מים, שמש.</a:t>
            </a:r>
            <a:endParaRPr lang="en-US" sz="2000" dirty="0">
              <a:latin typeface="Times New Roman" panose="02020603050405020304" pitchFamily="18" charset="0"/>
              <a:ea typeface="Times New Roman" panose="02020603050405020304" pitchFamily="18" charset="0"/>
            </a:endParaRPr>
          </a:p>
          <a:p>
            <a:pPr lvl="3"/>
            <a:r>
              <a:rPr lang="he-IL" sz="2000" dirty="0" smtClean="0">
                <a:ea typeface="Times New Roman" panose="02020603050405020304" pitchFamily="18" charset="0"/>
                <a:cs typeface="Tahoma" panose="020B0604030504040204" pitchFamily="34" charset="0"/>
              </a:rPr>
              <a:t>      ד- סערה</a:t>
            </a:r>
            <a:r>
              <a:rPr lang="he-IL" sz="2000" dirty="0">
                <a:ea typeface="Times New Roman" panose="02020603050405020304" pitchFamily="18" charset="0"/>
                <a:cs typeface="Tahoma" panose="020B0604030504040204" pitchFamily="34" charset="0"/>
              </a:rPr>
              <a:t>, ברד, רוח</a:t>
            </a:r>
            <a:r>
              <a:rPr lang="he-IL" sz="2000" dirty="0" smtClean="0">
                <a:ea typeface="Times New Roman" panose="02020603050405020304" pitchFamily="18" charset="0"/>
                <a:cs typeface="Tahoma" panose="020B0604030504040204" pitchFamily="34" charset="0"/>
              </a:rPr>
              <a:t>.</a:t>
            </a:r>
            <a:endParaRPr lang="he-IL" sz="2000" dirty="0"/>
          </a:p>
        </p:txBody>
      </p:sp>
      <p:sp>
        <p:nvSpPr>
          <p:cNvPr id="3" name="מלבן 2"/>
          <p:cNvSpPr/>
          <p:nvPr/>
        </p:nvSpPr>
        <p:spPr>
          <a:xfrm>
            <a:off x="395536" y="3961709"/>
            <a:ext cx="8352928" cy="2923877"/>
          </a:xfrm>
          <a:prstGeom prst="rect">
            <a:avLst/>
          </a:prstGeom>
        </p:spPr>
        <p:txBody>
          <a:bodyPr wrap="square">
            <a:spAutoFit/>
          </a:bodyPr>
          <a:lstStyle/>
          <a:p>
            <a:pPr marL="514350" lvl="0" indent="-514350">
              <a:buFont typeface="+mj-lt"/>
              <a:buAutoNum type="arabicPeriod" startAt="15"/>
            </a:pPr>
            <a:r>
              <a:rPr lang="he-IL" sz="2800" dirty="0">
                <a:latin typeface="Times New Roman" panose="02020603050405020304" pitchFamily="18" charset="0"/>
                <a:ea typeface="Times New Roman" panose="02020603050405020304" pitchFamily="18" charset="0"/>
                <a:cs typeface="Tahoma" panose="020B0604030504040204" pitchFamily="34" charset="0"/>
              </a:rPr>
              <a:t>במקום לומר מקום בו הופכים צורת אנרגיה מסוימת לאנרגיה חשמלית, ניתן לומר:</a:t>
            </a:r>
            <a:endParaRPr lang="en-US" sz="2800" dirty="0">
              <a:latin typeface="Times New Roman" panose="02020603050405020304" pitchFamily="18" charset="0"/>
              <a:ea typeface="Times New Roman" panose="02020603050405020304" pitchFamily="18" charset="0"/>
            </a:endParaRPr>
          </a:p>
          <a:p>
            <a:pPr marL="1200150" lvl="2" indent="-285750">
              <a:lnSpc>
                <a:spcPct val="150000"/>
              </a:lnSpc>
              <a:buFont typeface="+mj-cs"/>
              <a:buAutoNum type="hebrew2Minus"/>
            </a:pPr>
            <a:r>
              <a:rPr lang="he-IL" sz="2000" dirty="0">
                <a:solidFill>
                  <a:srgbClr val="FF0000"/>
                </a:solidFill>
                <a:latin typeface="Times New Roman" panose="02020603050405020304" pitchFamily="18" charset="0"/>
                <a:ea typeface="Times New Roman" panose="02020603050405020304" pitchFamily="18" charset="0"/>
                <a:cs typeface="Tahoma" panose="020B0604030504040204" pitchFamily="34" charset="0"/>
              </a:rPr>
              <a:t>תחנת כוח.</a:t>
            </a:r>
            <a:endParaRPr lang="en-US" sz="2000" dirty="0">
              <a:latin typeface="Times New Roman" panose="02020603050405020304" pitchFamily="18" charset="0"/>
              <a:ea typeface="Times New Roman" panose="02020603050405020304" pitchFamily="18" charset="0"/>
            </a:endParaRPr>
          </a:p>
          <a:p>
            <a:pPr marL="1200150" lvl="2" indent="-285750">
              <a:lnSpc>
                <a:spcPct val="150000"/>
              </a:lnSpc>
              <a:buFont typeface="+mj-cs"/>
              <a:buAutoNum type="hebrew2Minus"/>
            </a:pPr>
            <a:r>
              <a:rPr lang="he-IL" sz="2000" dirty="0">
                <a:latin typeface="Times New Roman" panose="02020603050405020304" pitchFamily="18" charset="0"/>
                <a:ea typeface="Times New Roman" panose="02020603050405020304" pitchFamily="18" charset="0"/>
                <a:cs typeface="Tahoma" panose="020B0604030504040204" pitchFamily="34" charset="0"/>
              </a:rPr>
              <a:t>מפסק פחת.</a:t>
            </a:r>
            <a:endParaRPr lang="en-US" sz="2000" dirty="0">
              <a:latin typeface="Times New Roman" panose="02020603050405020304" pitchFamily="18" charset="0"/>
              <a:ea typeface="Times New Roman" panose="02020603050405020304" pitchFamily="18" charset="0"/>
            </a:endParaRPr>
          </a:p>
          <a:p>
            <a:pPr marL="1200150" lvl="2" indent="-285750">
              <a:lnSpc>
                <a:spcPct val="150000"/>
              </a:lnSpc>
              <a:buFont typeface="+mj-cs"/>
              <a:buAutoNum type="hebrew2Minus"/>
            </a:pPr>
            <a:r>
              <a:rPr lang="he-IL" sz="2000" dirty="0">
                <a:latin typeface="Times New Roman" panose="02020603050405020304" pitchFamily="18" charset="0"/>
                <a:ea typeface="Times New Roman" panose="02020603050405020304" pitchFamily="18" charset="0"/>
                <a:cs typeface="Tahoma" panose="020B0604030504040204" pitchFamily="34" charset="0"/>
              </a:rPr>
              <a:t>רשת מתח גבוה.</a:t>
            </a:r>
            <a:endParaRPr lang="en-US" sz="2000" dirty="0">
              <a:latin typeface="Times New Roman" panose="02020603050405020304" pitchFamily="18" charset="0"/>
              <a:ea typeface="Times New Roman" panose="02020603050405020304" pitchFamily="18" charset="0"/>
            </a:endParaRPr>
          </a:p>
          <a:p>
            <a:pPr lvl="1"/>
            <a:r>
              <a:rPr lang="he-IL" sz="2000" dirty="0" smtClean="0">
                <a:ea typeface="Times New Roman" panose="02020603050405020304" pitchFamily="18" charset="0"/>
                <a:cs typeface="Tahoma" panose="020B0604030504040204" pitchFamily="34" charset="0"/>
              </a:rPr>
              <a:t>      ד- רשת </a:t>
            </a:r>
            <a:r>
              <a:rPr lang="he-IL" sz="2000" dirty="0">
                <a:ea typeface="Times New Roman" panose="02020603050405020304" pitchFamily="18" charset="0"/>
                <a:cs typeface="Tahoma" panose="020B0604030504040204" pitchFamily="34" charset="0"/>
              </a:rPr>
              <a:t>חשמל.</a:t>
            </a:r>
            <a:r>
              <a:rPr lang="he-IL" dirty="0">
                <a:ea typeface="Times New Roman" panose="02020603050405020304" pitchFamily="18" charset="0"/>
                <a:cs typeface="Tahoma" panose="020B0604030504040204" pitchFamily="34" charset="0"/>
              </a:rPr>
              <a:t/>
            </a:r>
            <a:br>
              <a:rPr lang="he-IL" dirty="0">
                <a:ea typeface="Times New Roman" panose="02020603050405020304" pitchFamily="18" charset="0"/>
                <a:cs typeface="Tahoma" panose="020B0604030504040204" pitchFamily="34" charset="0"/>
              </a:rPr>
            </a:br>
            <a:endParaRPr lang="he-IL" dirty="0"/>
          </a:p>
        </p:txBody>
      </p:sp>
    </p:spTree>
    <p:extLst>
      <p:ext uri="{BB962C8B-B14F-4D97-AF65-F5344CB8AC3E}">
        <p14:creationId xmlns:p14="http://schemas.microsoft.com/office/powerpoint/2010/main" val="6441951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51519" y="1268760"/>
            <a:ext cx="8479135" cy="4170372"/>
          </a:xfrm>
          <a:prstGeom prst="rect">
            <a:avLst/>
          </a:prstGeom>
        </p:spPr>
        <p:txBody>
          <a:bodyPr wrap="square">
            <a:spAutoFit/>
          </a:bodyPr>
          <a:lstStyle/>
          <a:p>
            <a:pPr marL="1885950" lvl="3" indent="-514350">
              <a:buFont typeface="+mj-lt"/>
              <a:buAutoNum type="arabicPeriod" startAt="16"/>
            </a:pPr>
            <a:r>
              <a:rPr lang="he-IL" sz="2800" dirty="0">
                <a:latin typeface="Times New Roman" panose="02020603050405020304" pitchFamily="18" charset="0"/>
                <a:ea typeface="Times New Roman" panose="02020603050405020304" pitchFamily="18" charset="0"/>
                <a:cs typeface="Tahoma" panose="020B0604030504040204" pitchFamily="34" charset="0"/>
              </a:rPr>
              <a:t>במקום לומר לבוש מגן אישי לעובדי חברת החשמל העובדים ברשת, ניתן לומר</a:t>
            </a:r>
            <a:r>
              <a:rPr lang="he-IL" sz="2800" dirty="0" smtClean="0">
                <a:latin typeface="Times New Roman" panose="02020603050405020304" pitchFamily="18" charset="0"/>
                <a:ea typeface="Times New Roman" panose="02020603050405020304" pitchFamily="18" charset="0"/>
                <a:cs typeface="Tahoma" panose="020B0604030504040204" pitchFamily="34" charset="0"/>
              </a:rPr>
              <a:t>:</a:t>
            </a:r>
            <a:r>
              <a:rPr lang="en-US" sz="2800" dirty="0" smtClean="0">
                <a:latin typeface="Times New Roman" panose="02020603050405020304" pitchFamily="18" charset="0"/>
                <a:ea typeface="Times New Roman" panose="02020603050405020304" pitchFamily="18" charset="0"/>
                <a:cs typeface="Tahoma" panose="020B0604030504040204" pitchFamily="34" charset="0"/>
              </a:rPr>
              <a:t/>
            </a:r>
            <a:br>
              <a:rPr lang="en-US" sz="2800" dirty="0" smtClean="0">
                <a:latin typeface="Times New Roman" panose="02020603050405020304" pitchFamily="18" charset="0"/>
                <a:ea typeface="Times New Roman" panose="02020603050405020304" pitchFamily="18" charset="0"/>
                <a:cs typeface="Tahoma" panose="020B0604030504040204" pitchFamily="34" charset="0"/>
              </a:rPr>
            </a:br>
            <a:endParaRPr lang="en-US" sz="2800" dirty="0">
              <a:latin typeface="Times New Roman" panose="02020603050405020304" pitchFamily="18" charset="0"/>
              <a:ea typeface="Times New Roman" panose="02020603050405020304" pitchFamily="18" charset="0"/>
            </a:endParaRPr>
          </a:p>
          <a:p>
            <a:pPr marL="742950" lvl="1" indent="-285750">
              <a:spcAft>
                <a:spcPts val="600"/>
              </a:spcAft>
              <a:buFont typeface="+mj-cs"/>
              <a:buAutoNum type="hebrew2Minus"/>
            </a:pPr>
            <a:r>
              <a:rPr lang="he-IL" sz="2000" dirty="0">
                <a:latin typeface="Times New Roman" panose="02020603050405020304" pitchFamily="18" charset="0"/>
                <a:ea typeface="Times New Roman" panose="02020603050405020304" pitchFamily="18" charset="0"/>
                <a:cs typeface="Tahoma" panose="020B0604030504040204" pitchFamily="34" charset="0"/>
              </a:rPr>
              <a:t>נעלי גומי מבודדות, כובע מצחייה, חולצה מחומר מבודד.</a:t>
            </a:r>
            <a:endParaRPr lang="en-US" sz="2000" dirty="0">
              <a:latin typeface="Times New Roman" panose="02020603050405020304" pitchFamily="18" charset="0"/>
              <a:ea typeface="Times New Roman" panose="02020603050405020304" pitchFamily="18" charset="0"/>
            </a:endParaRPr>
          </a:p>
          <a:p>
            <a:pPr marL="742950" lvl="1" indent="-285750">
              <a:spcAft>
                <a:spcPts val="600"/>
              </a:spcAft>
              <a:buFont typeface="+mj-cs"/>
              <a:buAutoNum type="hebrew2Minus"/>
            </a:pPr>
            <a:r>
              <a:rPr lang="he-IL" sz="2000" dirty="0">
                <a:solidFill>
                  <a:srgbClr val="FF0000"/>
                </a:solidFill>
                <a:latin typeface="Times New Roman" panose="02020603050405020304" pitchFamily="18" charset="0"/>
                <a:ea typeface="Times New Roman" panose="02020603050405020304" pitchFamily="18" charset="0"/>
                <a:cs typeface="Tahoma" panose="020B0604030504040204" pitchFamily="34" charset="0"/>
              </a:rPr>
              <a:t>כובע מגן, משקפי מגן, כפפות מגינות ב-3 שכבות, נעליים מיוחדות וחגורה לחיבור לרתמת בטיחות.</a:t>
            </a:r>
            <a:endParaRPr lang="en-US" sz="2000" dirty="0">
              <a:latin typeface="Times New Roman" panose="02020603050405020304" pitchFamily="18" charset="0"/>
              <a:ea typeface="Times New Roman" panose="02020603050405020304" pitchFamily="18" charset="0"/>
            </a:endParaRPr>
          </a:p>
          <a:p>
            <a:pPr marL="742950" lvl="1" indent="-285750">
              <a:spcAft>
                <a:spcPts val="600"/>
              </a:spcAft>
              <a:buFont typeface="+mj-cs"/>
              <a:buAutoNum type="hebrew2Minus"/>
            </a:pPr>
            <a:r>
              <a:rPr lang="he-IL" sz="2000" dirty="0">
                <a:latin typeface="Times New Roman" panose="02020603050405020304" pitchFamily="18" charset="0"/>
                <a:ea typeface="Times New Roman" panose="02020603050405020304" pitchFamily="18" charset="0"/>
                <a:cs typeface="Tahoma" panose="020B0604030504040204" pitchFamily="34" charset="0"/>
              </a:rPr>
              <a:t>סרבל עבודה עם כפתורי פלסטיק מבודדים, מעיל מגן עליון, 4 שכבות של כפפות, כיסוי ראש.</a:t>
            </a:r>
            <a:endParaRPr lang="en-US" sz="2000" dirty="0">
              <a:latin typeface="Times New Roman" panose="02020603050405020304" pitchFamily="18" charset="0"/>
              <a:ea typeface="Times New Roman" panose="02020603050405020304" pitchFamily="18" charset="0"/>
            </a:endParaRPr>
          </a:p>
          <a:p>
            <a:pPr>
              <a:spcAft>
                <a:spcPts val="600"/>
              </a:spcAft>
            </a:pPr>
            <a:r>
              <a:rPr lang="he-IL" sz="2000" dirty="0" smtClean="0">
                <a:ea typeface="Times New Roman" panose="02020603050405020304" pitchFamily="18" charset="0"/>
                <a:cs typeface="Tahoma" panose="020B0604030504040204" pitchFamily="34" charset="0"/>
              </a:rPr>
              <a:t>      ד- בגדים </a:t>
            </a:r>
            <a:r>
              <a:rPr lang="he-IL" sz="2000" dirty="0">
                <a:ea typeface="Times New Roman" panose="02020603050405020304" pitchFamily="18" charset="0"/>
                <a:cs typeface="Tahoma" panose="020B0604030504040204" pitchFamily="34" charset="0"/>
              </a:rPr>
              <a:t>מפלסטיק שעוטפים את כל הגוף.</a:t>
            </a:r>
            <a:r>
              <a:rPr lang="he-IL" dirty="0">
                <a:ea typeface="Times New Roman" panose="02020603050405020304" pitchFamily="18" charset="0"/>
                <a:cs typeface="Tahoma" panose="020B0604030504040204" pitchFamily="34" charset="0"/>
              </a:rPr>
              <a:t/>
            </a:r>
            <a:br>
              <a:rPr lang="he-IL" dirty="0">
                <a:ea typeface="Times New Roman" panose="02020603050405020304" pitchFamily="18" charset="0"/>
                <a:cs typeface="Tahoma" panose="020B0604030504040204" pitchFamily="34" charset="0"/>
              </a:rPr>
            </a:br>
            <a:endParaRPr lang="he-IL" dirty="0"/>
          </a:p>
        </p:txBody>
      </p:sp>
    </p:spTree>
    <p:extLst>
      <p:ext uri="{BB962C8B-B14F-4D97-AF65-F5344CB8AC3E}">
        <p14:creationId xmlns:p14="http://schemas.microsoft.com/office/powerpoint/2010/main" val="18880306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95536" y="1268760"/>
            <a:ext cx="7992888" cy="4523098"/>
          </a:xfrm>
          <a:prstGeom prst="rect">
            <a:avLst/>
          </a:prstGeom>
        </p:spPr>
        <p:txBody>
          <a:bodyPr wrap="square">
            <a:spAutoFit/>
          </a:bodyPr>
          <a:lstStyle/>
          <a:p>
            <a:pPr marL="1714500" lvl="3" indent="-342900">
              <a:buFont typeface="+mj-lt"/>
              <a:buAutoNum type="arabicPeriod" startAt="17"/>
            </a:pPr>
            <a:r>
              <a:rPr lang="he-IL" sz="2800" dirty="0">
                <a:latin typeface="Times New Roman" panose="02020603050405020304" pitchFamily="18" charset="0"/>
                <a:ea typeface="Times New Roman" panose="02020603050405020304" pitchFamily="18" charset="0"/>
                <a:cs typeface="Tahoma" panose="020B0604030504040204" pitchFamily="34" charset="0"/>
              </a:rPr>
              <a:t>תחנת הכוח הראשונה בתל-אביב הוקמה על-ידי רוטנברג כתחנה המונעת בדלק כי</a:t>
            </a:r>
            <a:r>
              <a:rPr lang="he-IL" sz="2800" dirty="0" smtClean="0">
                <a:latin typeface="Times New Roman" panose="02020603050405020304" pitchFamily="18" charset="0"/>
                <a:ea typeface="Times New Roman" panose="02020603050405020304" pitchFamily="18" charset="0"/>
                <a:cs typeface="Tahoma" panose="020B0604030504040204" pitchFamily="34" charset="0"/>
              </a:rPr>
              <a:t>:</a:t>
            </a:r>
            <a:r>
              <a:rPr lang="en-US" sz="2800" dirty="0" smtClean="0">
                <a:latin typeface="Times New Roman" panose="02020603050405020304" pitchFamily="18" charset="0"/>
                <a:ea typeface="Times New Roman" panose="02020603050405020304" pitchFamily="18" charset="0"/>
                <a:cs typeface="Tahoma" panose="020B0604030504040204" pitchFamily="34" charset="0"/>
              </a:rPr>
              <a:t/>
            </a:r>
            <a:br>
              <a:rPr lang="en-US" sz="2800" dirty="0" smtClean="0">
                <a:latin typeface="Times New Roman" panose="02020603050405020304" pitchFamily="18" charset="0"/>
                <a:ea typeface="Times New Roman" panose="02020603050405020304" pitchFamily="18" charset="0"/>
                <a:cs typeface="Tahoma" panose="020B0604030504040204" pitchFamily="34" charset="0"/>
              </a:rPr>
            </a:br>
            <a:endParaRPr lang="en-US" sz="2800" dirty="0">
              <a:latin typeface="Times New Roman" panose="02020603050405020304" pitchFamily="18" charset="0"/>
              <a:ea typeface="Times New Roman" panose="02020603050405020304" pitchFamily="18" charset="0"/>
            </a:endParaRPr>
          </a:p>
          <a:p>
            <a:pPr marL="342900" indent="-342900">
              <a:lnSpc>
                <a:spcPct val="150000"/>
              </a:lnSpc>
              <a:buFont typeface="+mj-cs"/>
              <a:buAutoNum type="hebrew2Minus"/>
            </a:pPr>
            <a:r>
              <a:rPr lang="he-IL" sz="2000" dirty="0">
                <a:solidFill>
                  <a:srgbClr val="FF0000"/>
                </a:solidFill>
                <a:latin typeface="Tahoma" panose="020B0604030504040204" pitchFamily="34" charset="0"/>
                <a:ea typeface="Tahoma" panose="020B0604030504040204" pitchFamily="34" charset="0"/>
                <a:cs typeface="Tahoma" panose="020B0604030504040204" pitchFamily="34" charset="0"/>
              </a:rPr>
              <a:t>הבעלים סרבו למכור קרקעות סביב מקורות הירקון כדי להקים תחנה המונעת ממים.</a:t>
            </a:r>
            <a:endParaRPr lang="en-US" sz="2000" dirty="0">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buFont typeface="+mj-cs"/>
              <a:buAutoNum type="hebrew2Minus"/>
            </a:pPr>
            <a:r>
              <a:rPr lang="he-IL" sz="2000" dirty="0">
                <a:latin typeface="Tahoma" panose="020B0604030504040204" pitchFamily="34" charset="0"/>
                <a:ea typeface="Tahoma" panose="020B0604030504040204" pitchFamily="34" charset="0"/>
                <a:cs typeface="Tahoma" panose="020B0604030504040204" pitchFamily="34" charset="0"/>
              </a:rPr>
              <a:t>לא פותחה עדיין שיטת הפקת חשמל באמצעות מים באותה תקופה. </a:t>
            </a:r>
            <a:endParaRPr lang="en-US" sz="2000" dirty="0">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buFont typeface="+mj-cs"/>
              <a:buAutoNum type="hebrew2Minus"/>
            </a:pPr>
            <a:r>
              <a:rPr lang="he-IL" sz="2000" dirty="0">
                <a:latin typeface="Tahoma" panose="020B0604030504040204" pitchFamily="34" charset="0"/>
                <a:ea typeface="Tahoma" panose="020B0604030504040204" pitchFamily="34" charset="0"/>
                <a:cs typeface="Tahoma" panose="020B0604030504040204" pitchFamily="34" charset="0"/>
              </a:rPr>
              <a:t>רוטנברג לא השיג מספיק כסף להקמת תחנה המופעלת במים.</a:t>
            </a:r>
            <a:endParaRPr lang="en-US" sz="2000" dirty="0">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buFont typeface="+mj-cs"/>
              <a:buAutoNum type="hebrew2Minus"/>
            </a:pPr>
            <a:r>
              <a:rPr lang="he-IL" sz="2000" dirty="0">
                <a:latin typeface="Tahoma" panose="020B0604030504040204" pitchFamily="34" charset="0"/>
                <a:ea typeface="Tahoma" panose="020B0604030504040204" pitchFamily="34" charset="0"/>
                <a:cs typeface="Tahoma" panose="020B0604030504040204" pitchFamily="34" charset="0"/>
              </a:rPr>
              <a:t>כל התשובות אינן נכונות.</a:t>
            </a:r>
            <a:endParaRPr lang="en-US" sz="20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302342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51520" y="1196752"/>
            <a:ext cx="6910698" cy="3277820"/>
          </a:xfrm>
          <a:prstGeom prst="rect">
            <a:avLst/>
          </a:prstGeom>
        </p:spPr>
        <p:txBody>
          <a:bodyPr wrap="square">
            <a:spAutoFit/>
          </a:bodyPr>
          <a:lstStyle/>
          <a:p>
            <a:pPr marL="342900" lvl="0" indent="-342900">
              <a:buFont typeface="+mj-lt"/>
              <a:buAutoNum type="arabicPeriod" startAt="18"/>
            </a:pPr>
            <a:r>
              <a:rPr lang="he-IL" sz="2800" dirty="0">
                <a:latin typeface="Times New Roman" panose="02020603050405020304" pitchFamily="18" charset="0"/>
                <a:ea typeface="Times New Roman" panose="02020603050405020304" pitchFamily="18" charset="0"/>
                <a:cs typeface="Tahoma" panose="020B0604030504040204" pitchFamily="34" charset="0"/>
              </a:rPr>
              <a:t>כדי לדאוג שחומרים מזיקים הנוצרים בתהליך השריפה של </a:t>
            </a:r>
            <a:r>
              <a:rPr lang="he-IL" sz="2800" dirty="0" err="1">
                <a:latin typeface="Times New Roman" panose="02020603050405020304" pitchFamily="18" charset="0"/>
                <a:ea typeface="Times New Roman" panose="02020603050405020304" pitchFamily="18" charset="0"/>
                <a:cs typeface="Tahoma" panose="020B0604030504040204" pitchFamily="34" charset="0"/>
              </a:rPr>
              <a:t>דלקים</a:t>
            </a:r>
            <a:r>
              <a:rPr lang="he-IL" sz="2800" dirty="0">
                <a:latin typeface="Times New Roman" panose="02020603050405020304" pitchFamily="18" charset="0"/>
                <a:ea typeface="Times New Roman" panose="02020603050405020304" pitchFamily="18" charset="0"/>
                <a:cs typeface="Tahoma" panose="020B0604030504040204" pitchFamily="34" charset="0"/>
              </a:rPr>
              <a:t> להפקת חשמל לא יגיעו לקרקע אלא יישארו בגובה רב, חברת החשמל:</a:t>
            </a:r>
            <a:endParaRPr lang="en-US" sz="2800" dirty="0">
              <a:latin typeface="Times New Roman" panose="02020603050405020304" pitchFamily="18" charset="0"/>
              <a:ea typeface="Times New Roman" panose="02020603050405020304" pitchFamily="18" charset="0"/>
            </a:endParaRPr>
          </a:p>
          <a:p>
            <a:pPr marL="1200150" lvl="2" indent="-285750">
              <a:spcAft>
                <a:spcPts val="600"/>
              </a:spcAft>
              <a:buFont typeface="+mj-cs"/>
              <a:buAutoNum type="hebrew2Minus"/>
            </a:pPr>
            <a:r>
              <a:rPr lang="he-IL" sz="2000" dirty="0">
                <a:latin typeface="Times New Roman" panose="02020603050405020304" pitchFamily="18" charset="0"/>
                <a:ea typeface="Times New Roman" panose="02020603050405020304" pitchFamily="18" charset="0"/>
                <a:cs typeface="Tahoma" panose="020B0604030504040204" pitchFamily="34" charset="0"/>
              </a:rPr>
              <a:t>בונה את תחנות הכוח ליד חוף הים.</a:t>
            </a:r>
            <a:endParaRPr lang="en-US" sz="2000" dirty="0">
              <a:latin typeface="Times New Roman" panose="02020603050405020304" pitchFamily="18" charset="0"/>
              <a:ea typeface="Times New Roman" panose="02020603050405020304" pitchFamily="18" charset="0"/>
            </a:endParaRPr>
          </a:p>
          <a:p>
            <a:pPr marL="1200150" lvl="2" indent="-285750">
              <a:spcAft>
                <a:spcPts val="600"/>
              </a:spcAft>
              <a:buFont typeface="+mj-cs"/>
              <a:buAutoNum type="hebrew2Minus"/>
            </a:pPr>
            <a:r>
              <a:rPr lang="he-IL" sz="2000" dirty="0">
                <a:latin typeface="Times New Roman" panose="02020603050405020304" pitchFamily="18" charset="0"/>
                <a:ea typeface="Times New Roman" panose="02020603050405020304" pitchFamily="18" charset="0"/>
                <a:cs typeface="Tahoma" panose="020B0604030504040204" pitchFamily="34" charset="0"/>
              </a:rPr>
              <a:t>מבצעת מדידות של טמפרטורת המים הנפלטים.</a:t>
            </a:r>
            <a:endParaRPr lang="en-US" sz="2000" dirty="0">
              <a:latin typeface="Times New Roman" panose="02020603050405020304" pitchFamily="18" charset="0"/>
              <a:ea typeface="Times New Roman" panose="02020603050405020304" pitchFamily="18" charset="0"/>
            </a:endParaRPr>
          </a:p>
          <a:p>
            <a:pPr marL="1200150" lvl="2" indent="-285750">
              <a:spcAft>
                <a:spcPts val="600"/>
              </a:spcAft>
              <a:buFont typeface="+mj-cs"/>
              <a:buAutoNum type="hebrew2Minus"/>
            </a:pPr>
            <a:r>
              <a:rPr lang="he-IL" sz="2000" dirty="0">
                <a:solidFill>
                  <a:srgbClr val="FF0000"/>
                </a:solidFill>
                <a:latin typeface="Times New Roman" panose="02020603050405020304" pitchFamily="18" charset="0"/>
                <a:ea typeface="Times New Roman" panose="02020603050405020304" pitchFamily="18" charset="0"/>
                <a:cs typeface="Tahoma" panose="020B0604030504040204" pitchFamily="34" charset="0"/>
              </a:rPr>
              <a:t>בונה ארובות גבוהות מאוד.</a:t>
            </a:r>
            <a:endParaRPr lang="en-US" sz="2000" dirty="0">
              <a:latin typeface="Times New Roman" panose="02020603050405020304" pitchFamily="18" charset="0"/>
              <a:ea typeface="Times New Roman" panose="02020603050405020304" pitchFamily="18" charset="0"/>
            </a:endParaRPr>
          </a:p>
          <a:p>
            <a:pPr marL="1200150" lvl="2" indent="-285750">
              <a:spcAft>
                <a:spcPts val="600"/>
              </a:spcAft>
              <a:buFont typeface="+mj-cs"/>
              <a:buAutoNum type="hebrew2Minus"/>
            </a:pPr>
            <a:r>
              <a:rPr lang="he-IL" sz="2000" dirty="0">
                <a:latin typeface="Times New Roman" panose="02020603050405020304" pitchFamily="18" charset="0"/>
                <a:ea typeface="Times New Roman" panose="02020603050405020304" pitchFamily="18" charset="0"/>
                <a:cs typeface="Tahoma" panose="020B0604030504040204" pitchFamily="34" charset="0"/>
              </a:rPr>
              <a:t>כל התשובות נכונות.</a:t>
            </a:r>
            <a:endParaRPr lang="en-US" sz="2000" dirty="0">
              <a:effectLst/>
              <a:latin typeface="Times New Roman" panose="02020603050405020304" pitchFamily="18" charset="0"/>
              <a:ea typeface="Times New Roman" panose="02020603050405020304" pitchFamily="18" charset="0"/>
            </a:endParaRPr>
          </a:p>
        </p:txBody>
      </p:sp>
      <p:sp>
        <p:nvSpPr>
          <p:cNvPr id="3" name="מלבן 2"/>
          <p:cNvSpPr/>
          <p:nvPr/>
        </p:nvSpPr>
        <p:spPr>
          <a:xfrm>
            <a:off x="1907704" y="4390207"/>
            <a:ext cx="6984776" cy="2477601"/>
          </a:xfrm>
          <a:prstGeom prst="rect">
            <a:avLst/>
          </a:prstGeom>
        </p:spPr>
        <p:txBody>
          <a:bodyPr wrap="square">
            <a:spAutoFit/>
          </a:bodyPr>
          <a:lstStyle/>
          <a:p>
            <a:pPr marL="514350" lvl="0" indent="-514350">
              <a:lnSpc>
                <a:spcPct val="150000"/>
              </a:lnSpc>
              <a:buFont typeface="+mj-lt"/>
              <a:buAutoNum type="arabicPeriod" startAt="19"/>
            </a:pPr>
            <a:r>
              <a:rPr lang="he-IL" sz="2800" dirty="0">
                <a:latin typeface="Times New Roman" panose="02020603050405020304" pitchFamily="18" charset="0"/>
                <a:ea typeface="Times New Roman" panose="02020603050405020304" pitchFamily="18" charset="0"/>
                <a:cs typeface="Tahoma" panose="020B0604030504040204" pitchFamily="34" charset="0"/>
              </a:rPr>
              <a:t>בן זוג של </a:t>
            </a:r>
            <a:r>
              <a:rPr lang="he-IL" sz="2800" dirty="0" err="1">
                <a:latin typeface="Times New Roman" panose="02020603050405020304" pitchFamily="18" charset="0"/>
                <a:ea typeface="Times New Roman" panose="02020603050405020304" pitchFamily="18" charset="0"/>
                <a:cs typeface="Tahoma" panose="020B0604030504040204" pitchFamily="34" charset="0"/>
              </a:rPr>
              <a:t>ארק</a:t>
            </a:r>
            <a:r>
              <a:rPr lang="he-IL" sz="2800" dirty="0">
                <a:latin typeface="Times New Roman" panose="02020603050405020304" pitchFamily="18" charset="0"/>
                <a:ea typeface="Times New Roman" panose="02020603050405020304" pitchFamily="18" charset="0"/>
                <a:cs typeface="Tahoma" panose="020B0604030504040204" pitchFamily="34" charset="0"/>
              </a:rPr>
              <a:t> הוא:</a:t>
            </a:r>
            <a:endParaRPr lang="en-US" sz="2800" dirty="0">
              <a:latin typeface="Times New Roman" panose="02020603050405020304" pitchFamily="18" charset="0"/>
              <a:ea typeface="Times New Roman" panose="02020603050405020304" pitchFamily="18" charset="0"/>
            </a:endParaRPr>
          </a:p>
          <a:p>
            <a:pPr marL="742950" lvl="1" indent="-285750">
              <a:spcAft>
                <a:spcPts val="600"/>
              </a:spcAft>
              <a:buFont typeface="+mj-cs"/>
              <a:buAutoNum type="hebrew2Minus"/>
            </a:pPr>
            <a:r>
              <a:rPr lang="he-IL" sz="2000" dirty="0">
                <a:solidFill>
                  <a:srgbClr val="FF0000"/>
                </a:solidFill>
                <a:latin typeface="Times New Roman" panose="02020603050405020304" pitchFamily="18" charset="0"/>
                <a:ea typeface="Times New Roman" panose="02020603050405020304" pitchFamily="18" charset="0"/>
                <a:cs typeface="Tahoma" panose="020B0604030504040204" pitchFamily="34" charset="0"/>
              </a:rPr>
              <a:t>ארץ.</a:t>
            </a:r>
            <a:endParaRPr lang="en-US" sz="2000" dirty="0">
              <a:latin typeface="Times New Roman" panose="02020603050405020304" pitchFamily="18" charset="0"/>
              <a:ea typeface="Times New Roman" panose="02020603050405020304" pitchFamily="18" charset="0"/>
            </a:endParaRPr>
          </a:p>
          <a:p>
            <a:pPr marL="742950" lvl="1" indent="-285750">
              <a:spcAft>
                <a:spcPts val="600"/>
              </a:spcAft>
              <a:buFont typeface="+mj-cs"/>
              <a:buAutoNum type="hebrew2Minus"/>
            </a:pPr>
            <a:r>
              <a:rPr lang="he-IL" sz="2000" dirty="0">
                <a:latin typeface="Times New Roman" panose="02020603050405020304" pitchFamily="18" charset="0"/>
                <a:ea typeface="Times New Roman" panose="02020603050405020304" pitchFamily="18" charset="0"/>
                <a:cs typeface="Tahoma" panose="020B0604030504040204" pitchFamily="34" charset="0"/>
              </a:rPr>
              <a:t>ברק.</a:t>
            </a:r>
            <a:endParaRPr lang="en-US" sz="2000" dirty="0">
              <a:latin typeface="Times New Roman" panose="02020603050405020304" pitchFamily="18" charset="0"/>
              <a:ea typeface="Times New Roman" panose="02020603050405020304" pitchFamily="18" charset="0"/>
            </a:endParaRPr>
          </a:p>
          <a:p>
            <a:pPr marL="742950" lvl="1" indent="-285750">
              <a:spcAft>
                <a:spcPts val="600"/>
              </a:spcAft>
              <a:buFont typeface="+mj-cs"/>
              <a:buAutoNum type="hebrew2Minus"/>
            </a:pPr>
            <a:r>
              <a:rPr lang="he-IL" sz="2000" dirty="0">
                <a:latin typeface="Times New Roman" panose="02020603050405020304" pitchFamily="18" charset="0"/>
                <a:ea typeface="Times New Roman" panose="02020603050405020304" pitchFamily="18" charset="0"/>
                <a:cs typeface="Tahoma" panose="020B0604030504040204" pitchFamily="34" charset="0"/>
              </a:rPr>
              <a:t>מחוץ לתחום.</a:t>
            </a:r>
            <a:endParaRPr lang="en-US" sz="2000" dirty="0">
              <a:latin typeface="Times New Roman" panose="02020603050405020304" pitchFamily="18" charset="0"/>
              <a:ea typeface="Times New Roman" panose="02020603050405020304" pitchFamily="18" charset="0"/>
            </a:endParaRPr>
          </a:p>
          <a:p>
            <a:pPr>
              <a:spcAft>
                <a:spcPts val="600"/>
              </a:spcAft>
            </a:pPr>
            <a:r>
              <a:rPr lang="he-IL" sz="2000" dirty="0" smtClean="0">
                <a:ea typeface="Times New Roman" panose="02020603050405020304" pitchFamily="18" charset="0"/>
                <a:cs typeface="Tahoma" panose="020B0604030504040204" pitchFamily="34" charset="0"/>
              </a:rPr>
              <a:t>      ד- רעם</a:t>
            </a:r>
            <a:r>
              <a:rPr lang="he-IL" sz="2000" dirty="0">
                <a:ea typeface="Times New Roman" panose="02020603050405020304" pitchFamily="18" charset="0"/>
                <a:cs typeface="Tahoma" panose="020B0604030504040204" pitchFamily="34" charset="0"/>
              </a:rPr>
              <a:t>.</a:t>
            </a:r>
            <a:r>
              <a:rPr lang="he-IL" dirty="0">
                <a:ea typeface="Times New Roman" panose="02020603050405020304" pitchFamily="18" charset="0"/>
                <a:cs typeface="Tahoma" panose="020B0604030504040204" pitchFamily="34" charset="0"/>
              </a:rPr>
              <a:t/>
            </a:r>
            <a:br>
              <a:rPr lang="he-IL" dirty="0">
                <a:ea typeface="Times New Roman" panose="02020603050405020304" pitchFamily="18" charset="0"/>
                <a:cs typeface="Tahoma" panose="020B0604030504040204" pitchFamily="34" charset="0"/>
              </a:rPr>
            </a:br>
            <a:endParaRPr lang="he-IL" dirty="0"/>
          </a:p>
        </p:txBody>
      </p:sp>
    </p:spTree>
    <p:extLst>
      <p:ext uri="{BB962C8B-B14F-4D97-AF65-F5344CB8AC3E}">
        <p14:creationId xmlns:p14="http://schemas.microsoft.com/office/powerpoint/2010/main" val="34724358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79512" y="1124744"/>
            <a:ext cx="6372200" cy="2528577"/>
          </a:xfrm>
          <a:prstGeom prst="rect">
            <a:avLst/>
          </a:prstGeom>
        </p:spPr>
        <p:txBody>
          <a:bodyPr wrap="square">
            <a:spAutoFit/>
          </a:bodyPr>
          <a:lstStyle/>
          <a:p>
            <a:pPr marL="514350" lvl="0" indent="-514350" algn="ctr">
              <a:lnSpc>
                <a:spcPct val="150000"/>
              </a:lnSpc>
              <a:buFont typeface="+mj-lt"/>
              <a:buAutoNum type="arabicPeriod" startAt="20"/>
            </a:pPr>
            <a:r>
              <a:rPr lang="he-IL" sz="2800" dirty="0">
                <a:latin typeface="Tahoma" panose="020B0604030504040204" pitchFamily="34" charset="0"/>
                <a:ea typeface="Tahoma" panose="020B0604030504040204" pitchFamily="34" charset="0"/>
                <a:cs typeface="Tahoma" panose="020B0604030504040204" pitchFamily="34" charset="0"/>
              </a:rPr>
              <a:t>בן זוג של ארונות חשמל הוא:</a:t>
            </a:r>
            <a:endParaRPr lang="en-US" sz="2800" dirty="0">
              <a:latin typeface="Tahoma" panose="020B0604030504040204" pitchFamily="34" charset="0"/>
              <a:ea typeface="Tahoma" panose="020B0604030504040204" pitchFamily="34" charset="0"/>
              <a:cs typeface="Tahoma" panose="020B0604030504040204" pitchFamily="34" charset="0"/>
            </a:endParaRPr>
          </a:p>
          <a:p>
            <a:pPr marL="742950" lvl="1" indent="-285750">
              <a:lnSpc>
                <a:spcPct val="150000"/>
              </a:lnSpc>
              <a:buFont typeface="+mj-cs"/>
              <a:buAutoNum type="hebrew2Minus"/>
            </a:pPr>
            <a:r>
              <a:rPr lang="he-IL" sz="2000" dirty="0">
                <a:latin typeface="Times New Roman" panose="02020603050405020304" pitchFamily="18" charset="0"/>
                <a:ea typeface="Times New Roman" panose="02020603050405020304" pitchFamily="18" charset="0"/>
                <a:cs typeface="Tahoma" panose="020B0604030504040204" pitchFamily="34" charset="0"/>
              </a:rPr>
              <a:t>מקום אחסון לחשמל רזרבי.</a:t>
            </a:r>
            <a:endParaRPr lang="en-US" sz="2000" dirty="0">
              <a:latin typeface="Times New Roman" panose="02020603050405020304" pitchFamily="18" charset="0"/>
              <a:ea typeface="Times New Roman" panose="02020603050405020304" pitchFamily="18" charset="0"/>
            </a:endParaRPr>
          </a:p>
          <a:p>
            <a:pPr marL="742950" lvl="1" indent="-285750">
              <a:lnSpc>
                <a:spcPct val="150000"/>
              </a:lnSpc>
              <a:buFont typeface="+mj-cs"/>
              <a:buAutoNum type="hebrew2Minus"/>
            </a:pPr>
            <a:r>
              <a:rPr lang="he-IL" sz="2000" dirty="0">
                <a:latin typeface="Times New Roman" panose="02020603050405020304" pitchFamily="18" charset="0"/>
                <a:ea typeface="Times New Roman" panose="02020603050405020304" pitchFamily="18" charset="0"/>
                <a:cs typeface="Tahoma" panose="020B0604030504040204" pitchFamily="34" charset="0"/>
              </a:rPr>
              <a:t>שמירה על איכות האוויר.</a:t>
            </a:r>
            <a:endParaRPr lang="en-US" sz="2000" dirty="0">
              <a:latin typeface="Times New Roman" panose="02020603050405020304" pitchFamily="18" charset="0"/>
              <a:ea typeface="Times New Roman" panose="02020603050405020304" pitchFamily="18" charset="0"/>
            </a:endParaRPr>
          </a:p>
          <a:p>
            <a:pPr marL="742950" lvl="1" indent="-285750">
              <a:lnSpc>
                <a:spcPct val="150000"/>
              </a:lnSpc>
              <a:buFont typeface="+mj-cs"/>
              <a:buAutoNum type="hebrew2Minus"/>
            </a:pPr>
            <a:r>
              <a:rPr lang="he-IL" sz="2000" dirty="0">
                <a:solidFill>
                  <a:srgbClr val="FF0000"/>
                </a:solidFill>
                <a:latin typeface="Times New Roman" panose="02020603050405020304" pitchFamily="18" charset="0"/>
                <a:ea typeface="Times New Roman" panose="02020603050405020304" pitchFamily="18" charset="0"/>
                <a:cs typeface="Tahoma" panose="020B0604030504040204" pitchFamily="34" charset="0"/>
              </a:rPr>
              <a:t>מחוץ לתחום.</a:t>
            </a:r>
            <a:endParaRPr lang="en-US" sz="2000" dirty="0">
              <a:latin typeface="Times New Roman" panose="02020603050405020304" pitchFamily="18" charset="0"/>
              <a:ea typeface="Times New Roman" panose="02020603050405020304" pitchFamily="18" charset="0"/>
            </a:endParaRPr>
          </a:p>
          <a:p>
            <a:pPr marL="742950" lvl="1" indent="-285750">
              <a:lnSpc>
                <a:spcPct val="150000"/>
              </a:lnSpc>
              <a:buFont typeface="+mj-cs"/>
              <a:buAutoNum type="hebrew2Minus"/>
            </a:pPr>
            <a:r>
              <a:rPr lang="he-IL" sz="2000" dirty="0">
                <a:latin typeface="Times New Roman" panose="02020603050405020304" pitchFamily="18" charset="0"/>
                <a:ea typeface="Times New Roman" panose="02020603050405020304" pitchFamily="18" charset="0"/>
                <a:cs typeface="Tahoma" panose="020B0604030504040204" pitchFamily="34" charset="0"/>
              </a:rPr>
              <a:t>מתקן פתוח לשימוש כל תושב.</a:t>
            </a:r>
            <a:endParaRPr lang="en-US" sz="2000" dirty="0">
              <a:effectLst/>
              <a:latin typeface="Times New Roman" panose="02020603050405020304" pitchFamily="18" charset="0"/>
              <a:ea typeface="Times New Roman" panose="02020603050405020304" pitchFamily="18" charset="0"/>
            </a:endParaRPr>
          </a:p>
        </p:txBody>
      </p:sp>
      <p:sp>
        <p:nvSpPr>
          <p:cNvPr id="3" name="מלבן 2"/>
          <p:cNvSpPr/>
          <p:nvPr/>
        </p:nvSpPr>
        <p:spPr>
          <a:xfrm>
            <a:off x="1763688" y="3861048"/>
            <a:ext cx="6984776" cy="2739211"/>
          </a:xfrm>
          <a:prstGeom prst="rect">
            <a:avLst/>
          </a:prstGeom>
        </p:spPr>
        <p:txBody>
          <a:bodyPr wrap="square">
            <a:spAutoFit/>
          </a:bodyPr>
          <a:lstStyle/>
          <a:p>
            <a:pPr marL="514350" lvl="0" indent="-514350">
              <a:lnSpc>
                <a:spcPct val="150000"/>
              </a:lnSpc>
              <a:buFont typeface="+mj-lt"/>
              <a:buAutoNum type="arabicPeriod" startAt="21"/>
            </a:pPr>
            <a:r>
              <a:rPr lang="he-IL" sz="2800" dirty="0" smtClean="0">
                <a:latin typeface="Times New Roman" panose="02020603050405020304" pitchFamily="18" charset="0"/>
                <a:ea typeface="Times New Roman" panose="02020603050405020304" pitchFamily="18" charset="0"/>
                <a:cs typeface="Tahoma" panose="020B0604030504040204" pitchFamily="34" charset="0"/>
              </a:rPr>
              <a:t>בן זוג של מפסק פחת </a:t>
            </a:r>
            <a:r>
              <a:rPr lang="he-IL" sz="2800" dirty="0">
                <a:latin typeface="Times New Roman" panose="02020603050405020304" pitchFamily="18" charset="0"/>
                <a:ea typeface="Times New Roman" panose="02020603050405020304" pitchFamily="18" charset="0"/>
                <a:cs typeface="Tahoma" panose="020B0604030504040204" pitchFamily="34" charset="0"/>
              </a:rPr>
              <a:t>הוא:</a:t>
            </a:r>
            <a:endParaRPr lang="en-US" sz="2800" dirty="0">
              <a:latin typeface="Times New Roman" panose="02020603050405020304" pitchFamily="18" charset="0"/>
              <a:ea typeface="Times New Roman" panose="02020603050405020304" pitchFamily="18" charset="0"/>
            </a:endParaRPr>
          </a:p>
          <a:p>
            <a:pPr marL="742950" lvl="1" indent="-285750">
              <a:lnSpc>
                <a:spcPct val="150000"/>
              </a:lnSpc>
              <a:buFont typeface="+mj-cs"/>
              <a:buAutoNum type="hebrew2Minus"/>
            </a:pPr>
            <a:r>
              <a:rPr lang="he-IL" sz="2000" dirty="0">
                <a:latin typeface="Times New Roman" panose="02020603050405020304" pitchFamily="18" charset="0"/>
                <a:ea typeface="Times New Roman" panose="02020603050405020304" pitchFamily="18" charset="0"/>
                <a:cs typeface="Tahoma" panose="020B0604030504040204" pitchFamily="34" charset="0"/>
              </a:rPr>
              <a:t>המתח בשקעים בבית.</a:t>
            </a:r>
            <a:endParaRPr lang="en-US" sz="2000" dirty="0">
              <a:latin typeface="Times New Roman" panose="02020603050405020304" pitchFamily="18" charset="0"/>
              <a:ea typeface="Times New Roman" panose="02020603050405020304" pitchFamily="18" charset="0"/>
            </a:endParaRPr>
          </a:p>
          <a:p>
            <a:pPr marL="742950" lvl="1" indent="-285750">
              <a:lnSpc>
                <a:spcPct val="150000"/>
              </a:lnSpc>
              <a:buFont typeface="+mj-cs"/>
              <a:buAutoNum type="hebrew2Minus"/>
            </a:pPr>
            <a:r>
              <a:rPr lang="he-IL" sz="2000" dirty="0">
                <a:solidFill>
                  <a:srgbClr val="FF0000"/>
                </a:solidFill>
                <a:latin typeface="Times New Roman" panose="02020603050405020304" pitchFamily="18" charset="0"/>
                <a:ea typeface="Times New Roman" panose="02020603050405020304" pitchFamily="18" charset="0"/>
                <a:cs typeface="Tahoma" panose="020B0604030504040204" pitchFamily="34" charset="0"/>
              </a:rPr>
              <a:t>מונע התחשמלות.</a:t>
            </a:r>
            <a:endParaRPr lang="en-US" sz="2000" dirty="0">
              <a:latin typeface="Times New Roman" panose="02020603050405020304" pitchFamily="18" charset="0"/>
              <a:ea typeface="Times New Roman" panose="02020603050405020304" pitchFamily="18" charset="0"/>
            </a:endParaRPr>
          </a:p>
          <a:p>
            <a:pPr marL="742950" lvl="1" indent="-285750">
              <a:lnSpc>
                <a:spcPct val="150000"/>
              </a:lnSpc>
              <a:buFont typeface="+mj-cs"/>
              <a:buAutoNum type="hebrew2Minus"/>
            </a:pPr>
            <a:r>
              <a:rPr lang="he-IL" sz="2000" dirty="0">
                <a:latin typeface="Times New Roman" panose="02020603050405020304" pitchFamily="18" charset="0"/>
                <a:ea typeface="Times New Roman" panose="02020603050405020304" pitchFamily="18" charset="0"/>
                <a:cs typeface="Tahoma" panose="020B0604030504040204" pitchFamily="34" charset="0"/>
              </a:rPr>
              <a:t>10,000 אמפר.</a:t>
            </a:r>
            <a:endParaRPr lang="en-US" sz="2000" dirty="0">
              <a:latin typeface="Times New Roman" panose="02020603050405020304" pitchFamily="18" charset="0"/>
              <a:ea typeface="Times New Roman" panose="02020603050405020304" pitchFamily="18" charset="0"/>
            </a:endParaRPr>
          </a:p>
          <a:p>
            <a:r>
              <a:rPr lang="he-IL" sz="2000" dirty="0" smtClean="0">
                <a:ea typeface="Times New Roman" panose="02020603050405020304" pitchFamily="18" charset="0"/>
                <a:cs typeface="Tahoma" panose="020B0604030504040204" pitchFamily="34" charset="0"/>
              </a:rPr>
              <a:t>      ד- אף </a:t>
            </a:r>
            <a:r>
              <a:rPr lang="he-IL" sz="2000" dirty="0">
                <a:ea typeface="Times New Roman" panose="02020603050405020304" pitchFamily="18" charset="0"/>
                <a:cs typeface="Tahoma" panose="020B0604030504040204" pitchFamily="34" charset="0"/>
              </a:rPr>
              <a:t>תשובה איננה נכונה.</a:t>
            </a:r>
            <a:br>
              <a:rPr lang="he-IL" sz="2000" dirty="0">
                <a:ea typeface="Times New Roman" panose="02020603050405020304" pitchFamily="18" charset="0"/>
                <a:cs typeface="Tahoma" panose="020B0604030504040204" pitchFamily="34" charset="0"/>
              </a:rPr>
            </a:br>
            <a:endParaRPr lang="he-IL" sz="2000" dirty="0"/>
          </a:p>
        </p:txBody>
      </p:sp>
    </p:spTree>
    <p:extLst>
      <p:ext uri="{BB962C8B-B14F-4D97-AF65-F5344CB8AC3E}">
        <p14:creationId xmlns:p14="http://schemas.microsoft.com/office/powerpoint/2010/main" val="30360610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187624" y="1052736"/>
            <a:ext cx="6624736" cy="2528577"/>
          </a:xfrm>
          <a:prstGeom prst="rect">
            <a:avLst/>
          </a:prstGeom>
        </p:spPr>
        <p:txBody>
          <a:bodyPr wrap="square">
            <a:spAutoFit/>
          </a:bodyPr>
          <a:lstStyle/>
          <a:p>
            <a:pPr marL="514350" lvl="0" indent="-514350" algn="ctr">
              <a:lnSpc>
                <a:spcPct val="150000"/>
              </a:lnSpc>
              <a:buFont typeface="+mj-lt"/>
              <a:buAutoNum type="arabicPeriod" startAt="22"/>
            </a:pPr>
            <a:r>
              <a:rPr lang="he-IL" sz="2800" dirty="0">
                <a:latin typeface="Times New Roman" panose="02020603050405020304" pitchFamily="18" charset="0"/>
                <a:ea typeface="Times New Roman" panose="02020603050405020304" pitchFamily="18" charset="0"/>
                <a:cs typeface="Tahoma" panose="020B0604030504040204" pitchFamily="34" charset="0"/>
              </a:rPr>
              <a:t>בן זוג של עפיפון הוא:</a:t>
            </a:r>
            <a:endParaRPr lang="en-US" sz="2800" dirty="0">
              <a:latin typeface="Times New Roman" panose="02020603050405020304" pitchFamily="18" charset="0"/>
              <a:ea typeface="Times New Roman" panose="02020603050405020304" pitchFamily="18" charset="0"/>
            </a:endParaRPr>
          </a:p>
          <a:p>
            <a:pPr marL="742950" lvl="1" indent="-285750">
              <a:lnSpc>
                <a:spcPct val="150000"/>
              </a:lnSpc>
              <a:buFont typeface="+mj-cs"/>
              <a:buAutoNum type="hebrew2Minus"/>
            </a:pPr>
            <a:r>
              <a:rPr lang="he-IL" sz="2000" dirty="0">
                <a:solidFill>
                  <a:srgbClr val="FF0000"/>
                </a:solidFill>
                <a:latin typeface="Times New Roman" panose="02020603050405020304" pitchFamily="18" charset="0"/>
                <a:ea typeface="Times New Roman" panose="02020603050405020304" pitchFamily="18" charset="0"/>
                <a:cs typeface="Tahoma" panose="020B0604030504040204" pitchFamily="34" charset="0"/>
              </a:rPr>
              <a:t>בנג'מין פרנקלין.</a:t>
            </a:r>
            <a:endParaRPr lang="en-US" sz="2000" dirty="0">
              <a:latin typeface="Times New Roman" panose="02020603050405020304" pitchFamily="18" charset="0"/>
              <a:ea typeface="Times New Roman" panose="02020603050405020304" pitchFamily="18" charset="0"/>
            </a:endParaRPr>
          </a:p>
          <a:p>
            <a:pPr marL="742950" lvl="1" indent="-285750">
              <a:lnSpc>
                <a:spcPct val="150000"/>
              </a:lnSpc>
              <a:buFont typeface="+mj-cs"/>
              <a:buAutoNum type="hebrew2Minus"/>
            </a:pPr>
            <a:r>
              <a:rPr lang="he-IL" sz="2000" dirty="0" err="1">
                <a:latin typeface="Times New Roman" panose="02020603050405020304" pitchFamily="18" charset="0"/>
                <a:ea typeface="Times New Roman" panose="02020603050405020304" pitchFamily="18" charset="0"/>
                <a:cs typeface="Tahoma" panose="020B0604030504040204" pitchFamily="34" charset="0"/>
              </a:rPr>
              <a:t>אלסנדרו</a:t>
            </a:r>
            <a:r>
              <a:rPr lang="he-IL" sz="2000" dirty="0">
                <a:latin typeface="Times New Roman" panose="02020603050405020304" pitchFamily="18" charset="0"/>
                <a:ea typeface="Times New Roman" panose="02020603050405020304" pitchFamily="18" charset="0"/>
                <a:cs typeface="Tahoma" panose="020B0604030504040204" pitchFamily="34" charset="0"/>
              </a:rPr>
              <a:t> </a:t>
            </a:r>
            <a:r>
              <a:rPr lang="he-IL" sz="2000" dirty="0" err="1">
                <a:latin typeface="Times New Roman" panose="02020603050405020304" pitchFamily="18" charset="0"/>
                <a:ea typeface="Times New Roman" panose="02020603050405020304" pitchFamily="18" charset="0"/>
                <a:cs typeface="Tahoma" panose="020B0604030504040204" pitchFamily="34" charset="0"/>
              </a:rPr>
              <a:t>וולטא</a:t>
            </a:r>
            <a:r>
              <a:rPr lang="he-IL" sz="2000" dirty="0">
                <a:latin typeface="Times New Roman" panose="02020603050405020304" pitchFamily="18" charset="0"/>
                <a:ea typeface="Times New Roman" panose="02020603050405020304" pitchFamily="18" charset="0"/>
                <a:cs typeface="Tahoma" panose="020B0604030504040204" pitchFamily="34" charset="0"/>
              </a:rPr>
              <a:t>.</a:t>
            </a:r>
            <a:endParaRPr lang="en-US" sz="2000" dirty="0">
              <a:latin typeface="Times New Roman" panose="02020603050405020304" pitchFamily="18" charset="0"/>
              <a:ea typeface="Times New Roman" panose="02020603050405020304" pitchFamily="18" charset="0"/>
            </a:endParaRPr>
          </a:p>
          <a:p>
            <a:pPr marL="742950" lvl="1" indent="-285750">
              <a:lnSpc>
                <a:spcPct val="150000"/>
              </a:lnSpc>
              <a:buFont typeface="+mj-cs"/>
              <a:buAutoNum type="hebrew2Minus"/>
            </a:pPr>
            <a:r>
              <a:rPr lang="he-IL" sz="2000" dirty="0">
                <a:latin typeface="Times New Roman" panose="02020603050405020304" pitchFamily="18" charset="0"/>
                <a:ea typeface="Times New Roman" panose="02020603050405020304" pitchFamily="18" charset="0"/>
                <a:cs typeface="Tahoma" panose="020B0604030504040204" pitchFamily="34" charset="0"/>
              </a:rPr>
              <a:t>מייקל </a:t>
            </a:r>
            <a:r>
              <a:rPr lang="he-IL" sz="2000" dirty="0" err="1">
                <a:latin typeface="Times New Roman" panose="02020603050405020304" pitchFamily="18" charset="0"/>
                <a:ea typeface="Times New Roman" panose="02020603050405020304" pitchFamily="18" charset="0"/>
                <a:cs typeface="Tahoma" panose="020B0604030504040204" pitchFamily="34" charset="0"/>
              </a:rPr>
              <a:t>פאראדיי</a:t>
            </a:r>
            <a:r>
              <a:rPr lang="he-IL" sz="2000" dirty="0">
                <a:latin typeface="Times New Roman" panose="02020603050405020304" pitchFamily="18" charset="0"/>
                <a:ea typeface="Times New Roman" panose="02020603050405020304" pitchFamily="18" charset="0"/>
                <a:cs typeface="Tahoma" panose="020B0604030504040204" pitchFamily="34" charset="0"/>
              </a:rPr>
              <a:t>.</a:t>
            </a:r>
            <a:endParaRPr lang="en-US" sz="2000" dirty="0">
              <a:latin typeface="Times New Roman" panose="02020603050405020304" pitchFamily="18" charset="0"/>
              <a:ea typeface="Times New Roman" panose="02020603050405020304" pitchFamily="18" charset="0"/>
            </a:endParaRPr>
          </a:p>
          <a:p>
            <a:pPr marL="742950" lvl="1" indent="-285750">
              <a:lnSpc>
                <a:spcPct val="150000"/>
              </a:lnSpc>
              <a:buFont typeface="+mj-cs"/>
              <a:buAutoNum type="hebrew2Minus"/>
            </a:pPr>
            <a:r>
              <a:rPr lang="he-IL" sz="2000" dirty="0">
                <a:latin typeface="Times New Roman" panose="02020603050405020304" pitchFamily="18" charset="0"/>
                <a:ea typeface="Times New Roman" panose="02020603050405020304" pitchFamily="18" charset="0"/>
                <a:cs typeface="Tahoma" panose="020B0604030504040204" pitchFamily="34" charset="0"/>
              </a:rPr>
              <a:t>כריסטופר קולומבוס.</a:t>
            </a:r>
            <a:endParaRPr lang="en-US" sz="2000" dirty="0">
              <a:effectLst/>
              <a:latin typeface="Times New Roman" panose="02020603050405020304" pitchFamily="18" charset="0"/>
              <a:ea typeface="Times New Roman" panose="02020603050405020304" pitchFamily="18" charset="0"/>
            </a:endParaRPr>
          </a:p>
        </p:txBody>
      </p:sp>
      <p:sp>
        <p:nvSpPr>
          <p:cNvPr id="3" name="מלבן 2"/>
          <p:cNvSpPr/>
          <p:nvPr/>
        </p:nvSpPr>
        <p:spPr>
          <a:xfrm>
            <a:off x="539552" y="3933056"/>
            <a:ext cx="8352928" cy="2585323"/>
          </a:xfrm>
          <a:prstGeom prst="rect">
            <a:avLst/>
          </a:prstGeom>
        </p:spPr>
        <p:txBody>
          <a:bodyPr wrap="square">
            <a:spAutoFit/>
          </a:bodyPr>
          <a:lstStyle/>
          <a:p>
            <a:pPr marL="971550" lvl="1" indent="-514350">
              <a:lnSpc>
                <a:spcPct val="150000"/>
              </a:lnSpc>
              <a:buFont typeface="+mj-lt"/>
              <a:buAutoNum type="arabicPeriod" startAt="23"/>
            </a:pPr>
            <a:r>
              <a:rPr lang="he-IL" sz="2800" dirty="0">
                <a:latin typeface="Times New Roman" panose="02020603050405020304" pitchFamily="18" charset="0"/>
                <a:ea typeface="Times New Roman" panose="02020603050405020304" pitchFamily="18" charset="0"/>
                <a:cs typeface="Tahoma" panose="020B0604030504040204" pitchFamily="34" charset="0"/>
              </a:rPr>
              <a:t>בן זוג של שימוש חסכוני בחשמל הוא: </a:t>
            </a:r>
            <a:endParaRPr lang="en-US" sz="2800" dirty="0">
              <a:latin typeface="Times New Roman" panose="02020603050405020304" pitchFamily="18" charset="0"/>
              <a:ea typeface="Times New Roman" panose="02020603050405020304" pitchFamily="18" charset="0"/>
              <a:cs typeface="Tahoma" panose="020B0604030504040204" pitchFamily="34" charset="0"/>
            </a:endParaRPr>
          </a:p>
          <a:p>
            <a:pPr lvl="2">
              <a:lnSpc>
                <a:spcPct val="150000"/>
              </a:lnSpc>
              <a:buSzPts val="1200"/>
            </a:pPr>
            <a:r>
              <a:rPr lang="he-IL"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א- צמצום </a:t>
            </a:r>
            <a:r>
              <a:rPr lang="he-IL" sz="2000" dirty="0">
                <a:solidFill>
                  <a:srgbClr val="FF0000"/>
                </a:solidFill>
                <a:latin typeface="Tahoma" panose="020B0604030504040204" pitchFamily="34" charset="0"/>
                <a:ea typeface="Tahoma" panose="020B0604030504040204" pitchFamily="34" charset="0"/>
                <a:cs typeface="Tahoma" panose="020B0604030504040204" pitchFamily="34" charset="0"/>
              </a:rPr>
              <a:t>בהפקת החשמל שיתרום לשמירה על הסביבה.</a:t>
            </a:r>
            <a:endPar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lvl="2">
              <a:lnSpc>
                <a:spcPct val="150000"/>
              </a:lnSpc>
              <a:buSzPts val="1200"/>
            </a:pPr>
            <a:r>
              <a:rPr lang="he-IL" sz="2000" dirty="0" smtClean="0">
                <a:latin typeface="Tahoma" panose="020B0604030504040204" pitchFamily="34" charset="0"/>
                <a:ea typeface="Tahoma" panose="020B0604030504040204" pitchFamily="34" charset="0"/>
                <a:cs typeface="Tahoma" panose="020B0604030504040204" pitchFamily="34" charset="0"/>
              </a:rPr>
              <a:t>ב- הפקה </a:t>
            </a:r>
            <a:r>
              <a:rPr lang="he-IL" sz="2000" dirty="0">
                <a:latin typeface="Tahoma" panose="020B0604030504040204" pitchFamily="34" charset="0"/>
                <a:ea typeface="Tahoma" panose="020B0604030504040204" pitchFamily="34" charset="0"/>
                <a:cs typeface="Tahoma" panose="020B0604030504040204" pitchFamily="34" charset="0"/>
              </a:rPr>
              <a:t>מרבית של חשמל מחומרים לא מזהמים.</a:t>
            </a:r>
            <a:endParaRPr lang="en-US" sz="2000" dirty="0">
              <a:latin typeface="Tahoma" panose="020B0604030504040204" pitchFamily="34" charset="0"/>
              <a:ea typeface="Tahoma" panose="020B0604030504040204" pitchFamily="34" charset="0"/>
              <a:cs typeface="Tahoma" panose="020B0604030504040204" pitchFamily="34" charset="0"/>
            </a:endParaRPr>
          </a:p>
          <a:p>
            <a:pPr lvl="2">
              <a:lnSpc>
                <a:spcPct val="150000"/>
              </a:lnSpc>
              <a:buSzPts val="1200"/>
            </a:pPr>
            <a:r>
              <a:rPr lang="he-IL" sz="2000" dirty="0" smtClean="0">
                <a:latin typeface="Tahoma" panose="020B0604030504040204" pitchFamily="34" charset="0"/>
                <a:ea typeface="Tahoma" panose="020B0604030504040204" pitchFamily="34" charset="0"/>
                <a:cs typeface="Tahoma" panose="020B0604030504040204" pitchFamily="34" charset="0"/>
              </a:rPr>
              <a:t>ג- הפקת </a:t>
            </a:r>
            <a:r>
              <a:rPr lang="he-IL" sz="2000" dirty="0">
                <a:latin typeface="Tahoma" panose="020B0604030504040204" pitchFamily="34" charset="0"/>
                <a:ea typeface="Tahoma" panose="020B0604030504040204" pitchFamily="34" charset="0"/>
                <a:cs typeface="Tahoma" panose="020B0604030504040204" pitchFamily="34" charset="0"/>
              </a:rPr>
              <a:t>חשמל מאנרגיות מתחדשות</a:t>
            </a:r>
            <a:r>
              <a:rPr lang="he-IL" sz="2000" dirty="0" smtClean="0">
                <a:latin typeface="Tahoma" panose="020B0604030504040204" pitchFamily="34" charset="0"/>
                <a:ea typeface="Tahoma" panose="020B0604030504040204" pitchFamily="34" charset="0"/>
                <a:cs typeface="Tahoma" panose="020B0604030504040204" pitchFamily="34" charset="0"/>
              </a:rPr>
              <a:t>.</a:t>
            </a:r>
          </a:p>
          <a:p>
            <a:pPr lvl="2">
              <a:lnSpc>
                <a:spcPct val="150000"/>
              </a:lnSpc>
              <a:buSzPts val="1200"/>
            </a:pPr>
            <a:r>
              <a:rPr lang="he-IL" sz="2000" dirty="0" smtClean="0">
                <a:latin typeface="Tahoma" panose="020B0604030504040204" pitchFamily="34" charset="0"/>
                <a:ea typeface="Tahoma" panose="020B0604030504040204" pitchFamily="34" charset="0"/>
                <a:cs typeface="Tahoma" panose="020B0604030504040204" pitchFamily="34" charset="0"/>
              </a:rPr>
              <a:t>ד- אין תשובה נכונה.</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088161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08520" y="1196752"/>
            <a:ext cx="8352928" cy="2585323"/>
          </a:xfrm>
          <a:prstGeom prst="rect">
            <a:avLst/>
          </a:prstGeom>
        </p:spPr>
        <p:txBody>
          <a:bodyPr wrap="square">
            <a:spAutoFit/>
          </a:bodyPr>
          <a:lstStyle/>
          <a:p>
            <a:pPr marL="971550" lvl="1" indent="-514350">
              <a:lnSpc>
                <a:spcPct val="150000"/>
              </a:lnSpc>
              <a:buFont typeface="+mj-lt"/>
              <a:buAutoNum type="arabicPeriod" startAt="23"/>
            </a:pPr>
            <a:r>
              <a:rPr lang="he-IL" sz="2800" dirty="0">
                <a:latin typeface="Times New Roman" panose="02020603050405020304" pitchFamily="18" charset="0"/>
                <a:ea typeface="Times New Roman" panose="02020603050405020304" pitchFamily="18" charset="0"/>
                <a:cs typeface="Tahoma" panose="020B0604030504040204" pitchFamily="34" charset="0"/>
              </a:rPr>
              <a:t>בן זוג של </a:t>
            </a:r>
            <a:r>
              <a:rPr lang="he-IL" sz="2800" dirty="0" smtClean="0">
                <a:latin typeface="Times New Roman" panose="02020603050405020304" pitchFamily="18" charset="0"/>
                <a:ea typeface="Times New Roman" panose="02020603050405020304" pitchFamily="18" charset="0"/>
                <a:cs typeface="Tahoma" panose="020B0604030504040204" pitchFamily="34" charset="0"/>
              </a:rPr>
              <a:t>תאורה חסכונית </a:t>
            </a:r>
            <a:r>
              <a:rPr lang="he-IL" sz="2800" dirty="0">
                <a:latin typeface="Times New Roman" panose="02020603050405020304" pitchFamily="18" charset="0"/>
                <a:ea typeface="Times New Roman" panose="02020603050405020304" pitchFamily="18" charset="0"/>
                <a:cs typeface="Tahoma" panose="020B0604030504040204" pitchFamily="34" charset="0"/>
              </a:rPr>
              <a:t>בחשמל הוא: </a:t>
            </a:r>
            <a:endParaRPr lang="en-US" sz="2800" dirty="0">
              <a:latin typeface="Times New Roman" panose="02020603050405020304" pitchFamily="18" charset="0"/>
              <a:ea typeface="Times New Roman" panose="02020603050405020304" pitchFamily="18" charset="0"/>
              <a:cs typeface="Tahoma" panose="020B0604030504040204" pitchFamily="34" charset="0"/>
            </a:endParaRPr>
          </a:p>
          <a:p>
            <a:pPr lvl="2">
              <a:lnSpc>
                <a:spcPct val="150000"/>
              </a:lnSpc>
              <a:buSzPts val="1200"/>
            </a:pPr>
            <a:r>
              <a:rPr lang="he-IL" sz="2000"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א- נורות ליבון.</a:t>
            </a:r>
            <a:endParaRPr lang="en-US" sz="20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pPr lvl="2">
              <a:lnSpc>
                <a:spcPct val="150000"/>
              </a:lnSpc>
              <a:buSzPts val="1200"/>
            </a:pPr>
            <a:r>
              <a:rPr lang="he-IL" sz="2000" dirty="0" smtClean="0">
                <a:latin typeface="Tahoma" panose="020B0604030504040204" pitchFamily="34" charset="0"/>
                <a:ea typeface="Tahoma" panose="020B0604030504040204" pitchFamily="34" charset="0"/>
                <a:cs typeface="Tahoma" panose="020B0604030504040204" pitchFamily="34" charset="0"/>
              </a:rPr>
              <a:t>ב- נורות פלואורסצנטיות.</a:t>
            </a:r>
            <a:endParaRPr lang="en-US" sz="2000" dirty="0">
              <a:latin typeface="Tahoma" panose="020B0604030504040204" pitchFamily="34" charset="0"/>
              <a:ea typeface="Tahoma" panose="020B0604030504040204" pitchFamily="34" charset="0"/>
              <a:cs typeface="Tahoma" panose="020B0604030504040204" pitchFamily="34" charset="0"/>
            </a:endParaRPr>
          </a:p>
          <a:p>
            <a:pPr lvl="2">
              <a:lnSpc>
                <a:spcPct val="150000"/>
              </a:lnSpc>
              <a:buSzPts val="1200"/>
            </a:pPr>
            <a:r>
              <a:rPr lang="he-IL"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ג- נורות לד.</a:t>
            </a:r>
          </a:p>
          <a:p>
            <a:pPr lvl="2">
              <a:lnSpc>
                <a:spcPct val="150000"/>
              </a:lnSpc>
              <a:buSzPts val="1200"/>
            </a:pPr>
            <a:r>
              <a:rPr lang="he-IL" sz="2000" dirty="0" smtClean="0">
                <a:latin typeface="Tahoma" panose="020B0604030504040204" pitchFamily="34" charset="0"/>
                <a:ea typeface="Tahoma" panose="020B0604030504040204" pitchFamily="34" charset="0"/>
                <a:cs typeface="Tahoma" panose="020B0604030504040204" pitchFamily="34" charset="0"/>
              </a:rPr>
              <a:t>ד- נורות במה.</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3" name="מלבן 2"/>
          <p:cNvSpPr/>
          <p:nvPr/>
        </p:nvSpPr>
        <p:spPr>
          <a:xfrm>
            <a:off x="791072" y="3645024"/>
            <a:ext cx="8352928" cy="3231654"/>
          </a:xfrm>
          <a:prstGeom prst="rect">
            <a:avLst/>
          </a:prstGeom>
        </p:spPr>
        <p:txBody>
          <a:bodyPr wrap="square">
            <a:spAutoFit/>
          </a:bodyPr>
          <a:lstStyle/>
          <a:p>
            <a:pPr marL="971550" lvl="1" indent="-514350">
              <a:lnSpc>
                <a:spcPct val="150000"/>
              </a:lnSpc>
              <a:buFont typeface="+mj-lt"/>
              <a:buAutoNum type="arabicPeriod" startAt="24"/>
            </a:pPr>
            <a:r>
              <a:rPr lang="he-IL" sz="2800" dirty="0" smtClean="0">
                <a:latin typeface="Tahoma" panose="020B0604030504040204" pitchFamily="34" charset="0"/>
                <a:ea typeface="Tahoma" panose="020B0604030504040204" pitchFamily="34" charset="0"/>
                <a:cs typeface="Tahoma" panose="020B0604030504040204" pitchFamily="34" charset="0"/>
              </a:rPr>
              <a:t>כדי לחסוך בחשמל כדאי: </a:t>
            </a:r>
            <a:endParaRPr lang="en-US" sz="2800" dirty="0">
              <a:latin typeface="Tahoma" panose="020B0604030504040204" pitchFamily="34" charset="0"/>
              <a:ea typeface="Tahoma" panose="020B0604030504040204" pitchFamily="34" charset="0"/>
              <a:cs typeface="Tahoma" panose="020B0604030504040204" pitchFamily="34" charset="0"/>
            </a:endParaRPr>
          </a:p>
          <a:p>
            <a:pPr lvl="2">
              <a:lnSpc>
                <a:spcPct val="150000"/>
              </a:lnSpc>
              <a:buSzPts val="1200"/>
            </a:pPr>
            <a:r>
              <a:rPr lang="he-IL" sz="2000"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א- להחליף את הנורות לנורות חסכוניות.</a:t>
            </a:r>
            <a:endParaRPr lang="en-US" sz="20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pPr lvl="2">
              <a:lnSpc>
                <a:spcPct val="150000"/>
              </a:lnSpc>
              <a:buSzPts val="1200"/>
            </a:pPr>
            <a:r>
              <a:rPr lang="he-IL" sz="2000" dirty="0" smtClean="0">
                <a:latin typeface="Tahoma" panose="020B0604030504040204" pitchFamily="34" charset="0"/>
                <a:ea typeface="Tahoma" panose="020B0604030504040204" pitchFamily="34" charset="0"/>
                <a:cs typeface="Tahoma" panose="020B0604030504040204" pitchFamily="34" charset="0"/>
              </a:rPr>
              <a:t>ב- לא להדליק אור בשעות היום.</a:t>
            </a:r>
            <a:endParaRPr lang="en-US" sz="2000" dirty="0">
              <a:latin typeface="Tahoma" panose="020B0604030504040204" pitchFamily="34" charset="0"/>
              <a:ea typeface="Tahoma" panose="020B0604030504040204" pitchFamily="34" charset="0"/>
              <a:cs typeface="Tahoma" panose="020B0604030504040204" pitchFamily="34" charset="0"/>
            </a:endParaRPr>
          </a:p>
          <a:p>
            <a:pPr lvl="2">
              <a:lnSpc>
                <a:spcPct val="150000"/>
              </a:lnSpc>
              <a:buSzPts val="1200"/>
            </a:pPr>
            <a:r>
              <a:rPr lang="he-IL" sz="2000" dirty="0" smtClean="0">
                <a:latin typeface="Tahoma" panose="020B0604030504040204" pitchFamily="34" charset="0"/>
                <a:ea typeface="Tahoma" panose="020B0604030504040204" pitchFamily="34" charset="0"/>
                <a:cs typeface="Tahoma" panose="020B0604030504040204" pitchFamily="34" charset="0"/>
              </a:rPr>
              <a:t>ג- להפעיל את המזגן על 25 מעלות בקיץ ו-20 מעלות בחורף.</a:t>
            </a:r>
          </a:p>
          <a:p>
            <a:pPr lvl="2">
              <a:lnSpc>
                <a:spcPct val="150000"/>
              </a:lnSpc>
              <a:buSzPts val="1200"/>
            </a:pPr>
            <a:r>
              <a:rPr lang="he-IL"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ד- כל התשובות נכונות.</a:t>
            </a:r>
          </a:p>
          <a:p>
            <a:pPr lvl="2">
              <a:lnSpc>
                <a:spcPct val="150000"/>
              </a:lnSpc>
              <a:buSzPts val="1200"/>
            </a:pPr>
            <a:r>
              <a:rPr lang="he-IL"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he-IL"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he-IL"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תודה!!!</a:t>
            </a:r>
            <a:endPar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45834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מלבן מעוגל 8"/>
          <p:cNvSpPr/>
          <p:nvPr/>
        </p:nvSpPr>
        <p:spPr>
          <a:xfrm>
            <a:off x="4857752" y="4795661"/>
            <a:ext cx="2714644" cy="1080120"/>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p:nvSpPr>
        <p:spPr>
          <a:xfrm>
            <a:off x="5019688" y="3154081"/>
            <a:ext cx="2500329" cy="1080120"/>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p:nvSpPr>
        <p:spPr>
          <a:xfrm>
            <a:off x="4571117" y="1610106"/>
            <a:ext cx="3071834" cy="1080120"/>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אליפסה 1"/>
          <p:cNvSpPr/>
          <p:nvPr/>
        </p:nvSpPr>
        <p:spPr>
          <a:xfrm>
            <a:off x="395536" y="1316738"/>
            <a:ext cx="3312368" cy="4659837"/>
          </a:xfrm>
          <a:prstGeom prst="ellipse">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TextBox 2"/>
          <p:cNvSpPr txBox="1"/>
          <p:nvPr/>
        </p:nvSpPr>
        <p:spPr>
          <a:xfrm>
            <a:off x="4605839" y="1553572"/>
            <a:ext cx="3036114" cy="900246"/>
          </a:xfrm>
          <a:prstGeom prst="rect">
            <a:avLst/>
          </a:prstGeom>
          <a:noFill/>
        </p:spPr>
        <p:txBody>
          <a:bodyPr wrap="square" rtlCol="1">
            <a:spAutoFit/>
          </a:bodyPr>
          <a:lstStyle/>
          <a:p>
            <a:pPr lvl="0" algn="ctr"/>
            <a:endParaRPr lang="he-IL" sz="1050" b="1" dirty="0" smtClean="0">
              <a:latin typeface="Tahoma" panose="020B0604030504040204" pitchFamily="34" charset="0"/>
              <a:ea typeface="Tahoma" panose="020B0604030504040204" pitchFamily="34" charset="0"/>
              <a:cs typeface="Tahoma" panose="020B0604030504040204" pitchFamily="34" charset="0"/>
            </a:endParaRPr>
          </a:p>
          <a:p>
            <a:pPr lvl="0" algn="ctr"/>
            <a:r>
              <a:rPr lang="he-IL" sz="2400" b="1" dirty="0" smtClean="0">
                <a:latin typeface="Tahoma" panose="020B0604030504040204" pitchFamily="34" charset="0"/>
                <a:ea typeface="Tahoma" panose="020B0604030504040204" pitchFamily="34" charset="0"/>
                <a:cs typeface="Tahoma" panose="020B0604030504040204" pitchFamily="34" charset="0"/>
              </a:rPr>
              <a:t>מעורבות </a:t>
            </a:r>
            <a:r>
              <a:rPr lang="he-IL" sz="2400" b="1" dirty="0">
                <a:latin typeface="Tahoma" panose="020B0604030504040204" pitchFamily="34" charset="0"/>
                <a:ea typeface="Tahoma" panose="020B0604030504040204" pitchFamily="34" charset="0"/>
                <a:cs typeface="Tahoma" panose="020B0604030504040204" pitchFamily="34" charset="0"/>
              </a:rPr>
              <a:t>חברתית   </a:t>
            </a:r>
            <a:r>
              <a:rPr lang="he-IL" b="1" dirty="0">
                <a:latin typeface="Tahoma" panose="020B0604030504040204" pitchFamily="34" charset="0"/>
                <a:ea typeface="Tahoma" panose="020B0604030504040204" pitchFamily="34" charset="0"/>
                <a:cs typeface="Tahoma" panose="020B0604030504040204" pitchFamily="34" charset="0"/>
              </a:rPr>
              <a:t>חודש </a:t>
            </a:r>
            <a:r>
              <a:rPr lang="he-IL" b="1" dirty="0" smtClean="0">
                <a:latin typeface="Tahoma" panose="020B0604030504040204" pitchFamily="34" charset="0"/>
                <a:ea typeface="Tahoma" panose="020B0604030504040204" pitchFamily="34" charset="0"/>
                <a:cs typeface="Tahoma" panose="020B0604030504040204" pitchFamily="34" charset="0"/>
              </a:rPr>
              <a:t>חשוון</a:t>
            </a:r>
            <a:endParaRPr lang="he-IL" sz="2400" b="1" dirty="0">
              <a:latin typeface="Tahoma" panose="020B0604030504040204" pitchFamily="34" charset="0"/>
              <a:ea typeface="Tahoma" panose="020B0604030504040204" pitchFamily="34" charset="0"/>
              <a:cs typeface="Tahoma" panose="020B0604030504040204" pitchFamily="34" charset="0"/>
            </a:endParaRPr>
          </a:p>
        </p:txBody>
      </p:sp>
      <p:sp>
        <p:nvSpPr>
          <p:cNvPr id="4" name="מלבן 3"/>
          <p:cNvSpPr/>
          <p:nvPr/>
        </p:nvSpPr>
        <p:spPr>
          <a:xfrm>
            <a:off x="4946073" y="3237342"/>
            <a:ext cx="2695880" cy="861774"/>
          </a:xfrm>
          <a:prstGeom prst="rect">
            <a:avLst/>
          </a:prstGeom>
        </p:spPr>
        <p:txBody>
          <a:bodyPr wrap="square">
            <a:spAutoFit/>
          </a:bodyPr>
          <a:lstStyle/>
          <a:p>
            <a:pPr lvl="0" algn="ctr"/>
            <a:r>
              <a:rPr lang="he-IL" sz="2400" b="1" dirty="0">
                <a:latin typeface="Tahoma" panose="020B0604030504040204" pitchFamily="34" charset="0"/>
                <a:ea typeface="Tahoma" panose="020B0604030504040204" pitchFamily="34" charset="0"/>
                <a:cs typeface="Tahoma" panose="020B0604030504040204" pitchFamily="34" charset="0"/>
              </a:rPr>
              <a:t>אחריות</a:t>
            </a:r>
            <a:r>
              <a:rPr lang="he-IL" sz="3200" b="1" dirty="0">
                <a:latin typeface="David" panose="020E0502060401010101" pitchFamily="34" charset="-79"/>
                <a:cs typeface="David" panose="020E0502060401010101" pitchFamily="34" charset="-79"/>
              </a:rPr>
              <a:t>                     </a:t>
            </a:r>
            <a:r>
              <a:rPr lang="he-IL" b="1" dirty="0">
                <a:latin typeface="Tahoma" panose="020B0604030504040204" pitchFamily="34" charset="0"/>
                <a:ea typeface="Tahoma" panose="020B0604030504040204" pitchFamily="34" charset="0"/>
                <a:cs typeface="Tahoma" panose="020B0604030504040204" pitchFamily="34" charset="0"/>
              </a:rPr>
              <a:t>חודש שבט </a:t>
            </a:r>
          </a:p>
        </p:txBody>
      </p:sp>
      <p:sp>
        <p:nvSpPr>
          <p:cNvPr id="5" name="TextBox 4"/>
          <p:cNvSpPr txBox="1"/>
          <p:nvPr/>
        </p:nvSpPr>
        <p:spPr>
          <a:xfrm>
            <a:off x="4792232" y="4935939"/>
            <a:ext cx="2880320" cy="1107996"/>
          </a:xfrm>
          <a:prstGeom prst="rect">
            <a:avLst/>
          </a:prstGeom>
          <a:noFill/>
        </p:spPr>
        <p:txBody>
          <a:bodyPr wrap="square" rtlCol="1">
            <a:spAutoFit/>
          </a:bodyPr>
          <a:lstStyle/>
          <a:p>
            <a:pPr lvl="0" algn="ctr"/>
            <a:r>
              <a:rPr lang="he-IL" sz="2400" b="1" dirty="0">
                <a:latin typeface="Tahoma" panose="020B0604030504040204" pitchFamily="34" charset="0"/>
                <a:ea typeface="Tahoma" panose="020B0604030504040204" pitchFamily="34" charset="0"/>
                <a:cs typeface="Tahoma" panose="020B0604030504040204" pitchFamily="34" charset="0"/>
              </a:rPr>
              <a:t>ביטחון ובטיחות      </a:t>
            </a:r>
            <a:r>
              <a:rPr lang="he-IL" b="1" dirty="0">
                <a:latin typeface="Tahoma" panose="020B0604030504040204" pitchFamily="34" charset="0"/>
                <a:ea typeface="Tahoma" panose="020B0604030504040204" pitchFamily="34" charset="0"/>
                <a:cs typeface="Tahoma" panose="020B0604030504040204" pitchFamily="34" charset="0"/>
              </a:rPr>
              <a:t>חודש תמוז</a:t>
            </a:r>
          </a:p>
          <a:p>
            <a:endParaRPr lang="he-IL" sz="2400" dirty="0">
              <a:latin typeface="David" panose="020E0502060401010101" pitchFamily="34" charset="-79"/>
              <a:cs typeface="David" panose="020E0502060401010101" pitchFamily="34" charset="-79"/>
            </a:endParaRPr>
          </a:p>
        </p:txBody>
      </p:sp>
      <p:sp>
        <p:nvSpPr>
          <p:cNvPr id="6" name="מלבן 5"/>
          <p:cNvSpPr/>
          <p:nvPr/>
        </p:nvSpPr>
        <p:spPr>
          <a:xfrm>
            <a:off x="305780" y="72858"/>
            <a:ext cx="7920880" cy="523220"/>
          </a:xfrm>
          <a:prstGeom prst="rect">
            <a:avLst/>
          </a:prstGeom>
          <a:solidFill>
            <a:srgbClr val="DDD9C3">
              <a:alpha val="43922"/>
            </a:srgbClr>
          </a:solidFill>
        </p:spPr>
        <p:txBody>
          <a:bodyPr wrap="square">
            <a:spAutoFit/>
          </a:bodyPr>
          <a:lstStyle/>
          <a:p>
            <a:pPr algn="ctr"/>
            <a:r>
              <a:rPr lang="he-IL"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שילוב הערכים בתוכנית בזיקה למפתח </a:t>
            </a:r>
            <a:r>
              <a:rPr lang="he-IL" sz="2800" b="1"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הל"ב</a:t>
            </a:r>
            <a:endParaRPr lang="he-IL"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180020" y="6184213"/>
            <a:ext cx="8892480" cy="738664"/>
          </a:xfrm>
          <a:prstGeom prst="rect">
            <a:avLst/>
          </a:prstGeom>
          <a:noFill/>
        </p:spPr>
        <p:txBody>
          <a:bodyPr wrap="square" rtlCol="1">
            <a:spAutoFit/>
          </a:bodyPr>
          <a:lstStyle/>
          <a:p>
            <a:r>
              <a:rPr lang="he-IL" sz="2400" b="1" dirty="0">
                <a:solidFill>
                  <a:srgbClr val="33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בנפשו של כל פיתוח גדול מצויה  - האחריות </a:t>
            </a:r>
            <a:r>
              <a:rPr lang="he-IL" sz="1600" dirty="0">
                <a:solidFill>
                  <a:srgbClr val="33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he-IL" b="1" dirty="0">
                <a:solidFill>
                  <a:srgbClr val="33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(ג'ורג' </a:t>
            </a:r>
            <a:r>
              <a:rPr lang="he-IL" b="1" dirty="0" err="1">
                <a:solidFill>
                  <a:srgbClr val="33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ברנדס</a:t>
            </a:r>
            <a:r>
              <a:rPr lang="he-IL" b="1" dirty="0">
                <a:solidFill>
                  <a:srgbClr val="33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a:p>
            <a:endParaRPr lang="he-IL" dirty="0">
              <a:solidFill>
                <a:srgbClr val="336600"/>
              </a:solidFill>
              <a:latin typeface="David" panose="020E0502060401010101" pitchFamily="34" charset="-79"/>
              <a:cs typeface="David" panose="020E0502060401010101" pitchFamily="34" charset="-79"/>
            </a:endParaRPr>
          </a:p>
        </p:txBody>
      </p:sp>
      <p:sp>
        <p:nvSpPr>
          <p:cNvPr id="11" name="TextBox 10"/>
          <p:cNvSpPr txBox="1"/>
          <p:nvPr/>
        </p:nvSpPr>
        <p:spPr>
          <a:xfrm>
            <a:off x="611560" y="1720932"/>
            <a:ext cx="2968812" cy="4093428"/>
          </a:xfrm>
          <a:prstGeom prst="rect">
            <a:avLst/>
          </a:prstGeom>
          <a:noFill/>
        </p:spPr>
        <p:txBody>
          <a:bodyPr wrap="square" rtlCol="1">
            <a:spAutoFit/>
          </a:bodyPr>
          <a:lstStyle/>
          <a:p>
            <a:pPr algn="ctr"/>
            <a:r>
              <a:rPr lang="he-IL" sz="20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במסמך </a:t>
            </a:r>
            <a:r>
              <a:rPr lang="he-IL" sz="2000" b="1" dirty="0" err="1"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מתנ"ה</a:t>
            </a:r>
            <a:r>
              <a:rPr lang="he-IL" sz="20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0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r>
            <a:br>
              <a:rPr lang="en-US" sz="20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he-IL" sz="20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תשפ"א </a:t>
            </a:r>
            <a:r>
              <a:rPr lang="he-IL" sz="200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00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r>
            <a:br>
              <a:rPr lang="en-US" sz="200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endParaRPr lang="he-IL" sz="12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lvl="0" algn="ctr"/>
            <a:r>
              <a:rPr lang="he-IL" sz="2000" u="sng"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מטרה 2</a:t>
            </a:r>
            <a:r>
              <a:rPr lang="he-IL" sz="200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חינוך למעורבות אזרחית</a:t>
            </a:r>
            <a:r>
              <a:rPr lang="en-US" sz="200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he-IL" sz="200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ולסולידריות חברתית</a:t>
            </a:r>
            <a:r>
              <a:rPr lang="en-US" sz="200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r>
            <a:br>
              <a:rPr lang="en-US" sz="200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he-IL"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[ברוח מגילת העצמאות]</a:t>
            </a:r>
          </a:p>
          <a:p>
            <a:pPr lvl="0" algn="ctr"/>
            <a:r>
              <a:rPr lang="he-IL" sz="200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חינוך לאחריות ולמעורבות חברתית וא</a:t>
            </a:r>
            <a:r>
              <a:rPr lang="he-IL" sz="20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ז</a:t>
            </a:r>
            <a:r>
              <a:rPr lang="he-IL" sz="200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רחית ברמה האישית, הקבוצתית הבית-ספרית והקהילתית.</a:t>
            </a:r>
            <a:endParaRPr lang="he-IL" sz="2000" dirty="0">
              <a:solidFill>
                <a:srgbClr val="FF9966"/>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endParaRPr lang="he-IL" sz="2000" dirty="0">
              <a:latin typeface="David" panose="020E0502060401010101" pitchFamily="34" charset="-79"/>
              <a:cs typeface="David" panose="020E0502060401010101" pitchFamily="34" charset="-79"/>
            </a:endParaRPr>
          </a:p>
        </p:txBody>
      </p:sp>
      <p:cxnSp>
        <p:nvCxnSpPr>
          <p:cNvPr id="13" name="מחבר מרפקי 12"/>
          <p:cNvCxnSpPr/>
          <p:nvPr/>
        </p:nvCxnSpPr>
        <p:spPr>
          <a:xfrm rot="10800000" flipV="1">
            <a:off x="3492164" y="2161296"/>
            <a:ext cx="1521735" cy="1077904"/>
          </a:xfrm>
          <a:prstGeom prst="bentConnector3">
            <a:avLst/>
          </a:prstGeom>
        </p:spPr>
        <p:style>
          <a:lnRef idx="1">
            <a:schemeClr val="dk1"/>
          </a:lnRef>
          <a:fillRef idx="0">
            <a:schemeClr val="dk1"/>
          </a:fillRef>
          <a:effectRef idx="0">
            <a:schemeClr val="dk1"/>
          </a:effectRef>
          <a:fontRef idx="minor">
            <a:schemeClr val="tx1"/>
          </a:fontRef>
        </p:style>
      </p:cxnSp>
      <p:cxnSp>
        <p:nvCxnSpPr>
          <p:cNvPr id="15" name="מחבר מרפקי 14"/>
          <p:cNvCxnSpPr/>
          <p:nvPr/>
        </p:nvCxnSpPr>
        <p:spPr>
          <a:xfrm>
            <a:off x="3491881" y="4149080"/>
            <a:ext cx="1622841" cy="1152128"/>
          </a:xfrm>
          <a:prstGeom prst="bentConnector3">
            <a:avLst/>
          </a:prstGeom>
        </p:spPr>
        <p:style>
          <a:lnRef idx="1">
            <a:schemeClr val="dk1"/>
          </a:lnRef>
          <a:fillRef idx="0">
            <a:schemeClr val="dk1"/>
          </a:fillRef>
          <a:effectRef idx="0">
            <a:schemeClr val="dk1"/>
          </a:effectRef>
          <a:fontRef idx="minor">
            <a:schemeClr val="tx1"/>
          </a:fontRef>
        </p:style>
      </p:cxnSp>
      <p:cxnSp>
        <p:nvCxnSpPr>
          <p:cNvPr id="17" name="מחבר ישר 16"/>
          <p:cNvCxnSpPr/>
          <p:nvPr/>
        </p:nvCxnSpPr>
        <p:spPr>
          <a:xfrm flipV="1">
            <a:off x="3678821" y="3685856"/>
            <a:ext cx="1364162" cy="1656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8451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1000" fill="hold"/>
                                        <p:tgtEl>
                                          <p:spTgt spid="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4"/>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51520" y="1844824"/>
            <a:ext cx="8568952" cy="4525963"/>
          </a:xfrm>
          <a:prstGeom prst="flowChartAlternateProcess">
            <a:avLst/>
          </a:prstGeom>
          <a:effectLst>
            <a:glow rad="635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a:lstStyle/>
          <a:p>
            <a:pPr marL="0" indent="0">
              <a:buNone/>
            </a:pPr>
            <a:r>
              <a:rPr lang="he-IL" sz="2800" b="1" dirty="0" smtClean="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מדוע חשמל מסוכן?</a:t>
            </a:r>
          </a:p>
          <a:p>
            <a:pPr marL="0" indent="0">
              <a:buNone/>
            </a:pPr>
            <a:r>
              <a:rPr lang="he-IL" sz="2400" dirty="0" smtClean="0">
                <a:latin typeface="Tahoma" panose="020B0604030504040204" pitchFamily="34" charset="0"/>
                <a:ea typeface="Tahoma" panose="020B0604030504040204" pitchFamily="34" charset="0"/>
                <a:cs typeface="Tahoma" panose="020B0604030504040204" pitchFamily="34" charset="0"/>
              </a:rPr>
              <a:t>החושים </a:t>
            </a:r>
            <a:r>
              <a:rPr lang="he-IL" sz="2400" dirty="0">
                <a:latin typeface="Tahoma" panose="020B0604030504040204" pitchFamily="34" charset="0"/>
                <a:ea typeface="Tahoma" panose="020B0604030504040204" pitchFamily="34" charset="0"/>
                <a:cs typeface="Tahoma" panose="020B0604030504040204" pitchFamily="34" charset="0"/>
              </a:rPr>
              <a:t>שלנו יודעים להזהיר אותנו מפני סכנה, כמו רכב חולף בכביש, זמזום של דבורה לידינו או ריח גז שדולף; </a:t>
            </a:r>
            <a:r>
              <a:rPr lang="he-IL" sz="2400" b="1" dirty="0">
                <a:latin typeface="Tahoma" panose="020B0604030504040204" pitchFamily="34" charset="0"/>
                <a:ea typeface="Tahoma" panose="020B0604030504040204" pitchFamily="34" charset="0"/>
                <a:cs typeface="Tahoma" panose="020B0604030504040204" pitchFamily="34" charset="0"/>
              </a:rPr>
              <a:t>אולם החושים אינם יכולים להזהיר אותנו מפני סכנות החשמל</a:t>
            </a:r>
            <a:r>
              <a:rPr lang="he-IL" sz="2400" dirty="0">
                <a:latin typeface="Tahoma" panose="020B0604030504040204" pitchFamily="34" charset="0"/>
                <a:ea typeface="Tahoma" panose="020B0604030504040204" pitchFamily="34" charset="0"/>
                <a:cs typeface="Tahoma" panose="020B0604030504040204" pitchFamily="34" charset="0"/>
              </a:rPr>
              <a:t>, מאחר </a:t>
            </a:r>
            <a:r>
              <a:rPr lang="he-IL" sz="2400" dirty="0" smtClean="0">
                <a:latin typeface="Tahoma" panose="020B0604030504040204" pitchFamily="34" charset="0"/>
                <a:ea typeface="Tahoma" panose="020B0604030504040204" pitchFamily="34" charset="0"/>
                <a:cs typeface="Tahoma" panose="020B0604030504040204" pitchFamily="34" charset="0"/>
              </a:rPr>
              <a:t>ואנו </a:t>
            </a:r>
            <a:r>
              <a:rPr lang="he-IL" sz="2400" dirty="0">
                <a:latin typeface="Tahoma" panose="020B0604030504040204" pitchFamily="34" charset="0"/>
                <a:ea typeface="Tahoma" panose="020B0604030504040204" pitchFamily="34" charset="0"/>
                <a:cs typeface="Tahoma" panose="020B0604030504040204" pitchFamily="34" charset="0"/>
              </a:rPr>
              <a:t>לא רואים, שומעים, טועמים או מריחים אותו; וכשניגע בו בחוש המישוש – יהיה זה מאוחר מדי וניפגע. </a:t>
            </a:r>
            <a:endParaRPr lang="he-IL" sz="2400" dirty="0" smtClean="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he-IL" sz="2400" b="1" dirty="0" smtClean="0">
                <a:latin typeface="Tahoma" panose="020B0604030504040204" pitchFamily="34" charset="0"/>
                <a:ea typeface="Tahoma" panose="020B0604030504040204" pitchFamily="34" charset="0"/>
                <a:cs typeface="Tahoma" panose="020B0604030504040204" pitchFamily="34" charset="0"/>
              </a:rPr>
              <a:t>אסור לגעת בחשמל</a:t>
            </a:r>
            <a:r>
              <a:rPr lang="he-IL" sz="2400" dirty="0" smtClean="0">
                <a:latin typeface="Tahoma" panose="020B0604030504040204" pitchFamily="34" charset="0"/>
                <a:ea typeface="Tahoma" panose="020B0604030504040204" pitchFamily="34" charset="0"/>
                <a:cs typeface="Tahoma" panose="020B0604030504040204" pitchFamily="34" charset="0"/>
              </a:rPr>
              <a:t>! </a:t>
            </a: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he-IL" sz="2400" dirty="0" smtClean="0">
                <a:latin typeface="Tahoma" panose="020B0604030504040204" pitchFamily="34" charset="0"/>
                <a:ea typeface="Tahoma" panose="020B0604030504040204" pitchFamily="34" charset="0"/>
                <a:cs typeface="Tahoma" panose="020B0604030504040204" pitchFamily="34" charset="0"/>
              </a:rPr>
              <a:t>לכן רכישת ידע </a:t>
            </a:r>
            <a:r>
              <a:rPr lang="he-IL" sz="2400" dirty="0">
                <a:latin typeface="Tahoma" panose="020B0604030504040204" pitchFamily="34" charset="0"/>
                <a:ea typeface="Tahoma" panose="020B0604030504040204" pitchFamily="34" charset="0"/>
                <a:cs typeface="Tahoma" panose="020B0604030504040204" pitchFamily="34" charset="0"/>
              </a:rPr>
              <a:t>לגבי הסכנות בחשמל היא הדרך להימנע </a:t>
            </a:r>
            <a:r>
              <a:rPr lang="he-IL" sz="2400" dirty="0" smtClean="0">
                <a:latin typeface="Tahoma" panose="020B0604030504040204" pitchFamily="34" charset="0"/>
                <a:ea typeface="Tahoma" panose="020B0604030504040204" pitchFamily="34" charset="0"/>
                <a:cs typeface="Tahoma" panose="020B0604030504040204" pitchFamily="34" charset="0"/>
              </a:rPr>
              <a:t>מפגיעה מחשמל</a:t>
            </a:r>
            <a:r>
              <a:rPr lang="he-IL" sz="2400" dirty="0">
                <a:latin typeface="Tahoma" panose="020B0604030504040204" pitchFamily="34" charset="0"/>
                <a:ea typeface="Tahoma" panose="020B0604030504040204" pitchFamily="34" charset="0"/>
                <a:cs typeface="Tahoma" panose="020B0604030504040204" pitchFamily="34" charset="0"/>
              </a:rPr>
              <a:t>.  </a:t>
            </a: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he-IL"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547664" y="332656"/>
            <a:ext cx="4104456" cy="584775"/>
          </a:xfrm>
          <a:prstGeom prst="rect">
            <a:avLst/>
          </a:prstGeom>
          <a:solidFill>
            <a:schemeClr val="bg2">
              <a:lumMod val="90000"/>
              <a:alpha val="40000"/>
            </a:schemeClr>
          </a:solidFill>
        </p:spPr>
        <p:txBody>
          <a:bodyPr wrap="square" rtlCol="1">
            <a:spAutoFit/>
          </a:bodyPr>
          <a:lstStyle/>
          <a:p>
            <a:r>
              <a:rPr lang="he-IL" sz="3200" b="1" dirty="0" smtClean="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נתיב האור לכל דור</a:t>
            </a:r>
            <a:endParaRPr lang="he-IL" sz="32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24311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51520" y="1844824"/>
            <a:ext cx="8568952" cy="4525963"/>
          </a:xfrm>
          <a:prstGeom prst="flowChartAlternateProcess">
            <a:avLst/>
          </a:prstGeom>
          <a:effectLst>
            <a:glow rad="635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a:lstStyle/>
          <a:p>
            <a:pPr marL="0" indent="0">
              <a:buNone/>
            </a:pPr>
            <a:r>
              <a:rPr lang="he-IL" sz="2800" b="1" dirty="0" smtClean="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כיצד אנחנו – הילדים יכולים לעזור?</a:t>
            </a:r>
          </a:p>
          <a:p>
            <a:pPr>
              <a:buClr>
                <a:srgbClr val="FF6600"/>
              </a:buClr>
              <a:buFont typeface="Wingdings" panose="05000000000000000000" pitchFamily="2" charset="2"/>
              <a:buChar char="§"/>
            </a:pPr>
            <a:r>
              <a:rPr lang="he-IL" sz="2400" dirty="0" smtClean="0">
                <a:latin typeface="Tahoma" panose="020B0604030504040204" pitchFamily="34" charset="0"/>
                <a:ea typeface="Tahoma" panose="020B0604030504040204" pitchFamily="34" charset="0"/>
                <a:cs typeface="Tahoma" panose="020B0604030504040204" pitchFamily="34" charset="0"/>
              </a:rPr>
              <a:t>נהיה בוגרים ואחראים.</a:t>
            </a:r>
          </a:p>
          <a:p>
            <a:pPr>
              <a:buClr>
                <a:srgbClr val="FF6600"/>
              </a:buClr>
              <a:buFont typeface="Wingdings" panose="05000000000000000000" pitchFamily="2" charset="2"/>
              <a:buChar char="§"/>
            </a:pPr>
            <a:r>
              <a:rPr lang="he-IL" sz="2400" dirty="0" smtClean="0">
                <a:latin typeface="Tahoma" panose="020B0604030504040204" pitchFamily="34" charset="0"/>
                <a:ea typeface="Tahoma" panose="020B0604030504040204" pitchFamily="34" charset="0"/>
                <a:cs typeface="Tahoma" panose="020B0604030504040204" pitchFamily="34" charset="0"/>
              </a:rPr>
              <a:t>נלמד כללי התנהגות נכונה בסביבת חשמל.</a:t>
            </a:r>
          </a:p>
          <a:p>
            <a:pPr>
              <a:buClr>
                <a:srgbClr val="FF6600"/>
              </a:buClr>
              <a:buFont typeface="Wingdings" panose="05000000000000000000" pitchFamily="2" charset="2"/>
              <a:buChar char="§"/>
            </a:pPr>
            <a:r>
              <a:rPr lang="he-IL" sz="2400" dirty="0" smtClean="0">
                <a:latin typeface="Tahoma" panose="020B0604030504040204" pitchFamily="34" charset="0"/>
                <a:ea typeface="Tahoma" panose="020B0604030504040204" pitchFamily="34" charset="0"/>
                <a:cs typeface="Tahoma" panose="020B0604030504040204" pitchFamily="34" charset="0"/>
              </a:rPr>
              <a:t>נחשוב איך להעביר את המסרים האלו לאחרים.</a:t>
            </a:r>
          </a:p>
          <a:p>
            <a:pPr>
              <a:buClr>
                <a:srgbClr val="FF6600"/>
              </a:buClr>
              <a:buFont typeface="Wingdings" panose="05000000000000000000" pitchFamily="2" charset="2"/>
              <a:buChar char="§"/>
            </a:pPr>
            <a:r>
              <a:rPr lang="he-IL" sz="2400" dirty="0" smtClean="0">
                <a:latin typeface="Tahoma" panose="020B0604030504040204" pitchFamily="34" charset="0"/>
                <a:ea typeface="Tahoma" panose="020B0604030504040204" pitchFamily="34" charset="0"/>
                <a:cs typeface="Tahoma" panose="020B0604030504040204" pitchFamily="34" charset="0"/>
              </a:rPr>
              <a:t>נתכנן איך להעביר את המידע על הצלת חיים לבני הגיל השלישי בסביבתנו.</a:t>
            </a:r>
          </a:p>
          <a:p>
            <a:pPr>
              <a:buClr>
                <a:srgbClr val="FF6600"/>
              </a:buClr>
              <a:buFont typeface="Wingdings" panose="05000000000000000000" pitchFamily="2" charset="2"/>
              <a:buChar char="§"/>
            </a:pPr>
            <a:endParaRPr lang="he-IL" sz="1200" dirty="0">
              <a:latin typeface="Tahoma" panose="020B0604030504040204" pitchFamily="34" charset="0"/>
              <a:ea typeface="Tahoma" panose="020B0604030504040204" pitchFamily="34" charset="0"/>
              <a:cs typeface="Tahoma" panose="020B0604030504040204" pitchFamily="34" charset="0"/>
            </a:endParaRPr>
          </a:p>
          <a:p>
            <a:pPr marL="0" indent="0">
              <a:buClr>
                <a:srgbClr val="FF6600"/>
              </a:buClr>
              <a:buNone/>
            </a:pPr>
            <a:r>
              <a:rPr lang="he-IL" sz="2800" b="1" dirty="0" smtClean="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מי הם בני הגיל השלישי?</a:t>
            </a:r>
          </a:p>
          <a:p>
            <a:pPr>
              <a:buClr>
                <a:srgbClr val="FF6600"/>
              </a:buClr>
              <a:buFont typeface="Wingdings" panose="05000000000000000000" pitchFamily="2" charset="2"/>
              <a:buChar char="§"/>
            </a:pPr>
            <a:r>
              <a:rPr lang="he-IL" sz="2400" dirty="0">
                <a:latin typeface="Tahoma" panose="020B0604030504040204" pitchFamily="34" charset="0"/>
                <a:ea typeface="Tahoma" panose="020B0604030504040204" pitchFamily="34" charset="0"/>
                <a:cs typeface="Tahoma" panose="020B0604030504040204" pitchFamily="34" charset="0"/>
              </a:rPr>
              <a:t>סבים </a:t>
            </a:r>
            <a:r>
              <a:rPr lang="he-IL" sz="2400" dirty="0" smtClean="0">
                <a:latin typeface="Tahoma" panose="020B0604030504040204" pitchFamily="34" charset="0"/>
                <a:ea typeface="Tahoma" panose="020B0604030504040204" pitchFamily="34" charset="0"/>
                <a:cs typeface="Tahoma" panose="020B0604030504040204" pitchFamily="34" charset="0"/>
              </a:rPr>
              <a:t>וסבתות שלנו,  שכנים מבוגרים יותר, אנשים ב'דיור מוגן', במועדוני גמלאים, במועדוני יום לקשיש ועוד.</a:t>
            </a:r>
            <a:endParaRPr lang="he-IL" sz="2400" dirty="0">
              <a:latin typeface="Tahoma" panose="020B0604030504040204" pitchFamily="34" charset="0"/>
              <a:ea typeface="Tahoma" panose="020B0604030504040204" pitchFamily="34" charset="0"/>
              <a:cs typeface="Tahoma" panose="020B0604030504040204" pitchFamily="34" charset="0"/>
            </a:endParaRPr>
          </a:p>
          <a:p>
            <a:pPr marL="0" indent="0">
              <a:buClr>
                <a:srgbClr val="FF6600"/>
              </a:buClr>
              <a:buNone/>
            </a:pPr>
            <a:endParaRPr lang="he-IL"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547664" y="332656"/>
            <a:ext cx="4104456" cy="584775"/>
          </a:xfrm>
          <a:prstGeom prst="rect">
            <a:avLst/>
          </a:prstGeom>
          <a:solidFill>
            <a:schemeClr val="bg2">
              <a:lumMod val="90000"/>
              <a:alpha val="40000"/>
            </a:schemeClr>
          </a:solidFill>
        </p:spPr>
        <p:txBody>
          <a:bodyPr wrap="square" rtlCol="1">
            <a:spAutoFit/>
          </a:bodyPr>
          <a:lstStyle/>
          <a:p>
            <a:r>
              <a:rPr lang="he-IL" sz="3200" b="1" dirty="0" smtClean="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נתיב האור לכל דור</a:t>
            </a:r>
            <a:endParaRPr lang="he-IL" sz="32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06453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מציין מיקום תוכן 4"/>
          <p:cNvGraphicFramePr>
            <a:graphicFrameLocks noGrp="1"/>
          </p:cNvGraphicFramePr>
          <p:nvPr>
            <p:ph idx="1"/>
            <p:extLst>
              <p:ext uri="{D42A27DB-BD31-4B8C-83A1-F6EECF244321}">
                <p14:modId xmlns:p14="http://schemas.microsoft.com/office/powerpoint/2010/main" val="1312217694"/>
              </p:ext>
            </p:extLst>
          </p:nvPr>
        </p:nvGraphicFramePr>
        <p:xfrm>
          <a:off x="287524" y="1916832"/>
          <a:ext cx="8568952" cy="4680520"/>
        </p:xfrm>
        <a:graphic>
          <a:graphicData uri="http://schemas.openxmlformats.org/drawingml/2006/table">
            <a:tbl>
              <a:tblPr rtl="1" firstRow="1" firstCol="1" bandRow="1">
                <a:tableStyleId>{F5AB1C69-6EDB-4FF4-983F-18BD219EF322}</a:tableStyleId>
              </a:tblPr>
              <a:tblGrid>
                <a:gridCol w="1052536">
                  <a:extLst>
                    <a:ext uri="{9D8B030D-6E8A-4147-A177-3AD203B41FA5}">
                      <a16:colId xmlns:a16="http://schemas.microsoft.com/office/drawing/2014/main" val="2835804990"/>
                    </a:ext>
                  </a:extLst>
                </a:gridCol>
                <a:gridCol w="3476754">
                  <a:extLst>
                    <a:ext uri="{9D8B030D-6E8A-4147-A177-3AD203B41FA5}">
                      <a16:colId xmlns:a16="http://schemas.microsoft.com/office/drawing/2014/main" val="2256725366"/>
                    </a:ext>
                  </a:extLst>
                </a:gridCol>
                <a:gridCol w="4039662">
                  <a:extLst>
                    <a:ext uri="{9D8B030D-6E8A-4147-A177-3AD203B41FA5}">
                      <a16:colId xmlns:a16="http://schemas.microsoft.com/office/drawing/2014/main" val="2672001683"/>
                    </a:ext>
                  </a:extLst>
                </a:gridCol>
              </a:tblGrid>
              <a:tr h="324020">
                <a:tc>
                  <a:txBody>
                    <a:bodyPr/>
                    <a:lstStyle/>
                    <a:p>
                      <a:pPr algn="r" rtl="1">
                        <a:lnSpc>
                          <a:spcPct val="115000"/>
                        </a:lnSpc>
                        <a:spcAft>
                          <a:spcPts val="0"/>
                        </a:spcAft>
                      </a:pPr>
                      <a:r>
                        <a:rPr lang="he-IL" sz="16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הנושא </a:t>
                      </a:r>
                      <a:endParaRPr lang="en-US" sz="1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L="61494" marR="61494" marT="0" marB="0"/>
                </a:tc>
                <a:tc>
                  <a:txBody>
                    <a:bodyPr/>
                    <a:lstStyle/>
                    <a:p>
                      <a:pPr algn="r" rtl="1">
                        <a:lnSpc>
                          <a:spcPct val="115000"/>
                        </a:lnSpc>
                        <a:spcAft>
                          <a:spcPts val="0"/>
                        </a:spcAft>
                      </a:pPr>
                      <a:r>
                        <a:rPr lang="he-IL" sz="16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הכלל</a:t>
                      </a:r>
                      <a:endParaRPr lang="en-US" sz="1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L="61494" marR="61494" marT="0" marB="0"/>
                </a:tc>
                <a:tc>
                  <a:txBody>
                    <a:bodyPr/>
                    <a:lstStyle/>
                    <a:p>
                      <a:pPr algn="r" rtl="1">
                        <a:lnSpc>
                          <a:spcPct val="115000"/>
                        </a:lnSpc>
                        <a:spcAft>
                          <a:spcPts val="0"/>
                        </a:spcAft>
                      </a:pPr>
                      <a:r>
                        <a:rPr lang="he-IL" sz="16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ההסבר</a:t>
                      </a:r>
                      <a:endParaRPr lang="en-US" sz="1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L="61494" marR="61494" marT="0" marB="0"/>
                </a:tc>
                <a:extLst>
                  <a:ext uri="{0D108BD9-81ED-4DB2-BD59-A6C34878D82A}">
                    <a16:rowId xmlns:a16="http://schemas.microsoft.com/office/drawing/2014/main" val="3912482332"/>
                  </a:ext>
                </a:extLst>
              </a:tr>
              <a:tr h="792396">
                <a:tc rowSpan="6">
                  <a:txBody>
                    <a:bodyPr/>
                    <a:lstStyle/>
                    <a:p>
                      <a:pPr algn="r" rtl="1">
                        <a:lnSpc>
                          <a:spcPct val="115000"/>
                        </a:lnSpc>
                        <a:spcAft>
                          <a:spcPts val="0"/>
                        </a:spcAft>
                      </a:pPr>
                      <a:r>
                        <a:rPr lang="he-IL" sz="16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טיפול </a:t>
                      </a:r>
                      <a:r>
                        <a:rPr lang="he-IL" sz="16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במכשירי</a:t>
                      </a:r>
                      <a:endParaRPr lang="en-US" sz="1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marR="0" lvl="0" indent="0" algn="r" defTabSz="914400" rtl="1" eaLnBrk="1" fontAlgn="auto" latinLnBrk="0" hangingPunct="1">
                        <a:lnSpc>
                          <a:spcPct val="115000"/>
                        </a:lnSpc>
                        <a:spcBef>
                          <a:spcPts val="0"/>
                        </a:spcBef>
                        <a:spcAft>
                          <a:spcPts val="0"/>
                        </a:spcAft>
                        <a:buClrTx/>
                        <a:buSzTx/>
                        <a:buFontTx/>
                        <a:buNone/>
                        <a:tabLst/>
                        <a:defRPr/>
                      </a:pPr>
                      <a:r>
                        <a:rPr lang="he-IL" sz="1600" b="1" kern="1200" dirty="0" smtClean="0">
                          <a:solidFill>
                            <a:schemeClr val="l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חשמל</a:t>
                      </a:r>
                      <a:endParaRPr lang="en-US" sz="1600" b="1" kern="1200" dirty="0" smtClean="0">
                        <a:solidFill>
                          <a:schemeClr val="l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r" rtl="1">
                        <a:lnSpc>
                          <a:spcPct val="115000"/>
                        </a:lnSpc>
                        <a:spcAft>
                          <a:spcPts val="0"/>
                        </a:spcAft>
                      </a:pPr>
                      <a:endParaRPr lang="en-US" sz="1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r" rtl="1">
                        <a:lnSpc>
                          <a:spcPct val="115000"/>
                        </a:lnSpc>
                        <a:spcAft>
                          <a:spcPts val="0"/>
                        </a:spcAft>
                      </a:pPr>
                      <a:r>
                        <a:rPr lang="he-IL" sz="1600" dirty="0">
                          <a:effectLst/>
                          <a:latin typeface="Tahoma" panose="020B0604030504040204" pitchFamily="34" charset="0"/>
                          <a:ea typeface="Tahoma" panose="020B0604030504040204" pitchFamily="34" charset="0"/>
                          <a:cs typeface="Tahoma" panose="020B0604030504040204" pitchFamily="34" charset="0"/>
                        </a:rPr>
                        <a:t> </a:t>
                      </a:r>
                      <a:endParaRPr lang="en-US" sz="1200" dirty="0">
                        <a:effectLst/>
                        <a:latin typeface="Tahoma" panose="020B0604030504040204" pitchFamily="34" charset="0"/>
                        <a:ea typeface="Tahoma" panose="020B0604030504040204" pitchFamily="34" charset="0"/>
                        <a:cs typeface="Tahoma" panose="020B0604030504040204" pitchFamily="34" charset="0"/>
                      </a:endParaRPr>
                    </a:p>
                    <a:p>
                      <a:pPr algn="r" rtl="1">
                        <a:lnSpc>
                          <a:spcPct val="115000"/>
                        </a:lnSpc>
                        <a:spcAft>
                          <a:spcPts val="0"/>
                        </a:spcAft>
                      </a:pPr>
                      <a:r>
                        <a:rPr lang="he-IL" sz="1600" dirty="0">
                          <a:effectLst/>
                          <a:latin typeface="Tahoma" panose="020B0604030504040204" pitchFamily="34" charset="0"/>
                          <a:ea typeface="Tahoma" panose="020B0604030504040204" pitchFamily="34" charset="0"/>
                          <a:cs typeface="Tahoma" panose="020B0604030504040204" pitchFamily="34" charset="0"/>
                        </a:rPr>
                        <a:t> </a:t>
                      </a:r>
                      <a:endParaRPr lang="en-US" sz="1200" dirty="0">
                        <a:effectLst/>
                        <a:latin typeface="Tahoma" panose="020B0604030504040204" pitchFamily="34" charset="0"/>
                        <a:ea typeface="Tahoma" panose="020B0604030504040204" pitchFamily="34" charset="0"/>
                        <a:cs typeface="Tahoma" panose="020B0604030504040204" pitchFamily="34" charset="0"/>
                      </a:endParaRPr>
                    </a:p>
                    <a:p>
                      <a:pPr algn="r" rtl="1">
                        <a:lnSpc>
                          <a:spcPct val="115000"/>
                        </a:lnSpc>
                        <a:spcAft>
                          <a:spcPts val="0"/>
                        </a:spcAft>
                      </a:pPr>
                      <a:r>
                        <a:rPr lang="he-IL" sz="1600" dirty="0">
                          <a:effectLst/>
                          <a:latin typeface="Tahoma" panose="020B0604030504040204" pitchFamily="34" charset="0"/>
                          <a:ea typeface="Tahoma" panose="020B0604030504040204" pitchFamily="34" charset="0"/>
                          <a:cs typeface="Tahoma" panose="020B0604030504040204" pitchFamily="34" charset="0"/>
                        </a:rPr>
                        <a:t> </a:t>
                      </a:r>
                      <a:endParaRPr lang="en-US" sz="1200" dirty="0">
                        <a:effectLst/>
                        <a:latin typeface="Tahoma" panose="020B0604030504040204" pitchFamily="34" charset="0"/>
                        <a:ea typeface="Tahoma" panose="020B0604030504040204" pitchFamily="34" charset="0"/>
                        <a:cs typeface="Tahoma" panose="020B0604030504040204" pitchFamily="34" charset="0"/>
                      </a:endParaRPr>
                    </a:p>
                    <a:p>
                      <a:pPr algn="r" rtl="1">
                        <a:lnSpc>
                          <a:spcPct val="115000"/>
                        </a:lnSpc>
                        <a:spcAft>
                          <a:spcPts val="0"/>
                        </a:spcAft>
                      </a:pPr>
                      <a:r>
                        <a:rPr lang="he-IL" sz="1600" dirty="0">
                          <a:effectLst/>
                          <a:latin typeface="Tahoma" panose="020B0604030504040204" pitchFamily="34" charset="0"/>
                          <a:ea typeface="Tahoma" panose="020B0604030504040204" pitchFamily="34" charset="0"/>
                          <a:cs typeface="Tahoma" panose="020B0604030504040204" pitchFamily="34" charset="0"/>
                        </a:rPr>
                        <a:t> </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1494" marR="61494" marT="0" marB="0"/>
                </a:tc>
                <a:tc>
                  <a:txBody>
                    <a:bodyPr/>
                    <a:lstStyle/>
                    <a:p>
                      <a:pPr algn="r" rtl="1">
                        <a:lnSpc>
                          <a:spcPct val="100000"/>
                        </a:lnSpc>
                        <a:spcAft>
                          <a:spcPts val="0"/>
                        </a:spcAft>
                      </a:pPr>
                      <a:r>
                        <a:rPr lang="he-IL" sz="1600" dirty="0" smtClean="0">
                          <a:effectLst/>
                          <a:latin typeface="Tahoma" panose="020B0604030504040204" pitchFamily="34" charset="0"/>
                          <a:ea typeface="Tahoma" panose="020B0604030504040204" pitchFamily="34" charset="0"/>
                          <a:cs typeface="Tahoma" panose="020B0604030504040204" pitchFamily="34" charset="0"/>
                        </a:rPr>
                        <a:t>מטפלים </a:t>
                      </a:r>
                      <a:r>
                        <a:rPr lang="he-IL" sz="1600" dirty="0">
                          <a:effectLst/>
                          <a:latin typeface="Tahoma" panose="020B0604030504040204" pitchFamily="34" charset="0"/>
                          <a:ea typeface="Tahoma" panose="020B0604030504040204" pitchFamily="34" charset="0"/>
                          <a:cs typeface="Tahoma" panose="020B0604030504040204" pitchFamily="34" charset="0"/>
                        </a:rPr>
                        <a:t>או </a:t>
                      </a:r>
                      <a:r>
                        <a:rPr lang="he-IL" sz="1600" dirty="0" smtClean="0">
                          <a:effectLst/>
                          <a:latin typeface="Tahoma" panose="020B0604030504040204" pitchFamily="34" charset="0"/>
                          <a:ea typeface="Tahoma" panose="020B0604030504040204" pitchFamily="34" charset="0"/>
                          <a:cs typeface="Tahoma" panose="020B0604030504040204" pitchFamily="34" charset="0"/>
                        </a:rPr>
                        <a:t>נוגעים </a:t>
                      </a:r>
                      <a:r>
                        <a:rPr lang="he-IL" sz="1600" dirty="0">
                          <a:effectLst/>
                          <a:latin typeface="Tahoma" panose="020B0604030504040204" pitchFamily="34" charset="0"/>
                          <a:ea typeface="Tahoma" panose="020B0604030504040204" pitchFamily="34" charset="0"/>
                          <a:cs typeface="Tahoma" panose="020B0604030504040204" pitchFamily="34" charset="0"/>
                        </a:rPr>
                        <a:t>במכשירי חשמל </a:t>
                      </a:r>
                      <a:r>
                        <a:rPr lang="he-IL" sz="1600" dirty="0" smtClean="0">
                          <a:effectLst/>
                          <a:latin typeface="Tahoma" panose="020B0604030504040204" pitchFamily="34" charset="0"/>
                          <a:ea typeface="Tahoma" panose="020B0604030504040204" pitchFamily="34" charset="0"/>
                          <a:cs typeface="Tahoma" panose="020B0604030504040204" pitchFamily="34" charset="0"/>
                        </a:rPr>
                        <a:t>רק </a:t>
                      </a:r>
                      <a:r>
                        <a:rPr lang="he-IL" sz="1600" dirty="0">
                          <a:effectLst/>
                          <a:latin typeface="Tahoma" panose="020B0604030504040204" pitchFamily="34" charset="0"/>
                          <a:ea typeface="Tahoma" panose="020B0604030504040204" pitchFamily="34" charset="0"/>
                          <a:cs typeface="Tahoma" panose="020B0604030504040204" pitchFamily="34" charset="0"/>
                        </a:rPr>
                        <a:t>לאחר נעילת נעליים. </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1494" marR="61494" marT="0" marB="0"/>
                </a:tc>
                <a:tc>
                  <a:txBody>
                    <a:bodyPr/>
                    <a:lstStyle/>
                    <a:p>
                      <a:pPr algn="r" rtl="1">
                        <a:lnSpc>
                          <a:spcPct val="100000"/>
                        </a:lnSpc>
                        <a:spcAft>
                          <a:spcPts val="0"/>
                        </a:spcAft>
                      </a:pPr>
                      <a:r>
                        <a:rPr lang="he-IL" sz="1600" dirty="0">
                          <a:effectLst/>
                          <a:latin typeface="Tahoma" panose="020B0604030504040204" pitchFamily="34" charset="0"/>
                          <a:ea typeface="Tahoma" panose="020B0604030504040204" pitchFamily="34" charset="0"/>
                          <a:cs typeface="Tahoma" panose="020B0604030504040204" pitchFamily="34" charset="0"/>
                        </a:rPr>
                        <a:t>במקרה של התחשמלות, יציל אתכם ממוות בידוד בצורת סוליות נעליים, שיפרידו אתכם </a:t>
                      </a:r>
                      <a:r>
                        <a:rPr lang="he-IL" sz="1600" dirty="0" smtClean="0">
                          <a:effectLst/>
                          <a:latin typeface="Tahoma" panose="020B0604030504040204" pitchFamily="34" charset="0"/>
                          <a:ea typeface="Tahoma" panose="020B0604030504040204" pitchFamily="34" charset="0"/>
                          <a:cs typeface="Tahoma" panose="020B0604030504040204" pitchFamily="34" charset="0"/>
                        </a:rPr>
                        <a:t>מהרצפה.</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1494" marR="61494" marT="0" marB="0"/>
                </a:tc>
                <a:extLst>
                  <a:ext uri="{0D108BD9-81ED-4DB2-BD59-A6C34878D82A}">
                    <a16:rowId xmlns:a16="http://schemas.microsoft.com/office/drawing/2014/main" val="3093034140"/>
                  </a:ext>
                </a:extLst>
              </a:tr>
              <a:tr h="792396">
                <a:tc vMerge="1">
                  <a:txBody>
                    <a:bodyPr/>
                    <a:lstStyle/>
                    <a:p>
                      <a:pPr algn="r" rtl="1">
                        <a:lnSpc>
                          <a:spcPct val="115000"/>
                        </a:lnSpc>
                        <a:spcAft>
                          <a:spcPts val="0"/>
                        </a:spcAft>
                      </a:pPr>
                      <a:endParaRPr lang="en-US" sz="1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L="61494" marR="61494" marT="0" marB="0"/>
                </a:tc>
                <a:tc>
                  <a:txBody>
                    <a:bodyPr/>
                    <a:lstStyle/>
                    <a:p>
                      <a:pPr algn="r" rtl="1">
                        <a:lnSpc>
                          <a:spcPct val="100000"/>
                        </a:lnSpc>
                        <a:spcAft>
                          <a:spcPts val="0"/>
                        </a:spcAft>
                      </a:pPr>
                      <a:r>
                        <a:rPr lang="he-IL" sz="1600" dirty="0">
                          <a:effectLst/>
                          <a:latin typeface="Tahoma" panose="020B0604030504040204" pitchFamily="34" charset="0"/>
                          <a:ea typeface="Tahoma" panose="020B0604030504040204" pitchFamily="34" charset="0"/>
                          <a:cs typeface="Tahoma" panose="020B0604030504040204" pitchFamily="34" charset="0"/>
                        </a:rPr>
                        <a:t>אין לגעת במכשיר חשמלי בידיים רטובות, או כאשר ישנה רטיבות סביב המתקן או המכשיר.</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1494" marR="61494" marT="0" marB="0"/>
                </a:tc>
                <a:tc>
                  <a:txBody>
                    <a:bodyPr/>
                    <a:lstStyle/>
                    <a:p>
                      <a:pPr algn="r" rtl="1">
                        <a:lnSpc>
                          <a:spcPct val="100000"/>
                        </a:lnSpc>
                        <a:spcAft>
                          <a:spcPts val="0"/>
                        </a:spcAft>
                      </a:pPr>
                      <a:r>
                        <a:rPr lang="he-IL" sz="1600" dirty="0">
                          <a:effectLst/>
                          <a:latin typeface="Tahoma" panose="020B0604030504040204" pitchFamily="34" charset="0"/>
                          <a:ea typeface="Tahoma" panose="020B0604030504040204" pitchFamily="34" charset="0"/>
                          <a:cs typeface="Tahoma" panose="020B0604030504040204" pitchFamily="34" charset="0"/>
                        </a:rPr>
                        <a:t>המים מוליכים חשמל, ובמקרה של התחשמלות יעבירו את הזרם.</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1494" marR="61494" marT="0" marB="0"/>
                </a:tc>
                <a:extLst>
                  <a:ext uri="{0D108BD9-81ED-4DB2-BD59-A6C34878D82A}">
                    <a16:rowId xmlns:a16="http://schemas.microsoft.com/office/drawing/2014/main" val="3229730012"/>
                  </a:ext>
                </a:extLst>
              </a:tr>
              <a:tr h="324020">
                <a:tc vMerge="1">
                  <a:txBody>
                    <a:bodyPr/>
                    <a:lstStyle/>
                    <a:p>
                      <a:pPr algn="r" rtl="1">
                        <a:lnSpc>
                          <a:spcPct val="115000"/>
                        </a:lnSpc>
                        <a:spcAft>
                          <a:spcPts val="0"/>
                        </a:spcAft>
                      </a:pP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1494" marR="61494" marT="0" marB="0"/>
                </a:tc>
                <a:tc>
                  <a:txBody>
                    <a:bodyPr/>
                    <a:lstStyle/>
                    <a:p>
                      <a:pPr algn="r" rtl="1">
                        <a:lnSpc>
                          <a:spcPct val="100000"/>
                        </a:lnSpc>
                        <a:spcAft>
                          <a:spcPts val="0"/>
                        </a:spcAft>
                      </a:pPr>
                      <a:r>
                        <a:rPr lang="he-IL" sz="1600" dirty="0">
                          <a:effectLst/>
                          <a:latin typeface="Tahoma" panose="020B0604030504040204" pitchFamily="34" charset="0"/>
                          <a:ea typeface="Tahoma" panose="020B0604030504040204" pitchFamily="34" charset="0"/>
                          <a:cs typeface="Tahoma" panose="020B0604030504040204" pitchFamily="34" charset="0"/>
                        </a:rPr>
                        <a:t>אל תחברו לחשמל מכשיר שבור!</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1494" marR="61494" marT="0" marB="0"/>
                </a:tc>
                <a:tc>
                  <a:txBody>
                    <a:bodyPr/>
                    <a:lstStyle/>
                    <a:p>
                      <a:pPr algn="r" rtl="1">
                        <a:lnSpc>
                          <a:spcPct val="100000"/>
                        </a:lnSpc>
                        <a:spcAft>
                          <a:spcPts val="0"/>
                        </a:spcAft>
                      </a:pPr>
                      <a:r>
                        <a:rPr lang="he-IL" sz="1600" dirty="0" smtClean="0">
                          <a:effectLst/>
                          <a:latin typeface="Tahoma" panose="020B0604030504040204" pitchFamily="34" charset="0"/>
                          <a:ea typeface="Tahoma" panose="020B0604030504040204" pitchFamily="34" charset="0"/>
                          <a:cs typeface="Tahoma" panose="020B0604030504040204" pitchFamily="34" charset="0"/>
                        </a:rPr>
                        <a:t>המקום השבור יכול לגרום להתחשמלות. </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1494" marR="61494" marT="0" marB="0"/>
                </a:tc>
                <a:extLst>
                  <a:ext uri="{0D108BD9-81ED-4DB2-BD59-A6C34878D82A}">
                    <a16:rowId xmlns:a16="http://schemas.microsoft.com/office/drawing/2014/main" val="4016337025"/>
                  </a:ext>
                </a:extLst>
              </a:tr>
              <a:tr h="563514">
                <a:tc vMerge="1">
                  <a:txBody>
                    <a:bodyPr/>
                    <a:lstStyle/>
                    <a:p>
                      <a:pPr algn="r" rtl="1">
                        <a:lnSpc>
                          <a:spcPct val="115000"/>
                        </a:lnSpc>
                        <a:spcAft>
                          <a:spcPts val="0"/>
                        </a:spcAft>
                      </a:pP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1494" marR="61494" marT="0" marB="0"/>
                </a:tc>
                <a:tc>
                  <a:txBody>
                    <a:bodyPr/>
                    <a:lstStyle/>
                    <a:p>
                      <a:pPr algn="r" rtl="1">
                        <a:lnSpc>
                          <a:spcPct val="100000"/>
                        </a:lnSpc>
                        <a:spcAft>
                          <a:spcPts val="0"/>
                        </a:spcAft>
                      </a:pPr>
                      <a:r>
                        <a:rPr lang="he-IL" sz="1600" dirty="0">
                          <a:effectLst/>
                          <a:latin typeface="Tahoma" panose="020B0604030504040204" pitchFamily="34" charset="0"/>
                          <a:ea typeface="Tahoma" panose="020B0604030504040204" pitchFamily="34" charset="0"/>
                          <a:cs typeface="Tahoma" panose="020B0604030504040204" pitchFamily="34" charset="0"/>
                        </a:rPr>
                        <a:t>אסור להשתמש בתקעים או שקעים ששינו את צבעם.</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1494" marR="61494" marT="0" marB="0"/>
                </a:tc>
                <a:tc>
                  <a:txBody>
                    <a:bodyPr/>
                    <a:lstStyle/>
                    <a:p>
                      <a:pPr algn="r" rtl="1">
                        <a:lnSpc>
                          <a:spcPct val="100000"/>
                        </a:lnSpc>
                        <a:spcAft>
                          <a:spcPts val="0"/>
                        </a:spcAft>
                      </a:pPr>
                      <a:r>
                        <a:rPr lang="he-IL" sz="1600" dirty="0">
                          <a:effectLst/>
                          <a:latin typeface="Tahoma" panose="020B0604030504040204" pitchFamily="34" charset="0"/>
                          <a:ea typeface="Tahoma" panose="020B0604030504040204" pitchFamily="34" charset="0"/>
                          <a:cs typeface="Tahoma" panose="020B0604030504040204" pitchFamily="34" charset="0"/>
                        </a:rPr>
                        <a:t>כנראה שינו את צבעם כתוצאה מבעיה בבידוד שלהם.</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1494" marR="61494" marT="0" marB="0"/>
                </a:tc>
                <a:extLst>
                  <a:ext uri="{0D108BD9-81ED-4DB2-BD59-A6C34878D82A}">
                    <a16:rowId xmlns:a16="http://schemas.microsoft.com/office/drawing/2014/main" val="2194054473"/>
                  </a:ext>
                </a:extLst>
              </a:tr>
              <a:tr h="1320660">
                <a:tc vMerge="1">
                  <a:txBody>
                    <a:bodyPr/>
                    <a:lstStyle/>
                    <a:p>
                      <a:pPr algn="r" rtl="1">
                        <a:lnSpc>
                          <a:spcPct val="115000"/>
                        </a:lnSpc>
                        <a:spcAft>
                          <a:spcPts val="0"/>
                        </a:spcAft>
                      </a:pP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1494" marR="61494" marT="0" marB="0"/>
                </a:tc>
                <a:tc>
                  <a:txBody>
                    <a:bodyPr/>
                    <a:lstStyle/>
                    <a:p>
                      <a:pPr algn="r" rtl="1">
                        <a:lnSpc>
                          <a:spcPct val="100000"/>
                        </a:lnSpc>
                        <a:spcAft>
                          <a:spcPts val="0"/>
                        </a:spcAft>
                      </a:pPr>
                      <a:r>
                        <a:rPr lang="he-IL" sz="1600" dirty="0">
                          <a:effectLst/>
                          <a:latin typeface="Tahoma" panose="020B0604030504040204" pitchFamily="34" charset="0"/>
                          <a:ea typeface="Tahoma" panose="020B0604030504040204" pitchFamily="34" charset="0"/>
                          <a:cs typeface="Tahoma" panose="020B0604030504040204" pitchFamily="34" charset="0"/>
                        </a:rPr>
                        <a:t>אין להשאיר תנור </a:t>
                      </a:r>
                      <a:r>
                        <a:rPr lang="he-IL" sz="1600" dirty="0" smtClean="0">
                          <a:effectLst/>
                          <a:latin typeface="Tahoma" panose="020B0604030504040204" pitchFamily="34" charset="0"/>
                          <a:ea typeface="Tahoma" panose="020B0604030504040204" pitchFamily="34" charset="0"/>
                          <a:cs typeface="Tahoma" panose="020B0604030504040204" pitchFamily="34" charset="0"/>
                        </a:rPr>
                        <a:t>דולק </a:t>
                      </a:r>
                      <a:r>
                        <a:rPr lang="he-IL" sz="1600" dirty="0">
                          <a:effectLst/>
                          <a:latin typeface="Tahoma" panose="020B0604030504040204" pitchFamily="34" charset="0"/>
                          <a:ea typeface="Tahoma" panose="020B0604030504040204" pitchFamily="34" charset="0"/>
                          <a:cs typeface="Tahoma" panose="020B0604030504040204" pitchFamily="34" charset="0"/>
                        </a:rPr>
                        <a:t>ללא השגחה: ויש למקם את תנורי החימום כך שתימנע נפילתם המקרית.</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1494" marR="61494" marT="0" marB="0"/>
                </a:tc>
                <a:tc>
                  <a:txBody>
                    <a:bodyPr/>
                    <a:lstStyle/>
                    <a:p>
                      <a:pPr algn="r" rtl="1">
                        <a:lnSpc>
                          <a:spcPct val="100000"/>
                        </a:lnSpc>
                        <a:spcAft>
                          <a:spcPts val="0"/>
                        </a:spcAft>
                      </a:pPr>
                      <a:r>
                        <a:rPr lang="he-IL" sz="1600" dirty="0">
                          <a:effectLst/>
                          <a:latin typeface="Tahoma" panose="020B0604030504040204" pitchFamily="34" charset="0"/>
                          <a:ea typeface="Tahoma" panose="020B0604030504040204" pitchFamily="34" charset="0"/>
                          <a:cs typeface="Tahoma" panose="020B0604030504040204" pitchFamily="34" charset="0"/>
                        </a:rPr>
                        <a:t>כאשר תנור חימום נופל על חומר דליק, כגון: שטיח, חלקי ריהוט מעץ וכו'  קיימת סכנת דליקה.   תנורי חימום, הממוקמים בסמוך לחומרים דליקים, עלולים </a:t>
                      </a:r>
                      <a:r>
                        <a:rPr lang="he-IL" sz="1600" dirty="0" smtClean="0">
                          <a:effectLst/>
                          <a:latin typeface="Tahoma" panose="020B0604030504040204" pitchFamily="34" charset="0"/>
                          <a:ea typeface="Tahoma" panose="020B0604030504040204" pitchFamily="34" charset="0"/>
                          <a:cs typeface="Tahoma" panose="020B0604030504040204" pitchFamily="34" charset="0"/>
                        </a:rPr>
                        <a:t>לגרום </a:t>
                      </a:r>
                      <a:r>
                        <a:rPr lang="he-IL" sz="1600" dirty="0">
                          <a:effectLst/>
                          <a:latin typeface="Tahoma" panose="020B0604030504040204" pitchFamily="34" charset="0"/>
                          <a:ea typeface="Tahoma" panose="020B0604030504040204" pitchFamily="34" charset="0"/>
                          <a:cs typeface="Tahoma" panose="020B0604030504040204" pitchFamily="34" charset="0"/>
                        </a:rPr>
                        <a:t>לשריפה.</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1494" marR="61494" marT="0" marB="0"/>
                </a:tc>
                <a:extLst>
                  <a:ext uri="{0D108BD9-81ED-4DB2-BD59-A6C34878D82A}">
                    <a16:rowId xmlns:a16="http://schemas.microsoft.com/office/drawing/2014/main" val="3840105717"/>
                  </a:ext>
                </a:extLst>
              </a:tr>
              <a:tr h="563514">
                <a:tc vMerge="1">
                  <a:txBody>
                    <a:bodyPr/>
                    <a:lstStyle/>
                    <a:p>
                      <a:pPr algn="r" rtl="1">
                        <a:lnSpc>
                          <a:spcPct val="115000"/>
                        </a:lnSpc>
                        <a:spcAft>
                          <a:spcPts val="0"/>
                        </a:spcAft>
                      </a:pP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1494" marR="61494" marT="0" marB="0"/>
                </a:tc>
                <a:tc>
                  <a:txBody>
                    <a:bodyPr/>
                    <a:lstStyle/>
                    <a:p>
                      <a:pPr algn="r" rtl="1">
                        <a:lnSpc>
                          <a:spcPct val="100000"/>
                        </a:lnSpc>
                        <a:spcAft>
                          <a:spcPts val="0"/>
                        </a:spcAft>
                      </a:pPr>
                      <a:r>
                        <a:rPr lang="he-IL" sz="1600" dirty="0">
                          <a:effectLst/>
                          <a:latin typeface="Tahoma" panose="020B0604030504040204" pitchFamily="34" charset="0"/>
                          <a:ea typeface="Tahoma" panose="020B0604030504040204" pitchFamily="34" charset="0"/>
                          <a:cs typeface="Tahoma" panose="020B0604030504040204" pitchFamily="34" charset="0"/>
                        </a:rPr>
                        <a:t>נתקו מהחשמל מיד מכשיר חשמלי, שפולט עשן או מעלה ניצוצות!</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1494" marR="61494" marT="0" marB="0"/>
                </a:tc>
                <a:tc>
                  <a:txBody>
                    <a:bodyPr/>
                    <a:lstStyle/>
                    <a:p>
                      <a:pPr algn="r" rtl="1">
                        <a:lnSpc>
                          <a:spcPct val="100000"/>
                        </a:lnSpc>
                        <a:spcAft>
                          <a:spcPts val="0"/>
                        </a:spcAft>
                      </a:pPr>
                      <a:r>
                        <a:rPr lang="he-IL" sz="1600" dirty="0">
                          <a:effectLst/>
                          <a:latin typeface="Tahoma" panose="020B0604030504040204" pitchFamily="34" charset="0"/>
                          <a:ea typeface="Tahoma" panose="020B0604030504040204" pitchFamily="34" charset="0"/>
                          <a:cs typeface="Tahoma" panose="020B0604030504040204" pitchFamily="34" charset="0"/>
                        </a:rPr>
                        <a:t> </a:t>
                      </a:r>
                      <a:r>
                        <a:rPr lang="he-IL" sz="1600" dirty="0" smtClean="0">
                          <a:effectLst/>
                          <a:latin typeface="Tahoma" panose="020B0604030504040204" pitchFamily="34" charset="0"/>
                          <a:ea typeface="Tahoma" panose="020B0604030504040204" pitchFamily="34" charset="0"/>
                          <a:cs typeface="Tahoma" panose="020B0604030504040204" pitchFamily="34" charset="0"/>
                        </a:rPr>
                        <a:t>למניעת דליקה.</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1494" marR="61494" marT="0" marB="0"/>
                </a:tc>
                <a:extLst>
                  <a:ext uri="{0D108BD9-81ED-4DB2-BD59-A6C34878D82A}">
                    <a16:rowId xmlns:a16="http://schemas.microsoft.com/office/drawing/2014/main" val="1210210900"/>
                  </a:ext>
                </a:extLst>
              </a:tr>
            </a:tbl>
          </a:graphicData>
        </a:graphic>
      </p:graphicFrame>
      <p:sp>
        <p:nvSpPr>
          <p:cNvPr id="4" name="כותרת 3"/>
          <p:cNvSpPr txBox="1">
            <a:spLocks noGrp="1"/>
          </p:cNvSpPr>
          <p:nvPr>
            <p:ph type="title"/>
          </p:nvPr>
        </p:nvSpPr>
        <p:spPr>
          <a:xfrm>
            <a:off x="457200" y="274638"/>
            <a:ext cx="8229600" cy="584775"/>
          </a:xfrm>
          <a:prstGeom prst="rect">
            <a:avLst/>
          </a:prstGeom>
          <a:solidFill>
            <a:schemeClr val="bg2">
              <a:lumMod val="90000"/>
              <a:alpha val="40000"/>
            </a:schemeClr>
          </a:solidFill>
        </p:spPr>
        <p:txBody>
          <a:bodyPr wrap="square" rtlCol="1">
            <a:spAutoFit/>
          </a:bodyPr>
          <a:lstStyle/>
          <a:p>
            <a:r>
              <a:rPr lang="he-IL" sz="3200" b="1" dirty="0" smtClean="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כללים לזהירות בחשמל</a:t>
            </a:r>
            <a:endParaRPr lang="he-IL" sz="32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44200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מציין מיקום תוכן 4"/>
          <p:cNvGraphicFramePr>
            <a:graphicFrameLocks noGrp="1"/>
          </p:cNvGraphicFramePr>
          <p:nvPr>
            <p:ph idx="1"/>
            <p:extLst>
              <p:ext uri="{D42A27DB-BD31-4B8C-83A1-F6EECF244321}">
                <p14:modId xmlns:p14="http://schemas.microsoft.com/office/powerpoint/2010/main" val="2064877379"/>
              </p:ext>
            </p:extLst>
          </p:nvPr>
        </p:nvGraphicFramePr>
        <p:xfrm>
          <a:off x="457200" y="1916832"/>
          <a:ext cx="8568952" cy="4635708"/>
        </p:xfrm>
        <a:graphic>
          <a:graphicData uri="http://schemas.openxmlformats.org/drawingml/2006/table">
            <a:tbl>
              <a:tblPr rtl="1" firstRow="1" firstCol="1" bandRow="1">
                <a:tableStyleId>{F5AB1C69-6EDB-4FF4-983F-18BD219EF322}</a:tableStyleId>
              </a:tblPr>
              <a:tblGrid>
                <a:gridCol w="1119536">
                  <a:extLst>
                    <a:ext uri="{9D8B030D-6E8A-4147-A177-3AD203B41FA5}">
                      <a16:colId xmlns:a16="http://schemas.microsoft.com/office/drawing/2014/main" val="2835804990"/>
                    </a:ext>
                  </a:extLst>
                </a:gridCol>
                <a:gridCol w="2681426">
                  <a:extLst>
                    <a:ext uri="{9D8B030D-6E8A-4147-A177-3AD203B41FA5}">
                      <a16:colId xmlns:a16="http://schemas.microsoft.com/office/drawing/2014/main" val="2256725366"/>
                    </a:ext>
                  </a:extLst>
                </a:gridCol>
                <a:gridCol w="4767990">
                  <a:extLst>
                    <a:ext uri="{9D8B030D-6E8A-4147-A177-3AD203B41FA5}">
                      <a16:colId xmlns:a16="http://schemas.microsoft.com/office/drawing/2014/main" val="2672001683"/>
                    </a:ext>
                  </a:extLst>
                </a:gridCol>
              </a:tblGrid>
              <a:tr h="299127">
                <a:tc>
                  <a:txBody>
                    <a:bodyPr/>
                    <a:lstStyle/>
                    <a:p>
                      <a:pPr algn="r" rtl="1">
                        <a:lnSpc>
                          <a:spcPct val="115000"/>
                        </a:lnSpc>
                        <a:spcAft>
                          <a:spcPts val="0"/>
                        </a:spcAft>
                      </a:pPr>
                      <a:r>
                        <a:rPr lang="he-IL" sz="16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הנושא </a:t>
                      </a:r>
                      <a:endParaRPr lang="en-US" sz="1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L="61494" marR="61494" marT="0" marB="0"/>
                </a:tc>
                <a:tc>
                  <a:txBody>
                    <a:bodyPr/>
                    <a:lstStyle/>
                    <a:p>
                      <a:pPr algn="r" rtl="1">
                        <a:lnSpc>
                          <a:spcPct val="115000"/>
                        </a:lnSpc>
                        <a:spcAft>
                          <a:spcPts val="0"/>
                        </a:spcAft>
                      </a:pPr>
                      <a:r>
                        <a:rPr lang="he-IL" sz="16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הכלל</a:t>
                      </a:r>
                      <a:endParaRPr lang="en-US" sz="1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L="61494" marR="61494" marT="0" marB="0"/>
                </a:tc>
                <a:tc>
                  <a:txBody>
                    <a:bodyPr/>
                    <a:lstStyle/>
                    <a:p>
                      <a:pPr algn="r" rtl="1">
                        <a:lnSpc>
                          <a:spcPct val="115000"/>
                        </a:lnSpc>
                        <a:spcAft>
                          <a:spcPts val="0"/>
                        </a:spcAft>
                      </a:pPr>
                      <a:r>
                        <a:rPr lang="he-IL" sz="16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ההסבר</a:t>
                      </a:r>
                      <a:endParaRPr lang="en-US" sz="1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L="61494" marR="61494" marT="0" marB="0"/>
                </a:tc>
                <a:extLst>
                  <a:ext uri="{0D108BD9-81ED-4DB2-BD59-A6C34878D82A}">
                    <a16:rowId xmlns:a16="http://schemas.microsoft.com/office/drawing/2014/main" val="3912482332"/>
                  </a:ext>
                </a:extLst>
              </a:tr>
              <a:tr h="642213">
                <a:tc rowSpan="3">
                  <a:txBody>
                    <a:bodyPr/>
                    <a:lstStyle/>
                    <a:p>
                      <a:pPr marL="0" marR="0" lvl="0" indent="0" algn="r" defTabSz="914400" rtl="1" eaLnBrk="1" fontAlgn="auto" latinLnBrk="0" hangingPunct="1">
                        <a:lnSpc>
                          <a:spcPct val="115000"/>
                        </a:lnSpc>
                        <a:spcBef>
                          <a:spcPts val="0"/>
                        </a:spcBef>
                        <a:spcAft>
                          <a:spcPts val="0"/>
                        </a:spcAft>
                        <a:buClrTx/>
                        <a:buSzTx/>
                        <a:buFontTx/>
                        <a:buNone/>
                        <a:tabLst/>
                        <a:defRPr/>
                      </a:pPr>
                      <a:r>
                        <a:rPr lang="he-IL" sz="16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טיפול </a:t>
                      </a:r>
                      <a:r>
                        <a:rPr lang="he-IL" sz="16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במכשירי </a:t>
                      </a:r>
                      <a:r>
                        <a:rPr lang="he-IL" sz="1600" b="1" kern="1200" dirty="0" smtClean="0">
                          <a:solidFill>
                            <a:schemeClr val="l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חשמל</a:t>
                      </a:r>
                      <a:endParaRPr lang="en-US" sz="1600" b="1" kern="1200" dirty="0" smtClean="0">
                        <a:solidFill>
                          <a:schemeClr val="l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r" rtl="1">
                        <a:lnSpc>
                          <a:spcPct val="115000"/>
                        </a:lnSpc>
                        <a:spcAft>
                          <a:spcPts val="0"/>
                        </a:spcAft>
                      </a:pPr>
                      <a:endParaRPr lang="en-US" sz="1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r" rtl="1">
                        <a:lnSpc>
                          <a:spcPct val="115000"/>
                        </a:lnSpc>
                        <a:spcAft>
                          <a:spcPts val="0"/>
                        </a:spcAft>
                      </a:pPr>
                      <a:r>
                        <a:rPr lang="he-IL" sz="1600" dirty="0">
                          <a:effectLst/>
                          <a:latin typeface="Tahoma" panose="020B0604030504040204" pitchFamily="34" charset="0"/>
                          <a:ea typeface="Tahoma" panose="020B0604030504040204" pitchFamily="34" charset="0"/>
                          <a:cs typeface="Tahoma" panose="020B0604030504040204" pitchFamily="34" charset="0"/>
                        </a:rPr>
                        <a:t> </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1494" marR="61494" marT="0" marB="0"/>
                </a:tc>
                <a:tc>
                  <a:txBody>
                    <a:bodyPr/>
                    <a:lstStyle/>
                    <a:p>
                      <a:pPr algn="r" rtl="1">
                        <a:lnSpc>
                          <a:spcPct val="100000"/>
                        </a:lnSpc>
                        <a:spcAft>
                          <a:spcPts val="0"/>
                        </a:spcAft>
                      </a:pPr>
                      <a:r>
                        <a:rPr lang="he-IL" sz="1600" dirty="0">
                          <a:effectLst/>
                          <a:latin typeface="Tahoma" panose="020B0604030504040204" pitchFamily="34" charset="0"/>
                          <a:ea typeface="Tahoma" panose="020B0604030504040204" pitchFamily="34" charset="0"/>
                          <a:cs typeface="Tahoma" panose="020B0604030504040204" pitchFamily="34" charset="0"/>
                        </a:rPr>
                        <a:t>בהתקנה של מכשירים במקומות רטובים, כמו </a:t>
                      </a:r>
                      <a:r>
                        <a:rPr lang="he-IL" sz="1600" dirty="0" smtClean="0">
                          <a:effectLst/>
                          <a:latin typeface="Tahoma" panose="020B0604030504040204" pitchFamily="34" charset="0"/>
                          <a:ea typeface="Tahoma" panose="020B0604030504040204" pitchFamily="34" charset="0"/>
                          <a:cs typeface="Tahoma" panose="020B0604030504040204" pitchFamily="34" charset="0"/>
                        </a:rPr>
                        <a:t>תנור </a:t>
                      </a:r>
                      <a:r>
                        <a:rPr lang="he-IL" sz="1600" dirty="0">
                          <a:effectLst/>
                          <a:latin typeface="Tahoma" panose="020B0604030504040204" pitchFamily="34" charset="0"/>
                          <a:ea typeface="Tahoma" panose="020B0604030504040204" pitchFamily="34" charset="0"/>
                          <a:cs typeface="Tahoma" panose="020B0604030504040204" pitchFamily="34" charset="0"/>
                        </a:rPr>
                        <a:t>אמבטיה, צריך להשתמש במפסק מיוחד לבטיחות.</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1494" marR="61494" marT="0" marB="0"/>
                </a:tc>
                <a:tc>
                  <a:txBody>
                    <a:bodyPr/>
                    <a:lstStyle/>
                    <a:p>
                      <a:pPr algn="r" rtl="1">
                        <a:lnSpc>
                          <a:spcPct val="100000"/>
                        </a:lnSpc>
                        <a:spcAft>
                          <a:spcPts val="0"/>
                        </a:spcAft>
                      </a:pPr>
                      <a:r>
                        <a:rPr lang="he-IL" sz="1600" dirty="0">
                          <a:effectLst/>
                          <a:latin typeface="Tahoma" panose="020B0604030504040204" pitchFamily="34" charset="0"/>
                          <a:ea typeface="Tahoma" panose="020B0604030504040204" pitchFamily="34" charset="0"/>
                          <a:cs typeface="Tahoma" panose="020B0604030504040204" pitchFamily="34" charset="0"/>
                        </a:rPr>
                        <a:t>בהתקנת דוד ו/או תנור לאמבטיה יש להשתמש במפסק דו-קוטבי, שמנתק שני מגעים. בדרך כלל הוא בעל נורה שנדלקת במצב הפעלה. </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1494" marR="61494" marT="0" marB="0"/>
                </a:tc>
                <a:extLst>
                  <a:ext uri="{0D108BD9-81ED-4DB2-BD59-A6C34878D82A}">
                    <a16:rowId xmlns:a16="http://schemas.microsoft.com/office/drawing/2014/main" val="3093034140"/>
                  </a:ext>
                </a:extLst>
              </a:tr>
              <a:tr h="642213">
                <a:tc vMerge="1">
                  <a:txBody>
                    <a:bodyPr/>
                    <a:lstStyle/>
                    <a:p>
                      <a:pPr algn="r" rtl="1">
                        <a:lnSpc>
                          <a:spcPct val="115000"/>
                        </a:lnSpc>
                        <a:spcAft>
                          <a:spcPts val="0"/>
                        </a:spcAft>
                      </a:pPr>
                      <a:endParaRPr lang="en-US" sz="1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L="61494" marR="61494" marT="0" marB="0"/>
                </a:tc>
                <a:tc>
                  <a:txBody>
                    <a:bodyPr/>
                    <a:lstStyle/>
                    <a:p>
                      <a:pPr algn="r" rtl="1">
                        <a:lnSpc>
                          <a:spcPct val="115000"/>
                        </a:lnSpc>
                        <a:spcAft>
                          <a:spcPts val="0"/>
                        </a:spcAft>
                      </a:pPr>
                      <a:r>
                        <a:rPr lang="he-IL" sz="16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יש לכסות את המנורה באמבטיה בכיסוי מגן.</a:t>
                      </a:r>
                      <a:endParaRPr lang="en-US" sz="16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r" rtl="1">
                        <a:lnSpc>
                          <a:spcPct val="115000"/>
                        </a:lnSpc>
                        <a:spcAft>
                          <a:spcPts val="0"/>
                        </a:spcAft>
                      </a:pPr>
                      <a:r>
                        <a:rPr lang="he-IL" sz="16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העדר כיסוי מהווה סכנה בטיחותית בגלל האפשרות של חדירת מים או לחות אל תוך גוף התאורה.</a:t>
                      </a:r>
                      <a:endParaRPr lang="en-US" sz="16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229730012"/>
                  </a:ext>
                </a:extLst>
              </a:tr>
              <a:tr h="299127">
                <a:tc vMerge="1">
                  <a:txBody>
                    <a:bodyPr/>
                    <a:lstStyle/>
                    <a:p>
                      <a:pPr algn="r" rtl="1">
                        <a:lnSpc>
                          <a:spcPct val="115000"/>
                        </a:lnSpc>
                        <a:spcAft>
                          <a:spcPts val="0"/>
                        </a:spcAft>
                      </a:pP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1494" marR="61494" marT="0" marB="0"/>
                </a:tc>
                <a:tc>
                  <a:txBody>
                    <a:bodyPr/>
                    <a:lstStyle/>
                    <a:p>
                      <a:pPr algn="r" rtl="1">
                        <a:lnSpc>
                          <a:spcPct val="115000"/>
                        </a:lnSpc>
                        <a:spcAft>
                          <a:spcPts val="0"/>
                        </a:spcAft>
                      </a:pPr>
                      <a:r>
                        <a:rPr lang="he-IL" sz="16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יש לבדוק שבתי המנורה שלמים.</a:t>
                      </a:r>
                      <a:endParaRPr lang="en-US" sz="16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r" rtl="1">
                        <a:lnSpc>
                          <a:spcPct val="115000"/>
                        </a:lnSpc>
                        <a:spcAft>
                          <a:spcPts val="0"/>
                        </a:spcAft>
                      </a:pPr>
                      <a:r>
                        <a:rPr lang="he-IL" sz="16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הסדקים בבתי המנורה מהווים מפגע בטיחותי.</a:t>
                      </a:r>
                      <a:endParaRPr lang="en-US" sz="16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4016337025"/>
                  </a:ext>
                </a:extLst>
              </a:tr>
              <a:tr h="520222">
                <a:tc rowSpan="2">
                  <a:txBody>
                    <a:bodyPr/>
                    <a:lstStyle/>
                    <a:p>
                      <a:pPr algn="r" rtl="1">
                        <a:lnSpc>
                          <a:spcPct val="115000"/>
                        </a:lnSpc>
                        <a:spcAft>
                          <a:spcPts val="0"/>
                        </a:spcAft>
                      </a:pPr>
                      <a:r>
                        <a:rPr lang="he-IL" sz="1600" b="1" kern="1200" dirty="0">
                          <a:solidFill>
                            <a:schemeClr val="l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לוח החשמל </a:t>
                      </a:r>
                      <a:r>
                        <a:rPr lang="he-IL" sz="1600" b="1" kern="1200" dirty="0" smtClean="0">
                          <a:solidFill>
                            <a:schemeClr val="l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הביתי</a:t>
                      </a:r>
                      <a:endParaRPr lang="en-US" sz="1600" b="1" kern="1200" dirty="0">
                        <a:solidFill>
                          <a:schemeClr val="l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marR="0" lvl="0" indent="0" algn="r" defTabSz="914400" rtl="1" eaLnBrk="1" fontAlgn="auto" latinLnBrk="0" hangingPunct="1">
                        <a:lnSpc>
                          <a:spcPct val="115000"/>
                        </a:lnSpc>
                        <a:spcBef>
                          <a:spcPts val="0"/>
                        </a:spcBef>
                        <a:spcAft>
                          <a:spcPts val="0"/>
                        </a:spcAft>
                        <a:buClrTx/>
                        <a:buSzTx/>
                        <a:buFontTx/>
                        <a:buNone/>
                        <a:tabLst/>
                        <a:defRPr/>
                      </a:pPr>
                      <a:r>
                        <a:rPr lang="he-IL" sz="1600" b="1" kern="1200" dirty="0" smtClean="0">
                          <a:solidFill>
                            <a:schemeClr val="l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והארקה</a:t>
                      </a:r>
                      <a:endParaRPr lang="en-US" sz="1600" b="1" kern="1200" dirty="0" smtClean="0">
                        <a:solidFill>
                          <a:schemeClr val="l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r" rtl="1">
                        <a:lnSpc>
                          <a:spcPct val="115000"/>
                        </a:lnSpc>
                        <a:spcAft>
                          <a:spcPts val="0"/>
                        </a:spcAft>
                      </a:pPr>
                      <a:endParaRPr lang="en-US" sz="1600" b="1" kern="1200" dirty="0">
                        <a:solidFill>
                          <a:schemeClr val="l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r" rtl="1">
                        <a:lnSpc>
                          <a:spcPct val="115000"/>
                        </a:lnSpc>
                        <a:spcAft>
                          <a:spcPts val="0"/>
                        </a:spcAft>
                      </a:pPr>
                      <a:r>
                        <a:rPr lang="he-IL" sz="16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יש לבדוק את תקינות ההארקה, במיוחד בבתים שנבנו לפני 1995. </a:t>
                      </a:r>
                      <a:endParaRPr lang="en-US" sz="16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r" rtl="1">
                        <a:lnSpc>
                          <a:spcPct val="115000"/>
                        </a:lnSpc>
                        <a:spcAft>
                          <a:spcPts val="1000"/>
                        </a:spcAft>
                      </a:pPr>
                      <a:r>
                        <a:rPr lang="he-IL" sz="16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ההארקה היא אמצעי בטיחות </a:t>
                      </a:r>
                      <a:r>
                        <a:rPr lang="he-IL" sz="16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חשוב, </a:t>
                      </a:r>
                      <a:r>
                        <a:rPr lang="he-IL" sz="16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שגורם לניתוק אספקת הזרם למכשיר חשמלי כאשר הוא מקולקל, ובעקבות זאת עלול לגרום התחשמלות</a:t>
                      </a:r>
                      <a:r>
                        <a:rPr lang="en-US" sz="16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tc>
                <a:extLst>
                  <a:ext uri="{0D108BD9-81ED-4DB2-BD59-A6C34878D82A}">
                    <a16:rowId xmlns:a16="http://schemas.microsoft.com/office/drawing/2014/main" val="2194054473"/>
                  </a:ext>
                </a:extLst>
              </a:tr>
              <a:tr h="1040443">
                <a:tc vMerge="1">
                  <a:txBody>
                    <a:bodyPr/>
                    <a:lstStyle/>
                    <a:p>
                      <a:pPr algn="r" rtl="1">
                        <a:lnSpc>
                          <a:spcPct val="115000"/>
                        </a:lnSpc>
                        <a:spcAft>
                          <a:spcPts val="0"/>
                        </a:spcAft>
                      </a:pPr>
                      <a:endParaRPr lang="en-US" sz="1600" b="1" kern="1200" dirty="0">
                        <a:solidFill>
                          <a:schemeClr val="l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r" rtl="1">
                        <a:lnSpc>
                          <a:spcPct val="115000"/>
                        </a:lnSpc>
                        <a:spcAft>
                          <a:spcPts val="1000"/>
                        </a:spcAft>
                      </a:pPr>
                      <a:r>
                        <a:rPr lang="he-IL" sz="16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מומלץ לבדוק אחת לחודשיים את תקינות מפסק המגן.</a:t>
                      </a:r>
                      <a:endParaRPr lang="en-US" sz="16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r" rtl="1">
                        <a:lnSpc>
                          <a:spcPct val="115000"/>
                        </a:lnSpc>
                        <a:spcAft>
                          <a:spcPts val="1000"/>
                        </a:spcAft>
                      </a:pPr>
                      <a:r>
                        <a:rPr lang="he-IL" sz="16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מפסק פחת (מפסק מגן) מנתק את זרם החשמל הראשי לדירה, כאשר יש ליקוי בבידוד של אחד המכשירים </a:t>
                      </a:r>
                      <a:r>
                        <a:rPr lang="he-IL" sz="16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בבית, דבר שעלול לגרום </a:t>
                      </a:r>
                      <a:r>
                        <a:rPr lang="he-IL" sz="16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התחשמלות. </a:t>
                      </a:r>
                      <a:r>
                        <a:rPr lang="he-IL" sz="16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גם </a:t>
                      </a:r>
                      <a:r>
                        <a:rPr lang="he-IL" sz="16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מפסק </a:t>
                      </a:r>
                      <a:r>
                        <a:rPr lang="he-IL" sz="16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המגן עלול </a:t>
                      </a:r>
                      <a:r>
                        <a:rPr lang="he-IL" sz="16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להיפגע, להתבלות, להתקלקל, ולאבד את יעילותו, ולכן יש לבדוק אותו. </a:t>
                      </a:r>
                      <a:endParaRPr lang="en-US" sz="16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840105717"/>
                  </a:ext>
                </a:extLst>
              </a:tr>
            </a:tbl>
          </a:graphicData>
        </a:graphic>
      </p:graphicFrame>
      <p:sp>
        <p:nvSpPr>
          <p:cNvPr id="4" name="כותרת 3"/>
          <p:cNvSpPr txBox="1">
            <a:spLocks noGrp="1"/>
          </p:cNvSpPr>
          <p:nvPr>
            <p:ph type="title"/>
          </p:nvPr>
        </p:nvSpPr>
        <p:spPr>
          <a:xfrm>
            <a:off x="457200" y="274638"/>
            <a:ext cx="8229600" cy="584775"/>
          </a:xfrm>
          <a:prstGeom prst="rect">
            <a:avLst/>
          </a:prstGeom>
          <a:solidFill>
            <a:schemeClr val="bg2">
              <a:lumMod val="90000"/>
              <a:alpha val="40000"/>
            </a:schemeClr>
          </a:solidFill>
        </p:spPr>
        <p:txBody>
          <a:bodyPr wrap="square" rtlCol="1">
            <a:spAutoFit/>
          </a:bodyPr>
          <a:lstStyle/>
          <a:p>
            <a:r>
              <a:rPr lang="he-IL" sz="3200" b="1" dirty="0" smtClean="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כללים לזהירות בחשמל</a:t>
            </a:r>
            <a:endParaRPr lang="he-IL" sz="3200" b="1" dirty="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02167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13286</TotalTime>
  <Words>2794</Words>
  <Application>Microsoft Office PowerPoint</Application>
  <PresentationFormat>‫הצגה על המסך (4:3)</PresentationFormat>
  <Paragraphs>410</Paragraphs>
  <Slides>46</Slides>
  <Notes>2</Notes>
  <HiddenSlides>0</HiddenSlides>
  <MMClips>0</MMClips>
  <ScaleCrop>false</ScaleCrop>
  <HeadingPairs>
    <vt:vector size="6" baseType="variant">
      <vt:variant>
        <vt:lpstr>גופנים בשימוש</vt:lpstr>
      </vt:variant>
      <vt:variant>
        <vt:i4>10</vt:i4>
      </vt:variant>
      <vt:variant>
        <vt:lpstr>ערכת נושא</vt:lpstr>
      </vt:variant>
      <vt:variant>
        <vt:i4>1</vt:i4>
      </vt:variant>
      <vt:variant>
        <vt:lpstr>כותרות שקופיות</vt:lpstr>
      </vt:variant>
      <vt:variant>
        <vt:i4>46</vt:i4>
      </vt:variant>
    </vt:vector>
  </HeadingPairs>
  <TitlesOfParts>
    <vt:vector size="57" baseType="lpstr">
      <vt:lpstr>Arial</vt:lpstr>
      <vt:lpstr>Calibri</vt:lpstr>
      <vt:lpstr>David</vt:lpstr>
      <vt:lpstr>FrankRuehl</vt:lpstr>
      <vt:lpstr>Georgia</vt:lpstr>
      <vt:lpstr>Tahoma</vt:lpstr>
      <vt:lpstr>Times New Roman</vt:lpstr>
      <vt:lpstr>Webdings</vt:lpstr>
      <vt:lpstr>Wingdings</vt:lpstr>
      <vt:lpstr>Wingdings 2</vt:lpstr>
      <vt:lpstr>Office Theme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כללים לזהירות בחשמל</vt:lpstr>
      <vt:lpstr>כללים לזהירות בחשמל</vt:lpstr>
      <vt:lpstr>כללים לזהירות בחשמל</vt:lpstr>
      <vt:lpstr>כללים לזהירות בחשמל</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נתיב האור לכל דור</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Corporate Edition</dc:creator>
  <cp:lastModifiedBy>Hadas</cp:lastModifiedBy>
  <cp:revision>140</cp:revision>
  <cp:lastPrinted>2020-08-31T11:32:31Z</cp:lastPrinted>
  <dcterms:created xsi:type="dcterms:W3CDTF">2013-11-06T08:02:49Z</dcterms:created>
  <dcterms:modified xsi:type="dcterms:W3CDTF">2020-09-01T15:07:05Z</dcterms:modified>
</cp:coreProperties>
</file>