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6"/>
  </p:notesMasterIdLst>
  <p:sldIdLst>
    <p:sldId id="256" r:id="rId2"/>
    <p:sldId id="268" r:id="rId3"/>
    <p:sldId id="269" r:id="rId4"/>
    <p:sldId id="258" r:id="rId5"/>
    <p:sldId id="259" r:id="rId6"/>
    <p:sldId id="260" r:id="rId7"/>
    <p:sldId id="261" r:id="rId8"/>
    <p:sldId id="262" r:id="rId9"/>
    <p:sldId id="263" r:id="rId10"/>
    <p:sldId id="264" r:id="rId11"/>
    <p:sldId id="265" r:id="rId12"/>
    <p:sldId id="266" r:id="rId13"/>
    <p:sldId id="283" r:id="rId14"/>
    <p:sldId id="273" r:id="rId15"/>
    <p:sldId id="267" r:id="rId16"/>
    <p:sldId id="271" r:id="rId17"/>
    <p:sldId id="304" r:id="rId18"/>
    <p:sldId id="307" r:id="rId19"/>
    <p:sldId id="308" r:id="rId20"/>
    <p:sldId id="279" r:id="rId21"/>
    <p:sldId id="281" r:id="rId22"/>
    <p:sldId id="280" r:id="rId23"/>
    <p:sldId id="301" r:id="rId24"/>
    <p:sldId id="286" r:id="rId25"/>
    <p:sldId id="288" r:id="rId26"/>
    <p:sldId id="289" r:id="rId27"/>
    <p:sldId id="300" r:id="rId28"/>
    <p:sldId id="290" r:id="rId29"/>
    <p:sldId id="291" r:id="rId30"/>
    <p:sldId id="292" r:id="rId31"/>
    <p:sldId id="293" r:id="rId32"/>
    <p:sldId id="294" r:id="rId33"/>
    <p:sldId id="302" r:id="rId34"/>
    <p:sldId id="296" r:id="rId35"/>
  </p:sldIdLst>
  <p:sldSz cx="9144000" cy="6858000" type="screen4x3"/>
  <p:notesSz cx="6743700" cy="98758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עזריאלי עוז" initials="עע" lastIdx="9" clrIdx="0">
    <p:extLst>
      <p:ext uri="{19B8F6BF-5375-455C-9EA6-DF929625EA0E}">
        <p15:presenceInfo xmlns:p15="http://schemas.microsoft.com/office/powerpoint/2012/main" userId="עזריאלי עוז"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008000"/>
    <a:srgbClr val="000000"/>
    <a:srgbClr val="009900"/>
    <a:srgbClr val="080808"/>
    <a:srgbClr val="336600"/>
    <a:srgbClr val="666633"/>
    <a:srgbClr val="FF9933"/>
    <a:srgbClr val="FAF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12" autoAdjust="0"/>
    <p:restoredTop sz="94624" autoAdjust="0"/>
  </p:normalViewPr>
  <p:slideViewPr>
    <p:cSldViewPr>
      <p:cViewPr varScale="1">
        <p:scale>
          <a:sx n="70" d="100"/>
          <a:sy n="70" d="100"/>
        </p:scale>
        <p:origin x="1180"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2E489-71D2-4762-893C-F5BAEA00F3E7}" type="doc">
      <dgm:prSet loTypeId="urn:microsoft.com/office/officeart/2005/8/layout/chevron2" loCatId="list" qsTypeId="urn:microsoft.com/office/officeart/2005/8/quickstyle/simple1" qsCatId="simple" csTypeId="urn:microsoft.com/office/officeart/2005/8/colors/accent6_5" csCatId="accent6" phldr="1"/>
      <dgm:spPr/>
      <dgm:t>
        <a:bodyPr/>
        <a:lstStyle/>
        <a:p>
          <a:pPr rtl="1"/>
          <a:endParaRPr lang="he-IL"/>
        </a:p>
      </dgm:t>
    </dgm:pt>
    <dgm:pt modelId="{3E31EC5A-C29D-46B6-98DB-55C978DD725C}">
      <dgm:prSet phldrT="[טקסט]" custT="1"/>
      <dgm:spPr/>
      <dgm:t>
        <a:bodyPr/>
        <a:lstStyle/>
        <a:p>
          <a:pPr rtl="1"/>
          <a:r>
            <a:rPr lang="he-IL" sz="2400" b="1" dirty="0" smtClean="0">
              <a:solidFill>
                <a:schemeClr val="tx1"/>
              </a:solidFill>
              <a:cs typeface="+mj-cs"/>
            </a:rPr>
            <a:t>ח</a:t>
          </a:r>
          <a:r>
            <a:rPr lang="he-IL" sz="1600" b="1" dirty="0" smtClean="0">
              <a:solidFill>
                <a:schemeClr val="tx1"/>
              </a:solidFill>
              <a:cs typeface="+mj-cs"/>
            </a:rPr>
            <a:t>דשנות                                                                                                                          טכנולוגית</a:t>
          </a:r>
          <a:endParaRPr lang="he-IL" sz="1600" dirty="0">
            <a:solidFill>
              <a:schemeClr val="tx1"/>
            </a:solidFill>
          </a:endParaRPr>
        </a:p>
      </dgm:t>
    </dgm:pt>
    <dgm:pt modelId="{5695BCF6-7F29-475E-A5F8-58CF69234A77}" type="parTrans" cxnId="{8CD2FA39-C081-40C1-BB15-5CE72EDA3709}">
      <dgm:prSet/>
      <dgm:spPr/>
      <dgm:t>
        <a:bodyPr/>
        <a:lstStyle/>
        <a:p>
          <a:pPr rtl="1"/>
          <a:endParaRPr lang="he-IL"/>
        </a:p>
      </dgm:t>
    </dgm:pt>
    <dgm:pt modelId="{FE223E74-8B0F-4AC8-8FD7-0A0751A714AC}" type="sibTrans" cxnId="{8CD2FA39-C081-40C1-BB15-5CE72EDA3709}">
      <dgm:prSet/>
      <dgm:spPr/>
      <dgm:t>
        <a:bodyPr/>
        <a:lstStyle/>
        <a:p>
          <a:pPr rtl="1"/>
          <a:endParaRPr lang="he-IL"/>
        </a:p>
      </dgm:t>
    </dgm:pt>
    <dgm:pt modelId="{C4416B66-1F8E-4F0C-863F-9DCAD274BC73}">
      <dgm:prSet phldrT="[טקסט]" custT="1"/>
      <dgm:spPr/>
      <dgm:t>
        <a:bodyPr/>
        <a:lstStyle/>
        <a:p>
          <a:pPr rtl="1"/>
          <a:r>
            <a:rPr lang="he-IL" sz="1800" b="1" dirty="0" smtClean="0">
              <a:solidFill>
                <a:schemeClr val="tx1"/>
              </a:solidFill>
              <a:cs typeface="+mj-cs"/>
            </a:rPr>
            <a:t>          </a:t>
          </a:r>
          <a:r>
            <a:rPr lang="he-IL" sz="2400" b="1" dirty="0" smtClean="0">
              <a:solidFill>
                <a:schemeClr val="tx1"/>
              </a:solidFill>
              <a:cs typeface="+mj-cs"/>
            </a:rPr>
            <a:t>כ</a:t>
          </a:r>
          <a:r>
            <a:rPr lang="he-IL" sz="1800" b="1" dirty="0" smtClean="0">
              <a:solidFill>
                <a:schemeClr val="tx1"/>
              </a:solidFill>
              <a:cs typeface="+mj-cs"/>
            </a:rPr>
            <a:t>ללי  זהירות</a:t>
          </a:r>
          <a:endParaRPr lang="he-IL" sz="1800" b="1" dirty="0">
            <a:solidFill>
              <a:schemeClr val="tx1"/>
            </a:solidFill>
            <a:cs typeface="+mj-cs"/>
          </a:endParaRPr>
        </a:p>
      </dgm:t>
    </dgm:pt>
    <dgm:pt modelId="{102E62FF-B3DA-4D1C-8E8B-37FE7F6CC9EF}" type="parTrans" cxnId="{FC18C686-71A5-4AEA-BC7C-72213D5FF625}">
      <dgm:prSet/>
      <dgm:spPr/>
      <dgm:t>
        <a:bodyPr/>
        <a:lstStyle/>
        <a:p>
          <a:pPr rtl="1"/>
          <a:endParaRPr lang="he-IL"/>
        </a:p>
      </dgm:t>
    </dgm:pt>
    <dgm:pt modelId="{208B7E84-FC64-47BD-A771-ADDCCD872D58}" type="sibTrans" cxnId="{FC18C686-71A5-4AEA-BC7C-72213D5FF625}">
      <dgm:prSet/>
      <dgm:spPr/>
      <dgm:t>
        <a:bodyPr/>
        <a:lstStyle/>
        <a:p>
          <a:pPr rtl="1"/>
          <a:endParaRPr lang="he-IL"/>
        </a:p>
      </dgm:t>
    </dgm:pt>
    <dgm:pt modelId="{F8A86662-D1F0-4B95-ADE9-BF0BFD5BB17E}">
      <dgm:prSet phldrT="[טקסט]" custT="1"/>
      <dgm:spPr/>
      <dgm:t>
        <a:bodyPr/>
        <a:lstStyle/>
        <a:p>
          <a:pPr rtl="1"/>
          <a:r>
            <a:rPr lang="he-IL" sz="1600" b="1" dirty="0" smtClean="0">
              <a:solidFill>
                <a:schemeClr val="tx1"/>
              </a:solidFill>
              <a:cs typeface="+mj-cs"/>
            </a:rPr>
            <a:t>            </a:t>
          </a:r>
          <a:r>
            <a:rPr lang="he-IL" sz="2400" b="1" dirty="0" smtClean="0">
              <a:solidFill>
                <a:schemeClr val="tx1"/>
              </a:solidFill>
              <a:cs typeface="+mj-cs"/>
            </a:rPr>
            <a:t>מ</a:t>
          </a:r>
          <a:r>
            <a:rPr lang="he-IL" sz="1600" b="1" dirty="0" smtClean="0">
              <a:solidFill>
                <a:schemeClr val="tx1"/>
              </a:solidFill>
              <a:cs typeface="+mj-cs"/>
            </a:rPr>
            <a:t>יומנויות  המאה      ה-21</a:t>
          </a:r>
          <a:endParaRPr lang="he-IL" sz="1600" dirty="0">
            <a:solidFill>
              <a:schemeClr val="tx1"/>
            </a:solidFill>
          </a:endParaRPr>
        </a:p>
      </dgm:t>
    </dgm:pt>
    <dgm:pt modelId="{73B44D07-EEDC-47F3-A321-CB265E1CDB43}" type="parTrans" cxnId="{28FCF054-29D1-4E24-9BBD-6FCAF35F65CA}">
      <dgm:prSet/>
      <dgm:spPr/>
      <dgm:t>
        <a:bodyPr/>
        <a:lstStyle/>
        <a:p>
          <a:pPr rtl="1"/>
          <a:endParaRPr lang="he-IL"/>
        </a:p>
      </dgm:t>
    </dgm:pt>
    <dgm:pt modelId="{3B527984-37B2-46CA-9909-F9F1C9006BFF}" type="sibTrans" cxnId="{28FCF054-29D1-4E24-9BBD-6FCAF35F65CA}">
      <dgm:prSet/>
      <dgm:spPr/>
      <dgm:t>
        <a:bodyPr/>
        <a:lstStyle/>
        <a:p>
          <a:pPr rtl="1"/>
          <a:endParaRPr lang="he-IL"/>
        </a:p>
      </dgm:t>
    </dgm:pt>
    <dgm:pt modelId="{2BB497FC-C31F-4F80-88A8-54088A1F6C78}">
      <dgm:prSet phldrT="[טקסט]" custT="1"/>
      <dgm:spPr/>
      <dgm:t>
        <a:bodyPr/>
        <a:lstStyle/>
        <a:p>
          <a:pPr rtl="1"/>
          <a:r>
            <a:rPr lang="he-IL" sz="1600" b="1" dirty="0" smtClean="0">
              <a:solidFill>
                <a:schemeClr val="tx1"/>
              </a:solidFill>
              <a:cs typeface="+mj-cs"/>
            </a:rPr>
            <a:t>          </a:t>
          </a:r>
          <a:r>
            <a:rPr lang="he-IL" sz="2400" b="1" dirty="0" smtClean="0">
              <a:solidFill>
                <a:schemeClr val="tx1"/>
              </a:solidFill>
              <a:cs typeface="+mj-cs"/>
            </a:rPr>
            <a:t>ה</a:t>
          </a:r>
          <a:r>
            <a:rPr lang="he-IL" sz="1600" b="1" dirty="0" smtClean="0">
              <a:solidFill>
                <a:schemeClr val="tx1"/>
              </a:solidFill>
              <a:cs typeface="+mj-cs"/>
            </a:rPr>
            <a:t>תייעלות אנרגטית</a:t>
          </a:r>
          <a:endParaRPr lang="he-IL" sz="1600" dirty="0">
            <a:solidFill>
              <a:schemeClr val="tx1"/>
            </a:solidFill>
          </a:endParaRPr>
        </a:p>
      </dgm:t>
    </dgm:pt>
    <dgm:pt modelId="{A9865ADC-5CF1-4162-90C4-A6E8333DBA52}" type="parTrans" cxnId="{5FBEEFE9-018C-4E66-B945-E5F4A8D99C25}">
      <dgm:prSet/>
      <dgm:spPr/>
      <dgm:t>
        <a:bodyPr/>
        <a:lstStyle/>
        <a:p>
          <a:pPr rtl="1"/>
          <a:endParaRPr lang="he-IL"/>
        </a:p>
      </dgm:t>
    </dgm:pt>
    <dgm:pt modelId="{9A95B7F9-4297-4933-BF6A-EF8479A25D4D}" type="sibTrans" cxnId="{5FBEEFE9-018C-4E66-B945-E5F4A8D99C25}">
      <dgm:prSet/>
      <dgm:spPr/>
      <dgm:t>
        <a:bodyPr/>
        <a:lstStyle/>
        <a:p>
          <a:pPr rtl="1"/>
          <a:endParaRPr lang="he-IL"/>
        </a:p>
      </dgm:t>
    </dgm:pt>
    <dgm:pt modelId="{26ED59C7-C2FC-4163-B2B3-66CEC0C7B948}">
      <dgm:prSet phldrT="[טקסט]" custT="1"/>
      <dgm:spPr/>
      <dgm:t>
        <a:bodyPr/>
        <a:lstStyle/>
        <a:p>
          <a:pPr rtl="1"/>
          <a:r>
            <a:rPr lang="he-IL" sz="1600" b="1" dirty="0" smtClean="0">
              <a:solidFill>
                <a:schemeClr val="tx1"/>
              </a:solidFill>
              <a:cs typeface="+mj-cs"/>
            </a:rPr>
            <a:t>יש לאתר מצבי שגרה לפתרון בעיות באמצעות חשיבה טכנולוגית ושימוש בחומרים. פיתוח סקרנות וסביבה לימודית מאתגרת, אינטלקטואלית ושונה (מסמך </a:t>
          </a:r>
          <a:r>
            <a:rPr lang="he-IL" sz="1600" b="1" dirty="0" err="1" smtClean="0">
              <a:solidFill>
                <a:schemeClr val="tx1"/>
              </a:solidFill>
              <a:cs typeface="+mj-cs"/>
            </a:rPr>
            <a:t>מתנ"ה</a:t>
          </a:r>
          <a:r>
            <a:rPr lang="he-IL" sz="1600" b="1" dirty="0" smtClean="0">
              <a:solidFill>
                <a:schemeClr val="tx1"/>
              </a:solidFill>
              <a:cs typeface="+mj-cs"/>
            </a:rPr>
            <a:t>).                                                                                                    </a:t>
          </a:r>
          <a:endParaRPr lang="he-IL" sz="1600" dirty="0">
            <a:solidFill>
              <a:schemeClr val="tx1"/>
            </a:solidFill>
          </a:endParaRPr>
        </a:p>
      </dgm:t>
    </dgm:pt>
    <dgm:pt modelId="{FDA359D9-354C-4A66-8A94-682E50874D43}" type="sibTrans" cxnId="{530AEC40-AD5B-4EBE-94F5-14B7ACCD0E4A}">
      <dgm:prSet/>
      <dgm:spPr/>
      <dgm:t>
        <a:bodyPr/>
        <a:lstStyle/>
        <a:p>
          <a:pPr rtl="1"/>
          <a:endParaRPr lang="he-IL"/>
        </a:p>
      </dgm:t>
    </dgm:pt>
    <dgm:pt modelId="{311EB335-A989-46FE-A397-F35FBBFE66F9}" type="parTrans" cxnId="{530AEC40-AD5B-4EBE-94F5-14B7ACCD0E4A}">
      <dgm:prSet/>
      <dgm:spPr/>
      <dgm:t>
        <a:bodyPr/>
        <a:lstStyle/>
        <a:p>
          <a:pPr rtl="1"/>
          <a:endParaRPr lang="he-IL"/>
        </a:p>
      </dgm:t>
    </dgm:pt>
    <dgm:pt modelId="{E5CE2E3F-6C42-4D9A-AA59-45275A2053DF}">
      <dgm:prSet custT="1"/>
      <dgm:spPr/>
      <dgm:t>
        <a:bodyPr/>
        <a:lstStyle/>
        <a:p>
          <a:pPr rtl="1"/>
          <a:r>
            <a:rPr lang="he-IL" sz="1600" b="1" dirty="0" smtClean="0">
              <a:solidFill>
                <a:schemeClr val="tx1"/>
              </a:solidFill>
              <a:cs typeface="+mj-cs"/>
            </a:rPr>
            <a:t>לשלב בסדר היום תוכניות לטיפוח תחושת האחריות של הילדים לסביבתם, לבטיחותם ולבריאותם האישית. לזמן התנסויות בעולמו של הילד באופן המקדם היכרות עם מצבי חיים שונים ותפקוד עצמאי ובטוח (מסמך </a:t>
          </a:r>
          <a:r>
            <a:rPr lang="he-IL" sz="1600" b="1" dirty="0" err="1" smtClean="0">
              <a:solidFill>
                <a:schemeClr val="tx1"/>
              </a:solidFill>
              <a:cs typeface="+mj-cs"/>
            </a:rPr>
            <a:t>מתנ"ה</a:t>
          </a:r>
          <a:r>
            <a:rPr lang="he-IL" sz="1600" b="1" dirty="0" smtClean="0">
              <a:solidFill>
                <a:schemeClr val="tx1"/>
              </a:solidFill>
              <a:cs typeface="+mj-cs"/>
            </a:rPr>
            <a:t>).</a:t>
          </a:r>
        </a:p>
      </dgm:t>
    </dgm:pt>
    <dgm:pt modelId="{6A87E8D1-DB3E-4F71-A749-76EFDE017A99}" type="parTrans" cxnId="{F67E0761-792F-4E3B-B967-C53C33EBF66A}">
      <dgm:prSet/>
      <dgm:spPr/>
      <dgm:t>
        <a:bodyPr/>
        <a:lstStyle/>
        <a:p>
          <a:pPr rtl="1"/>
          <a:endParaRPr lang="he-IL"/>
        </a:p>
      </dgm:t>
    </dgm:pt>
    <dgm:pt modelId="{D9248ADB-5DFC-4977-921E-B301473017E5}" type="sibTrans" cxnId="{F67E0761-792F-4E3B-B967-C53C33EBF66A}">
      <dgm:prSet/>
      <dgm:spPr/>
      <dgm:t>
        <a:bodyPr/>
        <a:lstStyle/>
        <a:p>
          <a:pPr rtl="1"/>
          <a:endParaRPr lang="he-IL"/>
        </a:p>
      </dgm:t>
    </dgm:pt>
    <dgm:pt modelId="{D501220B-2852-4EF2-A873-3219756AC475}">
      <dgm:prSet phldrT="[טקסט]" custT="1"/>
      <dgm:spPr/>
      <dgm:t>
        <a:bodyPr/>
        <a:lstStyle/>
        <a:p>
          <a:pPr rtl="1"/>
          <a:r>
            <a:rPr lang="he-IL" sz="1600" b="1" dirty="0" smtClean="0">
              <a:solidFill>
                <a:schemeClr val="tx1"/>
              </a:solidFill>
              <a:cs typeface="+mj-cs"/>
            </a:rPr>
            <a:t>גמישות, יזמות, דמיון, סקרנות, חדשנות, יצירתיות, מנהיגות, אחריות, התמודדות מול חוסר וודאות, פתרון בעיות, תקשורת אפקטיבית, למידה בכל עת ובכל מקום.</a:t>
          </a:r>
        </a:p>
      </dgm:t>
    </dgm:pt>
    <dgm:pt modelId="{F3BCD035-DA42-4916-B2C6-81FD24C10C67}" type="sibTrans" cxnId="{5675997D-7131-437A-A8DF-025A339EA685}">
      <dgm:prSet/>
      <dgm:spPr/>
      <dgm:t>
        <a:bodyPr/>
        <a:lstStyle/>
        <a:p>
          <a:pPr rtl="1"/>
          <a:endParaRPr lang="he-IL"/>
        </a:p>
      </dgm:t>
    </dgm:pt>
    <dgm:pt modelId="{3899B01E-032E-4163-AB28-0C9B6A34E4BB}" type="parTrans" cxnId="{5675997D-7131-437A-A8DF-025A339EA685}">
      <dgm:prSet/>
      <dgm:spPr/>
      <dgm:t>
        <a:bodyPr/>
        <a:lstStyle/>
        <a:p>
          <a:pPr rtl="1"/>
          <a:endParaRPr lang="he-IL"/>
        </a:p>
      </dgm:t>
    </dgm:pt>
    <dgm:pt modelId="{FA9B00BC-F0D1-4466-9E26-825CE9EE1DBC}">
      <dgm:prSet phldrT="[טקסט]" custT="1"/>
      <dgm:spPr/>
      <dgm:t>
        <a:bodyPr/>
        <a:lstStyle/>
        <a:p>
          <a:pPr rtl="1"/>
          <a:r>
            <a:rPr lang="he-IL" sz="1600" b="1" dirty="0" smtClean="0">
              <a:solidFill>
                <a:schemeClr val="tx1"/>
              </a:solidFill>
              <a:cs typeface="+mj-cs"/>
            </a:rPr>
            <a:t>רווח של היחיד מוביל לרווחה של החברה.                                            חוסכים באנרגיה, ידידותיים לסביבה, מפחיתים עלויות, משפרים את איכות החיים בטכנולוגיה חדישה (התייעלות טכנולוגית).</a:t>
          </a:r>
        </a:p>
      </dgm:t>
    </dgm:pt>
    <dgm:pt modelId="{45935D44-88A6-465A-86A1-4AA0FE5611FC}" type="parTrans" cxnId="{C8395891-CE43-435B-8302-A046BE633EE6}">
      <dgm:prSet/>
      <dgm:spPr/>
      <dgm:t>
        <a:bodyPr/>
        <a:lstStyle/>
        <a:p>
          <a:pPr rtl="1"/>
          <a:endParaRPr lang="he-IL"/>
        </a:p>
      </dgm:t>
    </dgm:pt>
    <dgm:pt modelId="{235FE043-78F4-4DD1-A848-9EF0F46EA31B}" type="sibTrans" cxnId="{C8395891-CE43-435B-8302-A046BE633EE6}">
      <dgm:prSet/>
      <dgm:spPr/>
      <dgm:t>
        <a:bodyPr/>
        <a:lstStyle/>
        <a:p>
          <a:pPr rtl="1"/>
          <a:endParaRPr lang="he-IL"/>
        </a:p>
      </dgm:t>
    </dgm:pt>
    <dgm:pt modelId="{4A0CC317-82FE-4380-B7A8-D62DB619A419}" type="pres">
      <dgm:prSet presAssocID="{DF92E489-71D2-4762-893C-F5BAEA00F3E7}" presName="linearFlow" presStyleCnt="0">
        <dgm:presLayoutVars>
          <dgm:dir/>
          <dgm:animLvl val="lvl"/>
          <dgm:resizeHandles val="exact"/>
        </dgm:presLayoutVars>
      </dgm:prSet>
      <dgm:spPr/>
      <dgm:t>
        <a:bodyPr/>
        <a:lstStyle/>
        <a:p>
          <a:pPr rtl="1"/>
          <a:endParaRPr lang="he-IL"/>
        </a:p>
      </dgm:t>
    </dgm:pt>
    <dgm:pt modelId="{8533A947-F611-4D5B-8F29-3F6D654E752B}" type="pres">
      <dgm:prSet presAssocID="{3E31EC5A-C29D-46B6-98DB-55C978DD725C}" presName="composite" presStyleCnt="0"/>
      <dgm:spPr/>
    </dgm:pt>
    <dgm:pt modelId="{5F43504A-1811-4992-A25F-9FE515A66067}" type="pres">
      <dgm:prSet presAssocID="{3E31EC5A-C29D-46B6-98DB-55C978DD725C}" presName="parentText" presStyleLbl="alignNode1" presStyleIdx="0" presStyleCnt="4" custLinFactX="300000" custLinFactNeighborX="351815" custLinFactNeighborY="3055">
        <dgm:presLayoutVars>
          <dgm:chMax val="1"/>
          <dgm:bulletEnabled val="1"/>
        </dgm:presLayoutVars>
      </dgm:prSet>
      <dgm:spPr/>
      <dgm:t>
        <a:bodyPr/>
        <a:lstStyle/>
        <a:p>
          <a:pPr rtl="1"/>
          <a:endParaRPr lang="he-IL"/>
        </a:p>
      </dgm:t>
    </dgm:pt>
    <dgm:pt modelId="{0593E2F5-D66C-4202-9FDB-B18657A095FC}" type="pres">
      <dgm:prSet presAssocID="{3E31EC5A-C29D-46B6-98DB-55C978DD725C}" presName="descendantText" presStyleLbl="alignAcc1" presStyleIdx="0" presStyleCnt="4" custAng="0" custLinFactNeighborX="-15710" custLinFactNeighborY="4697">
        <dgm:presLayoutVars>
          <dgm:bulletEnabled val="1"/>
        </dgm:presLayoutVars>
      </dgm:prSet>
      <dgm:spPr/>
      <dgm:t>
        <a:bodyPr/>
        <a:lstStyle/>
        <a:p>
          <a:pPr rtl="1"/>
          <a:endParaRPr lang="he-IL"/>
        </a:p>
      </dgm:t>
    </dgm:pt>
    <dgm:pt modelId="{5DF07152-7021-43F6-AA8E-A5409FFF4343}" type="pres">
      <dgm:prSet presAssocID="{FE223E74-8B0F-4AC8-8FD7-0A0751A714AC}" presName="sp" presStyleCnt="0"/>
      <dgm:spPr/>
    </dgm:pt>
    <dgm:pt modelId="{AEDCD52E-4854-46A8-AEA4-0D16FEFBB4F8}" type="pres">
      <dgm:prSet presAssocID="{C4416B66-1F8E-4F0C-863F-9DCAD274BC73}" presName="composite" presStyleCnt="0"/>
      <dgm:spPr/>
    </dgm:pt>
    <dgm:pt modelId="{4A459A0C-B1B8-4086-97F3-EE6806BCB235}" type="pres">
      <dgm:prSet presAssocID="{C4416B66-1F8E-4F0C-863F-9DCAD274BC73}" presName="parentText" presStyleLbl="alignNode1" presStyleIdx="1" presStyleCnt="4" custLinFactX="300000" custLinFactNeighborX="351815" custLinFactNeighborY="-7232">
        <dgm:presLayoutVars>
          <dgm:chMax val="1"/>
          <dgm:bulletEnabled val="1"/>
        </dgm:presLayoutVars>
      </dgm:prSet>
      <dgm:spPr/>
      <dgm:t>
        <a:bodyPr/>
        <a:lstStyle/>
        <a:p>
          <a:pPr rtl="1"/>
          <a:endParaRPr lang="he-IL"/>
        </a:p>
      </dgm:t>
    </dgm:pt>
    <dgm:pt modelId="{A230BCD3-6C0A-42A3-A3AB-2C52E62ED80A}" type="pres">
      <dgm:prSet presAssocID="{C4416B66-1F8E-4F0C-863F-9DCAD274BC73}" presName="descendantText" presStyleLbl="alignAcc1" presStyleIdx="1" presStyleCnt="4" custAng="0" custLinFactNeighborX="-15710" custLinFactNeighborY="-11127">
        <dgm:presLayoutVars>
          <dgm:bulletEnabled val="1"/>
        </dgm:presLayoutVars>
      </dgm:prSet>
      <dgm:spPr/>
      <dgm:t>
        <a:bodyPr/>
        <a:lstStyle/>
        <a:p>
          <a:pPr rtl="1"/>
          <a:endParaRPr lang="he-IL"/>
        </a:p>
      </dgm:t>
    </dgm:pt>
    <dgm:pt modelId="{6A5465DF-EC0C-4E68-BA55-5F8EABAEB962}" type="pres">
      <dgm:prSet presAssocID="{208B7E84-FC64-47BD-A771-ADDCCD872D58}" presName="sp" presStyleCnt="0"/>
      <dgm:spPr/>
    </dgm:pt>
    <dgm:pt modelId="{23BEF081-6734-4153-9CAF-6684CBF5AE78}" type="pres">
      <dgm:prSet presAssocID="{F8A86662-D1F0-4B95-ADE9-BF0BFD5BB17E}" presName="composite" presStyleCnt="0"/>
      <dgm:spPr/>
    </dgm:pt>
    <dgm:pt modelId="{67996BFB-ACBA-40F2-99D5-8DFB981D1414}" type="pres">
      <dgm:prSet presAssocID="{F8A86662-D1F0-4B95-ADE9-BF0BFD5BB17E}" presName="parentText" presStyleLbl="alignNode1" presStyleIdx="2" presStyleCnt="4" custLinFactX="300000" custLinFactNeighborX="351815" custLinFactNeighborY="-17519">
        <dgm:presLayoutVars>
          <dgm:chMax val="1"/>
          <dgm:bulletEnabled val="1"/>
        </dgm:presLayoutVars>
      </dgm:prSet>
      <dgm:spPr/>
      <dgm:t>
        <a:bodyPr/>
        <a:lstStyle/>
        <a:p>
          <a:pPr rtl="1"/>
          <a:endParaRPr lang="he-IL"/>
        </a:p>
      </dgm:t>
    </dgm:pt>
    <dgm:pt modelId="{40F4947E-83F1-41BB-B183-337D0A5EA49E}" type="pres">
      <dgm:prSet presAssocID="{F8A86662-D1F0-4B95-ADE9-BF0BFD5BB17E}" presName="descendantText" presStyleLbl="alignAcc1" presStyleIdx="2" presStyleCnt="4" custLinFactNeighborX="-15710" custLinFactNeighborY="-26953">
        <dgm:presLayoutVars>
          <dgm:bulletEnabled val="1"/>
        </dgm:presLayoutVars>
      </dgm:prSet>
      <dgm:spPr/>
      <dgm:t>
        <a:bodyPr/>
        <a:lstStyle/>
        <a:p>
          <a:pPr rtl="1"/>
          <a:endParaRPr lang="he-IL"/>
        </a:p>
      </dgm:t>
    </dgm:pt>
    <dgm:pt modelId="{BB837F2B-E3FE-4329-B9FE-B7E0C69CC6F8}" type="pres">
      <dgm:prSet presAssocID="{3B527984-37B2-46CA-9909-F9F1C9006BFF}" presName="sp" presStyleCnt="0"/>
      <dgm:spPr/>
    </dgm:pt>
    <dgm:pt modelId="{DCA97C5B-0812-4C5A-8595-DF1359362035}" type="pres">
      <dgm:prSet presAssocID="{2BB497FC-C31F-4F80-88A8-54088A1F6C78}" presName="composite" presStyleCnt="0"/>
      <dgm:spPr/>
    </dgm:pt>
    <dgm:pt modelId="{EA0051B2-A8C0-4A31-9A7A-8814C3282ADD}" type="pres">
      <dgm:prSet presAssocID="{2BB497FC-C31F-4F80-88A8-54088A1F6C78}" presName="parentText" presStyleLbl="alignNode1" presStyleIdx="3" presStyleCnt="4" custLinFactX="300000" custLinFactNeighborX="351815" custLinFactNeighborY="-27806">
        <dgm:presLayoutVars>
          <dgm:chMax val="1"/>
          <dgm:bulletEnabled val="1"/>
        </dgm:presLayoutVars>
      </dgm:prSet>
      <dgm:spPr/>
      <dgm:t>
        <a:bodyPr/>
        <a:lstStyle/>
        <a:p>
          <a:pPr rtl="1"/>
          <a:endParaRPr lang="he-IL"/>
        </a:p>
      </dgm:t>
    </dgm:pt>
    <dgm:pt modelId="{AC1256CD-6E8D-444F-9B3C-F7D4EF171C48}" type="pres">
      <dgm:prSet presAssocID="{2BB497FC-C31F-4F80-88A8-54088A1F6C78}" presName="descendantText" presStyleLbl="alignAcc1" presStyleIdx="3" presStyleCnt="4" custLinFactNeighborX="-15710" custLinFactNeighborY="-42779">
        <dgm:presLayoutVars>
          <dgm:bulletEnabled val="1"/>
        </dgm:presLayoutVars>
      </dgm:prSet>
      <dgm:spPr/>
      <dgm:t>
        <a:bodyPr/>
        <a:lstStyle/>
        <a:p>
          <a:pPr rtl="1"/>
          <a:endParaRPr lang="he-IL"/>
        </a:p>
      </dgm:t>
    </dgm:pt>
  </dgm:ptLst>
  <dgm:cxnLst>
    <dgm:cxn modelId="{530AEC40-AD5B-4EBE-94F5-14B7ACCD0E4A}" srcId="{3E31EC5A-C29D-46B6-98DB-55C978DD725C}" destId="{26ED59C7-C2FC-4163-B2B3-66CEC0C7B948}" srcOrd="0" destOrd="0" parTransId="{311EB335-A989-46FE-A397-F35FBBFE66F9}" sibTransId="{FDA359D9-354C-4A66-8A94-682E50874D43}"/>
    <dgm:cxn modelId="{FECADBCA-B9CA-42A5-A497-D4894312CD8B}" type="presOf" srcId="{FA9B00BC-F0D1-4466-9E26-825CE9EE1DBC}" destId="{AC1256CD-6E8D-444F-9B3C-F7D4EF171C48}" srcOrd="0" destOrd="0" presId="urn:microsoft.com/office/officeart/2005/8/layout/chevron2"/>
    <dgm:cxn modelId="{DCAAC233-CFDC-42BC-9503-9C53B5BFEDE9}" type="presOf" srcId="{DF92E489-71D2-4762-893C-F5BAEA00F3E7}" destId="{4A0CC317-82FE-4380-B7A8-D62DB619A419}" srcOrd="0" destOrd="0" presId="urn:microsoft.com/office/officeart/2005/8/layout/chevron2"/>
    <dgm:cxn modelId="{9AB5493A-2D57-4F42-A7BB-60C270A5C77D}" type="presOf" srcId="{2BB497FC-C31F-4F80-88A8-54088A1F6C78}" destId="{EA0051B2-A8C0-4A31-9A7A-8814C3282ADD}" srcOrd="0" destOrd="0" presId="urn:microsoft.com/office/officeart/2005/8/layout/chevron2"/>
    <dgm:cxn modelId="{8CD2FA39-C081-40C1-BB15-5CE72EDA3709}" srcId="{DF92E489-71D2-4762-893C-F5BAEA00F3E7}" destId="{3E31EC5A-C29D-46B6-98DB-55C978DD725C}" srcOrd="0" destOrd="0" parTransId="{5695BCF6-7F29-475E-A5F8-58CF69234A77}" sibTransId="{FE223E74-8B0F-4AC8-8FD7-0A0751A714AC}"/>
    <dgm:cxn modelId="{0C56D2DF-4CF5-45DF-BE85-C38BD9397F2D}" type="presOf" srcId="{3E31EC5A-C29D-46B6-98DB-55C978DD725C}" destId="{5F43504A-1811-4992-A25F-9FE515A66067}" srcOrd="0" destOrd="0" presId="urn:microsoft.com/office/officeart/2005/8/layout/chevron2"/>
    <dgm:cxn modelId="{FC18C686-71A5-4AEA-BC7C-72213D5FF625}" srcId="{DF92E489-71D2-4762-893C-F5BAEA00F3E7}" destId="{C4416B66-1F8E-4F0C-863F-9DCAD274BC73}" srcOrd="1" destOrd="0" parTransId="{102E62FF-B3DA-4D1C-8E8B-37FE7F6CC9EF}" sibTransId="{208B7E84-FC64-47BD-A771-ADDCCD872D58}"/>
    <dgm:cxn modelId="{5FBEEFE9-018C-4E66-B945-E5F4A8D99C25}" srcId="{DF92E489-71D2-4762-893C-F5BAEA00F3E7}" destId="{2BB497FC-C31F-4F80-88A8-54088A1F6C78}" srcOrd="3" destOrd="0" parTransId="{A9865ADC-5CF1-4162-90C4-A6E8333DBA52}" sibTransId="{9A95B7F9-4297-4933-BF6A-EF8479A25D4D}"/>
    <dgm:cxn modelId="{C8395891-CE43-435B-8302-A046BE633EE6}" srcId="{2BB497FC-C31F-4F80-88A8-54088A1F6C78}" destId="{FA9B00BC-F0D1-4466-9E26-825CE9EE1DBC}" srcOrd="0" destOrd="0" parTransId="{45935D44-88A6-465A-86A1-4AA0FE5611FC}" sibTransId="{235FE043-78F4-4DD1-A848-9EF0F46EA31B}"/>
    <dgm:cxn modelId="{A35EE3C7-6C79-44AF-89E6-6DFD53C97258}" type="presOf" srcId="{26ED59C7-C2FC-4163-B2B3-66CEC0C7B948}" destId="{0593E2F5-D66C-4202-9FDB-B18657A095FC}" srcOrd="0" destOrd="0" presId="urn:microsoft.com/office/officeart/2005/8/layout/chevron2"/>
    <dgm:cxn modelId="{019DE26F-C968-4798-8E26-F27F59B1DF77}" type="presOf" srcId="{D501220B-2852-4EF2-A873-3219756AC475}" destId="{40F4947E-83F1-41BB-B183-337D0A5EA49E}" srcOrd="0" destOrd="0" presId="urn:microsoft.com/office/officeart/2005/8/layout/chevron2"/>
    <dgm:cxn modelId="{65FB5A36-B679-49CF-A062-7945116FB2B2}" type="presOf" srcId="{E5CE2E3F-6C42-4D9A-AA59-45275A2053DF}" destId="{A230BCD3-6C0A-42A3-A3AB-2C52E62ED80A}" srcOrd="0" destOrd="0" presId="urn:microsoft.com/office/officeart/2005/8/layout/chevron2"/>
    <dgm:cxn modelId="{5675997D-7131-437A-A8DF-025A339EA685}" srcId="{F8A86662-D1F0-4B95-ADE9-BF0BFD5BB17E}" destId="{D501220B-2852-4EF2-A873-3219756AC475}" srcOrd="0" destOrd="0" parTransId="{3899B01E-032E-4163-AB28-0C9B6A34E4BB}" sibTransId="{F3BCD035-DA42-4916-B2C6-81FD24C10C67}"/>
    <dgm:cxn modelId="{E3F25594-9ACD-4E1A-BEDC-6777C3F35CDD}" type="presOf" srcId="{F8A86662-D1F0-4B95-ADE9-BF0BFD5BB17E}" destId="{67996BFB-ACBA-40F2-99D5-8DFB981D1414}" srcOrd="0" destOrd="0" presId="urn:microsoft.com/office/officeart/2005/8/layout/chevron2"/>
    <dgm:cxn modelId="{28FCF054-29D1-4E24-9BBD-6FCAF35F65CA}" srcId="{DF92E489-71D2-4762-893C-F5BAEA00F3E7}" destId="{F8A86662-D1F0-4B95-ADE9-BF0BFD5BB17E}" srcOrd="2" destOrd="0" parTransId="{73B44D07-EEDC-47F3-A321-CB265E1CDB43}" sibTransId="{3B527984-37B2-46CA-9909-F9F1C9006BFF}"/>
    <dgm:cxn modelId="{954E7826-999B-4240-B405-A2B8BCFE07B9}" type="presOf" srcId="{C4416B66-1F8E-4F0C-863F-9DCAD274BC73}" destId="{4A459A0C-B1B8-4086-97F3-EE6806BCB235}" srcOrd="0" destOrd="0" presId="urn:microsoft.com/office/officeart/2005/8/layout/chevron2"/>
    <dgm:cxn modelId="{F67E0761-792F-4E3B-B967-C53C33EBF66A}" srcId="{C4416B66-1F8E-4F0C-863F-9DCAD274BC73}" destId="{E5CE2E3F-6C42-4D9A-AA59-45275A2053DF}" srcOrd="0" destOrd="0" parTransId="{6A87E8D1-DB3E-4F71-A749-76EFDE017A99}" sibTransId="{D9248ADB-5DFC-4977-921E-B301473017E5}"/>
    <dgm:cxn modelId="{8C802C39-597B-4758-BD4B-54A63E3486C3}" type="presParOf" srcId="{4A0CC317-82FE-4380-B7A8-D62DB619A419}" destId="{8533A947-F611-4D5B-8F29-3F6D654E752B}" srcOrd="0" destOrd="0" presId="urn:microsoft.com/office/officeart/2005/8/layout/chevron2"/>
    <dgm:cxn modelId="{D5053F42-7075-4CD6-884D-5A825E1776AA}" type="presParOf" srcId="{8533A947-F611-4D5B-8F29-3F6D654E752B}" destId="{5F43504A-1811-4992-A25F-9FE515A66067}" srcOrd="0" destOrd="0" presId="urn:microsoft.com/office/officeart/2005/8/layout/chevron2"/>
    <dgm:cxn modelId="{4BEFFE11-7056-4E13-98B7-4C8F5938006D}" type="presParOf" srcId="{8533A947-F611-4D5B-8F29-3F6D654E752B}" destId="{0593E2F5-D66C-4202-9FDB-B18657A095FC}" srcOrd="1" destOrd="0" presId="urn:microsoft.com/office/officeart/2005/8/layout/chevron2"/>
    <dgm:cxn modelId="{EA1F6CD4-E635-4F7B-A0FD-2E520A5EC6F2}" type="presParOf" srcId="{4A0CC317-82FE-4380-B7A8-D62DB619A419}" destId="{5DF07152-7021-43F6-AA8E-A5409FFF4343}" srcOrd="1" destOrd="0" presId="urn:microsoft.com/office/officeart/2005/8/layout/chevron2"/>
    <dgm:cxn modelId="{4D6E8E5A-6C81-413E-9E1B-934BBC2778DD}" type="presParOf" srcId="{4A0CC317-82FE-4380-B7A8-D62DB619A419}" destId="{AEDCD52E-4854-46A8-AEA4-0D16FEFBB4F8}" srcOrd="2" destOrd="0" presId="urn:microsoft.com/office/officeart/2005/8/layout/chevron2"/>
    <dgm:cxn modelId="{91329DF0-6235-4BC7-ADEA-F37ADC7F8A90}" type="presParOf" srcId="{AEDCD52E-4854-46A8-AEA4-0D16FEFBB4F8}" destId="{4A459A0C-B1B8-4086-97F3-EE6806BCB235}" srcOrd="0" destOrd="0" presId="urn:microsoft.com/office/officeart/2005/8/layout/chevron2"/>
    <dgm:cxn modelId="{009859B8-D415-4259-A46C-2D2B2041436B}" type="presParOf" srcId="{AEDCD52E-4854-46A8-AEA4-0D16FEFBB4F8}" destId="{A230BCD3-6C0A-42A3-A3AB-2C52E62ED80A}" srcOrd="1" destOrd="0" presId="urn:microsoft.com/office/officeart/2005/8/layout/chevron2"/>
    <dgm:cxn modelId="{100759EF-E857-4145-B3B2-B1A7EC3F11B7}" type="presParOf" srcId="{4A0CC317-82FE-4380-B7A8-D62DB619A419}" destId="{6A5465DF-EC0C-4E68-BA55-5F8EABAEB962}" srcOrd="3" destOrd="0" presId="urn:microsoft.com/office/officeart/2005/8/layout/chevron2"/>
    <dgm:cxn modelId="{7E7D6CF1-DDE9-49D7-AF68-9B7DAF29D50B}" type="presParOf" srcId="{4A0CC317-82FE-4380-B7A8-D62DB619A419}" destId="{23BEF081-6734-4153-9CAF-6684CBF5AE78}" srcOrd="4" destOrd="0" presId="urn:microsoft.com/office/officeart/2005/8/layout/chevron2"/>
    <dgm:cxn modelId="{9D5B273C-40AC-4C6C-9E64-2BB4B8323D9C}" type="presParOf" srcId="{23BEF081-6734-4153-9CAF-6684CBF5AE78}" destId="{67996BFB-ACBA-40F2-99D5-8DFB981D1414}" srcOrd="0" destOrd="0" presId="urn:microsoft.com/office/officeart/2005/8/layout/chevron2"/>
    <dgm:cxn modelId="{424CAF93-EEFD-461E-AC4B-1525592043D2}" type="presParOf" srcId="{23BEF081-6734-4153-9CAF-6684CBF5AE78}" destId="{40F4947E-83F1-41BB-B183-337D0A5EA49E}" srcOrd="1" destOrd="0" presId="urn:microsoft.com/office/officeart/2005/8/layout/chevron2"/>
    <dgm:cxn modelId="{9AC1422D-2DD1-42EF-B839-AA1AA09A1488}" type="presParOf" srcId="{4A0CC317-82FE-4380-B7A8-D62DB619A419}" destId="{BB837F2B-E3FE-4329-B9FE-B7E0C69CC6F8}" srcOrd="5" destOrd="0" presId="urn:microsoft.com/office/officeart/2005/8/layout/chevron2"/>
    <dgm:cxn modelId="{6BC8DCAB-E6BF-4FAE-944A-B002AF765A4D}" type="presParOf" srcId="{4A0CC317-82FE-4380-B7A8-D62DB619A419}" destId="{DCA97C5B-0812-4C5A-8595-DF1359362035}" srcOrd="6" destOrd="0" presId="urn:microsoft.com/office/officeart/2005/8/layout/chevron2"/>
    <dgm:cxn modelId="{BB751D75-C1FB-4FEC-BD94-4D6A9BD17660}" type="presParOf" srcId="{DCA97C5B-0812-4C5A-8595-DF1359362035}" destId="{EA0051B2-A8C0-4A31-9A7A-8814C3282ADD}" srcOrd="0" destOrd="0" presId="urn:microsoft.com/office/officeart/2005/8/layout/chevron2"/>
    <dgm:cxn modelId="{0643C9D6-8F1F-4FEF-8E5D-47AEC692A96E}" type="presParOf" srcId="{DCA97C5B-0812-4C5A-8595-DF1359362035}" destId="{AC1256CD-6E8D-444F-9B3C-F7D4EF171C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C9C511-81A1-4F84-969F-F6018C8D403C}" type="doc">
      <dgm:prSet loTypeId="urn:microsoft.com/office/officeart/2005/8/layout/arrow6" loCatId="process" qsTypeId="urn:microsoft.com/office/officeart/2005/8/quickstyle/3d7" qsCatId="3D" csTypeId="urn:microsoft.com/office/officeart/2005/8/colors/accent1_2" csCatId="accent1" phldr="1"/>
      <dgm:spPr/>
      <dgm:t>
        <a:bodyPr/>
        <a:lstStyle/>
        <a:p>
          <a:pPr rtl="1"/>
          <a:endParaRPr lang="he-IL"/>
        </a:p>
      </dgm:t>
    </dgm:pt>
    <dgm:pt modelId="{50B34106-2CDA-4F7E-A1E5-FC2C8903B144}">
      <dgm:prSet phldrT="[טקסט]"/>
      <dgm:spPr/>
      <dgm:t>
        <a:bodyPr/>
        <a:lstStyle/>
        <a:p>
          <a:pPr rtl="1"/>
          <a:r>
            <a:rPr lang="he-IL" dirty="0" smtClean="0"/>
            <a:t>חיסכון בעלויות</a:t>
          </a:r>
          <a:endParaRPr lang="he-IL" dirty="0"/>
        </a:p>
      </dgm:t>
    </dgm:pt>
    <dgm:pt modelId="{717A84CA-CD82-46F6-B0DC-CA902A87D690}" type="parTrans" cxnId="{B5AC6D58-D431-48F5-8B34-165F332CD650}">
      <dgm:prSet/>
      <dgm:spPr/>
      <dgm:t>
        <a:bodyPr/>
        <a:lstStyle/>
        <a:p>
          <a:pPr rtl="1"/>
          <a:endParaRPr lang="he-IL"/>
        </a:p>
      </dgm:t>
    </dgm:pt>
    <dgm:pt modelId="{F39130F1-5515-4941-9644-02C521F038A3}" type="sibTrans" cxnId="{B5AC6D58-D431-48F5-8B34-165F332CD650}">
      <dgm:prSet/>
      <dgm:spPr/>
      <dgm:t>
        <a:bodyPr/>
        <a:lstStyle/>
        <a:p>
          <a:pPr rtl="1"/>
          <a:endParaRPr lang="he-IL"/>
        </a:p>
      </dgm:t>
    </dgm:pt>
    <dgm:pt modelId="{FECCB076-1206-4EE6-B718-D22FDDC8A201}">
      <dgm:prSet phldrT="[טקסט]"/>
      <dgm:spPr/>
      <dgm:t>
        <a:bodyPr/>
        <a:lstStyle/>
        <a:p>
          <a:pPr rtl="1"/>
          <a:r>
            <a:rPr lang="he-IL" dirty="0" smtClean="0"/>
            <a:t>חיסכון במשאבים</a:t>
          </a:r>
          <a:endParaRPr lang="he-IL" dirty="0"/>
        </a:p>
      </dgm:t>
    </dgm:pt>
    <dgm:pt modelId="{1EBFB654-B57F-4301-900A-7DE2B965C8AF}" type="parTrans" cxnId="{F6FC5D51-188D-4EF3-BC09-B73974238427}">
      <dgm:prSet/>
      <dgm:spPr/>
      <dgm:t>
        <a:bodyPr/>
        <a:lstStyle/>
        <a:p>
          <a:pPr rtl="1"/>
          <a:endParaRPr lang="he-IL"/>
        </a:p>
      </dgm:t>
    </dgm:pt>
    <dgm:pt modelId="{0397BF2D-FFD7-4D01-BB47-7430D3BE1D6A}" type="sibTrans" cxnId="{F6FC5D51-188D-4EF3-BC09-B73974238427}">
      <dgm:prSet/>
      <dgm:spPr/>
      <dgm:t>
        <a:bodyPr/>
        <a:lstStyle/>
        <a:p>
          <a:pPr rtl="1"/>
          <a:endParaRPr lang="he-IL"/>
        </a:p>
      </dgm:t>
    </dgm:pt>
    <dgm:pt modelId="{34702A3A-BD86-4304-8661-88FA5D192098}" type="pres">
      <dgm:prSet presAssocID="{10C9C511-81A1-4F84-969F-F6018C8D403C}" presName="compositeShape" presStyleCnt="0">
        <dgm:presLayoutVars>
          <dgm:chMax val="2"/>
          <dgm:dir/>
          <dgm:resizeHandles val="exact"/>
        </dgm:presLayoutVars>
      </dgm:prSet>
      <dgm:spPr/>
      <dgm:t>
        <a:bodyPr/>
        <a:lstStyle/>
        <a:p>
          <a:pPr rtl="1"/>
          <a:endParaRPr lang="he-IL"/>
        </a:p>
      </dgm:t>
    </dgm:pt>
    <dgm:pt modelId="{12539370-9311-4293-87A5-2D853EFE72D8}" type="pres">
      <dgm:prSet presAssocID="{10C9C511-81A1-4F84-969F-F6018C8D403C}" presName="ribbon" presStyleLbl="node1" presStyleIdx="0" presStyleCnt="1" custLinFactNeighborY="-1333"/>
      <dgm:spPr/>
    </dgm:pt>
    <dgm:pt modelId="{2BC2B499-6582-410C-9939-B48A929A9F10}" type="pres">
      <dgm:prSet presAssocID="{10C9C511-81A1-4F84-969F-F6018C8D403C}" presName="leftArrowText" presStyleLbl="node1" presStyleIdx="0" presStyleCnt="1">
        <dgm:presLayoutVars>
          <dgm:chMax val="0"/>
          <dgm:bulletEnabled val="1"/>
        </dgm:presLayoutVars>
      </dgm:prSet>
      <dgm:spPr/>
      <dgm:t>
        <a:bodyPr/>
        <a:lstStyle/>
        <a:p>
          <a:pPr rtl="1"/>
          <a:endParaRPr lang="he-IL"/>
        </a:p>
      </dgm:t>
    </dgm:pt>
    <dgm:pt modelId="{062CBC2C-D36B-4205-A2D0-F596E5E3366A}" type="pres">
      <dgm:prSet presAssocID="{10C9C511-81A1-4F84-969F-F6018C8D403C}" presName="rightArrowText" presStyleLbl="node1" presStyleIdx="0" presStyleCnt="1">
        <dgm:presLayoutVars>
          <dgm:chMax val="0"/>
          <dgm:bulletEnabled val="1"/>
        </dgm:presLayoutVars>
      </dgm:prSet>
      <dgm:spPr/>
      <dgm:t>
        <a:bodyPr/>
        <a:lstStyle/>
        <a:p>
          <a:pPr rtl="1"/>
          <a:endParaRPr lang="he-IL"/>
        </a:p>
      </dgm:t>
    </dgm:pt>
  </dgm:ptLst>
  <dgm:cxnLst>
    <dgm:cxn modelId="{9A6ED16B-D695-493D-9E21-A33090C85002}" type="presOf" srcId="{50B34106-2CDA-4F7E-A1E5-FC2C8903B144}" destId="{2BC2B499-6582-410C-9939-B48A929A9F10}" srcOrd="0" destOrd="0" presId="urn:microsoft.com/office/officeart/2005/8/layout/arrow6"/>
    <dgm:cxn modelId="{C8803CD5-A463-4D56-A53B-767FEC1DEF81}" type="presOf" srcId="{10C9C511-81A1-4F84-969F-F6018C8D403C}" destId="{34702A3A-BD86-4304-8661-88FA5D192098}" srcOrd="0" destOrd="0" presId="urn:microsoft.com/office/officeart/2005/8/layout/arrow6"/>
    <dgm:cxn modelId="{B5AC6D58-D431-48F5-8B34-165F332CD650}" srcId="{10C9C511-81A1-4F84-969F-F6018C8D403C}" destId="{50B34106-2CDA-4F7E-A1E5-FC2C8903B144}" srcOrd="0" destOrd="0" parTransId="{717A84CA-CD82-46F6-B0DC-CA902A87D690}" sibTransId="{F39130F1-5515-4941-9644-02C521F038A3}"/>
    <dgm:cxn modelId="{F6FC5D51-188D-4EF3-BC09-B73974238427}" srcId="{10C9C511-81A1-4F84-969F-F6018C8D403C}" destId="{FECCB076-1206-4EE6-B718-D22FDDC8A201}" srcOrd="1" destOrd="0" parTransId="{1EBFB654-B57F-4301-900A-7DE2B965C8AF}" sibTransId="{0397BF2D-FFD7-4D01-BB47-7430D3BE1D6A}"/>
    <dgm:cxn modelId="{BFA7472C-4A1D-4CCB-B97D-8D00C2B13830}" type="presOf" srcId="{FECCB076-1206-4EE6-B718-D22FDDC8A201}" destId="{062CBC2C-D36B-4205-A2D0-F596E5E3366A}" srcOrd="0" destOrd="0" presId="urn:microsoft.com/office/officeart/2005/8/layout/arrow6"/>
    <dgm:cxn modelId="{4B52279B-71BD-4EA4-8E0D-5F53139CBC34}" type="presParOf" srcId="{34702A3A-BD86-4304-8661-88FA5D192098}" destId="{12539370-9311-4293-87A5-2D853EFE72D8}" srcOrd="0" destOrd="0" presId="urn:microsoft.com/office/officeart/2005/8/layout/arrow6"/>
    <dgm:cxn modelId="{B3BC7EFD-4FAB-473E-9973-1539187E9C5A}" type="presParOf" srcId="{34702A3A-BD86-4304-8661-88FA5D192098}" destId="{2BC2B499-6582-410C-9939-B48A929A9F10}" srcOrd="1" destOrd="0" presId="urn:microsoft.com/office/officeart/2005/8/layout/arrow6"/>
    <dgm:cxn modelId="{83FC6632-AEE6-447D-B229-6EB6C301408D}" type="presParOf" srcId="{34702A3A-BD86-4304-8661-88FA5D192098}" destId="{062CBC2C-D36B-4205-A2D0-F596E5E3366A}"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09E8E-4619-4BF1-A37B-B1B0B498F9D0}" type="doc">
      <dgm:prSet loTypeId="urn:microsoft.com/office/officeart/2009/3/layout/CircleRelationship" loCatId="relationship" qsTypeId="urn:microsoft.com/office/officeart/2005/8/quickstyle/3d3" qsCatId="3D" csTypeId="urn:microsoft.com/office/officeart/2005/8/colors/accent3_2" csCatId="accent3" phldr="1"/>
      <dgm:spPr/>
      <dgm:t>
        <a:bodyPr/>
        <a:lstStyle/>
        <a:p>
          <a:pPr rtl="1"/>
          <a:endParaRPr lang="he-IL"/>
        </a:p>
      </dgm:t>
    </dgm:pt>
    <dgm:pt modelId="{1412A5A0-F0BC-4F8E-9494-39A6FCBF775D}">
      <dgm:prSet custT="1"/>
      <dgm:spPr>
        <a:blipFill rotWithShape="0">
          <a:blip xmlns:r="http://schemas.openxmlformats.org/officeDocument/2006/relationships" r:embed="rId1"/>
          <a:tile tx="0" ty="0" sx="100000" sy="100000" flip="none" algn="tl"/>
        </a:blipFill>
      </dgm:spPr>
      <dgm:t>
        <a:bodyPr/>
        <a:lstStyle/>
        <a:p>
          <a:pPr rtl="1"/>
          <a:r>
            <a:rPr lang="he-IL" sz="2000" b="1" dirty="0" smtClean="0">
              <a:solidFill>
                <a:schemeClr val="tx1"/>
              </a:solidFill>
              <a:cs typeface="+mj-cs"/>
            </a:rPr>
            <a:t>הפעלת המכשירים מכל מקום בעולם באמצעות אפליקציה</a:t>
          </a:r>
          <a:endParaRPr lang="he-IL" sz="2000" dirty="0">
            <a:solidFill>
              <a:schemeClr val="tx1"/>
            </a:solidFill>
            <a:cs typeface="+mj-cs"/>
          </a:endParaRPr>
        </a:p>
      </dgm:t>
    </dgm:pt>
    <dgm:pt modelId="{FF4A9A33-3610-496E-AFA8-EAF00B9F7699}" type="parTrans" cxnId="{F4555B57-CB7C-40F5-B61D-B46843153DC9}">
      <dgm:prSet/>
      <dgm:spPr/>
      <dgm:t>
        <a:bodyPr/>
        <a:lstStyle/>
        <a:p>
          <a:pPr rtl="1"/>
          <a:endParaRPr lang="he-IL"/>
        </a:p>
      </dgm:t>
    </dgm:pt>
    <dgm:pt modelId="{DA241B9D-DFE7-4352-98A1-1C0550D00A9D}" type="sibTrans" cxnId="{F4555B57-CB7C-40F5-B61D-B46843153DC9}">
      <dgm:prSet/>
      <dgm:spPr/>
      <dgm:t>
        <a:bodyPr/>
        <a:lstStyle/>
        <a:p>
          <a:pPr rtl="1"/>
          <a:endParaRPr lang="he-IL"/>
        </a:p>
      </dgm:t>
    </dgm:pt>
    <dgm:pt modelId="{B347D819-8317-4252-93E4-3BA6FA8DCBFF}">
      <dgm:prSet phldrT="[טקסט]" custT="1"/>
      <dgm:spPr>
        <a:blipFill rotWithShape="0">
          <a:blip xmlns:r="http://schemas.openxmlformats.org/officeDocument/2006/relationships" r:embed="rId1"/>
          <a:tile tx="0" ty="0" sx="100000" sy="100000" flip="none" algn="tl"/>
        </a:blipFill>
      </dgm:spPr>
      <dgm:t>
        <a:bodyPr/>
        <a:lstStyle/>
        <a:p>
          <a:pPr rtl="1"/>
          <a:r>
            <a:rPr lang="he-IL" sz="1800" b="1" dirty="0" smtClean="0">
              <a:solidFill>
                <a:schemeClr val="tx1"/>
              </a:solidFill>
              <a:cs typeface="+mj-cs"/>
            </a:rPr>
            <a:t>מעקב אחר צריכת החשמל בכל נקודה ובכל זמן</a:t>
          </a:r>
          <a:endParaRPr lang="he-IL" sz="1800" dirty="0">
            <a:solidFill>
              <a:schemeClr val="tx1"/>
            </a:solidFill>
            <a:cs typeface="+mj-cs"/>
          </a:endParaRPr>
        </a:p>
      </dgm:t>
    </dgm:pt>
    <dgm:pt modelId="{6FE2547F-A532-426D-B040-EBAFF85DFB30}" type="parTrans" cxnId="{D6EC5CAD-C38A-41B2-845E-B60D0C45ADC4}">
      <dgm:prSet/>
      <dgm:spPr/>
      <dgm:t>
        <a:bodyPr/>
        <a:lstStyle/>
        <a:p>
          <a:pPr rtl="1"/>
          <a:endParaRPr lang="he-IL"/>
        </a:p>
      </dgm:t>
    </dgm:pt>
    <dgm:pt modelId="{3EED0AE7-FFC9-4C7B-90AA-434600025C61}" type="sibTrans" cxnId="{D6EC5CAD-C38A-41B2-845E-B60D0C45ADC4}">
      <dgm:prSet/>
      <dgm:spPr/>
      <dgm:t>
        <a:bodyPr/>
        <a:lstStyle/>
        <a:p>
          <a:pPr rtl="1"/>
          <a:endParaRPr lang="he-IL"/>
        </a:p>
      </dgm:t>
    </dgm:pt>
    <dgm:pt modelId="{2C8CDB98-E53D-4AB2-93AB-A1837920DEBE}">
      <dgm:prSet phldrT="[טקסט]" custT="1"/>
      <dgm:spPr>
        <a:blipFill rotWithShape="0">
          <a:blip xmlns:r="http://schemas.openxmlformats.org/officeDocument/2006/relationships" r:embed="rId1"/>
          <a:tile tx="0" ty="0" sx="100000" sy="100000" flip="none" algn="tl"/>
        </a:blipFill>
      </dgm:spPr>
      <dgm:t>
        <a:bodyPr/>
        <a:lstStyle/>
        <a:p>
          <a:pPr rtl="1"/>
          <a:r>
            <a:rPr lang="he-IL" sz="2800" b="1" dirty="0" smtClean="0">
              <a:solidFill>
                <a:schemeClr val="tx1"/>
              </a:solidFill>
              <a:cs typeface="+mj-cs"/>
            </a:rPr>
            <a:t>מפסק ושקע חכם</a:t>
          </a:r>
          <a:endParaRPr lang="he-IL" sz="2800" b="1" dirty="0">
            <a:solidFill>
              <a:schemeClr val="tx1"/>
            </a:solidFill>
            <a:cs typeface="+mj-cs"/>
          </a:endParaRPr>
        </a:p>
      </dgm:t>
    </dgm:pt>
    <dgm:pt modelId="{BDC32562-8291-4DF3-8DA4-911E202ED419}" type="parTrans" cxnId="{36820B54-B30C-4A11-A954-3045977A8471}">
      <dgm:prSet custScaleX="66909" custLinFactNeighborX="-3479" custLinFactNeighborY="19560"/>
      <dgm:spPr/>
      <dgm:t>
        <a:bodyPr/>
        <a:lstStyle/>
        <a:p>
          <a:pPr rtl="1"/>
          <a:endParaRPr lang="he-IL"/>
        </a:p>
      </dgm:t>
    </dgm:pt>
    <dgm:pt modelId="{632CF468-2165-40A9-AA37-A9902CDB5A32}" type="sibTrans" cxnId="{36820B54-B30C-4A11-A954-3045977A8471}">
      <dgm:prSet/>
      <dgm:spPr/>
      <dgm:t>
        <a:bodyPr/>
        <a:lstStyle/>
        <a:p>
          <a:pPr rtl="1"/>
          <a:endParaRPr lang="he-IL"/>
        </a:p>
      </dgm:t>
    </dgm:pt>
    <dgm:pt modelId="{3775EED7-FB42-4D95-8B65-C425B9DD4EAE}">
      <dgm:prSet phldrT="[טקסט]" custT="1"/>
      <dgm:spPr>
        <a:blipFill rotWithShape="0">
          <a:blip xmlns:r="http://schemas.openxmlformats.org/officeDocument/2006/relationships" r:embed="rId1"/>
          <a:tile tx="0" ty="0" sx="100000" sy="100000" flip="none" algn="tl"/>
        </a:blipFill>
      </dgm:spPr>
      <dgm:t>
        <a:bodyPr/>
        <a:lstStyle/>
        <a:p>
          <a:pPr rtl="1"/>
          <a:r>
            <a:rPr lang="he-IL" sz="2400" b="1" dirty="0" smtClean="0">
              <a:solidFill>
                <a:schemeClr val="tx1"/>
              </a:solidFill>
              <a:cs typeface="+mj-cs"/>
            </a:rPr>
            <a:t>טיימר להפעלת מוצרי חשמל</a:t>
          </a:r>
          <a:endParaRPr lang="he-IL" sz="2400" b="1" dirty="0">
            <a:solidFill>
              <a:schemeClr val="tx1"/>
            </a:solidFill>
            <a:cs typeface="+mj-cs"/>
          </a:endParaRPr>
        </a:p>
      </dgm:t>
    </dgm:pt>
    <dgm:pt modelId="{60FE9794-0007-4B1C-99E2-190990FA5C44}" type="parTrans" cxnId="{2FF73A99-B721-4691-A138-5B5D80725B56}">
      <dgm:prSet/>
      <dgm:spPr/>
      <dgm:t>
        <a:bodyPr/>
        <a:lstStyle/>
        <a:p>
          <a:pPr rtl="1"/>
          <a:endParaRPr lang="he-IL"/>
        </a:p>
      </dgm:t>
    </dgm:pt>
    <dgm:pt modelId="{518A4727-CA73-45EA-A695-2E175A87D06E}" type="sibTrans" cxnId="{2FF73A99-B721-4691-A138-5B5D80725B56}">
      <dgm:prSet/>
      <dgm:spPr/>
      <dgm:t>
        <a:bodyPr/>
        <a:lstStyle/>
        <a:p>
          <a:pPr rtl="1"/>
          <a:endParaRPr lang="he-IL"/>
        </a:p>
      </dgm:t>
    </dgm:pt>
    <dgm:pt modelId="{A8EAD300-982B-4EA4-B4F2-2CC9F5F14080}">
      <dgm:prSet phldrT="[טקסט]"/>
      <dgm:spPr/>
      <dgm:t>
        <a:bodyPr/>
        <a:lstStyle/>
        <a:p>
          <a:pPr rtl="1"/>
          <a:endParaRPr lang="he-IL"/>
        </a:p>
      </dgm:t>
    </dgm:pt>
    <dgm:pt modelId="{19336D0D-12A4-4845-AB27-A3F2180DFF33}" type="parTrans" cxnId="{DEA6EA82-F79F-45BA-A372-2F75895613BC}">
      <dgm:prSet/>
      <dgm:spPr/>
      <dgm:t>
        <a:bodyPr/>
        <a:lstStyle/>
        <a:p>
          <a:pPr rtl="1"/>
          <a:endParaRPr lang="he-IL"/>
        </a:p>
      </dgm:t>
    </dgm:pt>
    <dgm:pt modelId="{C9E34375-D5CF-49B8-AB31-569CA757FEA2}" type="sibTrans" cxnId="{DEA6EA82-F79F-45BA-A372-2F75895613BC}">
      <dgm:prSet/>
      <dgm:spPr/>
      <dgm:t>
        <a:bodyPr/>
        <a:lstStyle/>
        <a:p>
          <a:pPr rtl="1"/>
          <a:endParaRPr lang="he-IL"/>
        </a:p>
      </dgm:t>
    </dgm:pt>
    <dgm:pt modelId="{2204C78A-5822-46D1-9F5F-D56E834E701C}" type="pres">
      <dgm:prSet presAssocID="{0D809E8E-4619-4BF1-A37B-B1B0B498F9D0}" presName="Name0" presStyleCnt="0">
        <dgm:presLayoutVars>
          <dgm:chMax val="1"/>
          <dgm:chPref val="1"/>
        </dgm:presLayoutVars>
      </dgm:prSet>
      <dgm:spPr/>
      <dgm:t>
        <a:bodyPr/>
        <a:lstStyle/>
        <a:p>
          <a:pPr rtl="1"/>
          <a:endParaRPr lang="he-IL"/>
        </a:p>
      </dgm:t>
    </dgm:pt>
    <dgm:pt modelId="{A3B13B1C-5A38-405D-826D-434B54010D16}" type="pres">
      <dgm:prSet presAssocID="{1412A5A0-F0BC-4F8E-9494-39A6FCBF775D}" presName="Parent" presStyleLbl="node0" presStyleIdx="0" presStyleCnt="1" custScaleX="52293" custScaleY="47895" custLinFactNeighborX="89368" custLinFactNeighborY="48191" custRadScaleRad="113543" custRadScaleInc="-35322">
        <dgm:presLayoutVars>
          <dgm:chMax val="5"/>
          <dgm:chPref val="5"/>
        </dgm:presLayoutVars>
      </dgm:prSet>
      <dgm:spPr/>
      <dgm:t>
        <a:bodyPr/>
        <a:lstStyle/>
        <a:p>
          <a:pPr rtl="1"/>
          <a:endParaRPr lang="he-IL"/>
        </a:p>
      </dgm:t>
    </dgm:pt>
    <dgm:pt modelId="{EE90EA49-2C30-45FE-B142-AC8D6686A994}" type="pres">
      <dgm:prSet presAssocID="{1412A5A0-F0BC-4F8E-9494-39A6FCBF775D}" presName="Accent1" presStyleLbl="node1" presStyleIdx="0" presStyleCnt="15"/>
      <dgm:spPr/>
    </dgm:pt>
    <dgm:pt modelId="{9D5E3CE5-5186-419A-AD4C-DE4FC0BA8485}" type="pres">
      <dgm:prSet presAssocID="{1412A5A0-F0BC-4F8E-9494-39A6FCBF775D}" presName="Accent2" presStyleLbl="node1" presStyleIdx="1" presStyleCnt="15"/>
      <dgm:spPr/>
    </dgm:pt>
    <dgm:pt modelId="{C0A1B854-5E11-4D39-BFB4-82BB923E1891}" type="pres">
      <dgm:prSet presAssocID="{1412A5A0-F0BC-4F8E-9494-39A6FCBF775D}" presName="Accent3" presStyleLbl="node1" presStyleIdx="2" presStyleCnt="15"/>
      <dgm:spPr/>
    </dgm:pt>
    <dgm:pt modelId="{3936E742-922D-4C04-BB6F-6D88DC669A1B}" type="pres">
      <dgm:prSet presAssocID="{1412A5A0-F0BC-4F8E-9494-39A6FCBF775D}" presName="Accent4" presStyleLbl="node1" presStyleIdx="3" presStyleCnt="15"/>
      <dgm:spPr/>
    </dgm:pt>
    <dgm:pt modelId="{A46A59C1-BA79-488B-BF0D-C6EF37DAB6E8}" type="pres">
      <dgm:prSet presAssocID="{1412A5A0-F0BC-4F8E-9494-39A6FCBF775D}" presName="Accent5" presStyleLbl="node1" presStyleIdx="4" presStyleCnt="15"/>
      <dgm:spPr/>
    </dgm:pt>
    <dgm:pt modelId="{A5B55DAF-AD15-4F70-9CF2-27B5294C4C87}" type="pres">
      <dgm:prSet presAssocID="{1412A5A0-F0BC-4F8E-9494-39A6FCBF775D}" presName="Accent6" presStyleLbl="node1" presStyleIdx="5" presStyleCnt="15"/>
      <dgm:spPr/>
    </dgm:pt>
    <dgm:pt modelId="{7B9DCF0C-2ED0-4D04-B911-66CC328F7ED7}" type="pres">
      <dgm:prSet presAssocID="{B347D819-8317-4252-93E4-3BA6FA8DCBFF}" presName="Child1" presStyleLbl="node1" presStyleIdx="6" presStyleCnt="15" custScaleX="109650" custScaleY="108564" custLinFactNeighborX="9119" custLinFactNeighborY="-58116" custRadScaleRad="105681" custRadScaleInc="-13577">
        <dgm:presLayoutVars>
          <dgm:chMax val="0"/>
          <dgm:chPref val="0"/>
        </dgm:presLayoutVars>
      </dgm:prSet>
      <dgm:spPr/>
      <dgm:t>
        <a:bodyPr/>
        <a:lstStyle/>
        <a:p>
          <a:pPr rtl="1"/>
          <a:endParaRPr lang="he-IL"/>
        </a:p>
      </dgm:t>
    </dgm:pt>
    <dgm:pt modelId="{8F3CB589-1AC3-427A-B9D2-C420AAD8ABBE}" type="pres">
      <dgm:prSet presAssocID="{B347D819-8317-4252-93E4-3BA6FA8DCBFF}" presName="Accent7" presStyleCnt="0"/>
      <dgm:spPr/>
    </dgm:pt>
    <dgm:pt modelId="{D15A6938-328F-4F5A-BBA8-B28DAD3BC288}" type="pres">
      <dgm:prSet presAssocID="{B347D819-8317-4252-93E4-3BA6FA8DCBFF}" presName="AccentHold1" presStyleLbl="node1" presStyleIdx="7" presStyleCnt="15"/>
      <dgm:spPr/>
    </dgm:pt>
    <dgm:pt modelId="{640050A6-DBDB-4E6D-BE20-FD409C1F436F}" type="pres">
      <dgm:prSet presAssocID="{B347D819-8317-4252-93E4-3BA6FA8DCBFF}" presName="Accent8" presStyleCnt="0"/>
      <dgm:spPr/>
    </dgm:pt>
    <dgm:pt modelId="{BAE605F4-BCC3-4E1B-A9FE-534A511EF456}" type="pres">
      <dgm:prSet presAssocID="{B347D819-8317-4252-93E4-3BA6FA8DCBFF}" presName="AccentHold2" presStyleLbl="node1" presStyleIdx="8" presStyleCnt="15"/>
      <dgm:spPr/>
    </dgm:pt>
    <dgm:pt modelId="{1D762E82-331E-4D69-B085-8B94C9C2155F}" type="pres">
      <dgm:prSet presAssocID="{2C8CDB98-E53D-4AB2-93AB-A1837920DEBE}" presName="Child2" presStyleLbl="node1" presStyleIdx="9" presStyleCnt="15">
        <dgm:presLayoutVars>
          <dgm:chMax val="0"/>
          <dgm:chPref val="0"/>
        </dgm:presLayoutVars>
      </dgm:prSet>
      <dgm:spPr/>
      <dgm:t>
        <a:bodyPr/>
        <a:lstStyle/>
        <a:p>
          <a:pPr rtl="1"/>
          <a:endParaRPr lang="he-IL"/>
        </a:p>
      </dgm:t>
    </dgm:pt>
    <dgm:pt modelId="{52620613-17AD-436E-B11F-CC40850AF918}" type="pres">
      <dgm:prSet presAssocID="{2C8CDB98-E53D-4AB2-93AB-A1837920DEBE}" presName="Accent9" presStyleCnt="0"/>
      <dgm:spPr/>
    </dgm:pt>
    <dgm:pt modelId="{2106365D-88C6-433F-BFD2-A6B6A2C08874}" type="pres">
      <dgm:prSet presAssocID="{2C8CDB98-E53D-4AB2-93AB-A1837920DEBE}" presName="AccentHold1" presStyleLbl="node1" presStyleIdx="10" presStyleCnt="15"/>
      <dgm:spPr/>
    </dgm:pt>
    <dgm:pt modelId="{301399B1-1AC7-4F2A-9F02-CA903B0C82F6}" type="pres">
      <dgm:prSet presAssocID="{2C8CDB98-E53D-4AB2-93AB-A1837920DEBE}" presName="Accent10" presStyleCnt="0"/>
      <dgm:spPr/>
    </dgm:pt>
    <dgm:pt modelId="{830D6C40-B6BF-4B74-8F0B-553DA47E9031}" type="pres">
      <dgm:prSet presAssocID="{2C8CDB98-E53D-4AB2-93AB-A1837920DEBE}" presName="AccentHold2" presStyleLbl="node1" presStyleIdx="11" presStyleCnt="15"/>
      <dgm:spPr/>
    </dgm:pt>
    <dgm:pt modelId="{8EE832B4-08BF-498B-93DF-91B52A668D8D}" type="pres">
      <dgm:prSet presAssocID="{2C8CDB98-E53D-4AB2-93AB-A1837920DEBE}" presName="Accent11" presStyleCnt="0"/>
      <dgm:spPr/>
    </dgm:pt>
    <dgm:pt modelId="{BDA9A699-7789-4EC2-ADBD-9F2CC72B2A0F}" type="pres">
      <dgm:prSet presAssocID="{2C8CDB98-E53D-4AB2-93AB-A1837920DEBE}" presName="AccentHold3" presStyleLbl="node1" presStyleIdx="12" presStyleCnt="15"/>
      <dgm:spPr/>
    </dgm:pt>
    <dgm:pt modelId="{4BBFF277-D44B-42FF-A575-E17EE9ED5CB2}" type="pres">
      <dgm:prSet presAssocID="{3775EED7-FB42-4D95-8B65-C425B9DD4EAE}" presName="Child3" presStyleLbl="node1" presStyleIdx="13" presStyleCnt="15" custScaleX="110275" custLinFactX="-145267" custLinFactNeighborX="-200000" custLinFactNeighborY="17015">
        <dgm:presLayoutVars>
          <dgm:chMax val="0"/>
          <dgm:chPref val="0"/>
        </dgm:presLayoutVars>
      </dgm:prSet>
      <dgm:spPr/>
      <dgm:t>
        <a:bodyPr/>
        <a:lstStyle/>
        <a:p>
          <a:pPr rtl="1"/>
          <a:endParaRPr lang="he-IL"/>
        </a:p>
      </dgm:t>
    </dgm:pt>
    <dgm:pt modelId="{204DE9D1-F9D9-42D4-8D5B-9E1BB7BBD759}" type="pres">
      <dgm:prSet presAssocID="{3775EED7-FB42-4D95-8B65-C425B9DD4EAE}" presName="Accent12" presStyleCnt="0"/>
      <dgm:spPr/>
    </dgm:pt>
    <dgm:pt modelId="{78554C39-156A-4B40-92A3-048B2B70B9CD}" type="pres">
      <dgm:prSet presAssocID="{3775EED7-FB42-4D95-8B65-C425B9DD4EAE}" presName="AccentHold1" presStyleLbl="node1" presStyleIdx="14" presStyleCnt="15"/>
      <dgm:spPr/>
    </dgm:pt>
  </dgm:ptLst>
  <dgm:cxnLst>
    <dgm:cxn modelId="{2FF73A99-B721-4691-A138-5B5D80725B56}" srcId="{1412A5A0-F0BC-4F8E-9494-39A6FCBF775D}" destId="{3775EED7-FB42-4D95-8B65-C425B9DD4EAE}" srcOrd="2" destOrd="0" parTransId="{60FE9794-0007-4B1C-99E2-190990FA5C44}" sibTransId="{518A4727-CA73-45EA-A695-2E175A87D06E}"/>
    <dgm:cxn modelId="{DEA6EA82-F79F-45BA-A372-2F75895613BC}" srcId="{0D809E8E-4619-4BF1-A37B-B1B0B498F9D0}" destId="{A8EAD300-982B-4EA4-B4F2-2CC9F5F14080}" srcOrd="1" destOrd="0" parTransId="{19336D0D-12A4-4845-AB27-A3F2180DFF33}" sibTransId="{C9E34375-D5CF-49B8-AB31-569CA757FEA2}"/>
    <dgm:cxn modelId="{DCD3B8DE-C533-44F6-906A-270EEFBD3A68}" type="presOf" srcId="{3775EED7-FB42-4D95-8B65-C425B9DD4EAE}" destId="{4BBFF277-D44B-42FF-A575-E17EE9ED5CB2}" srcOrd="0" destOrd="0" presId="urn:microsoft.com/office/officeart/2009/3/layout/CircleRelationship"/>
    <dgm:cxn modelId="{F4555B57-CB7C-40F5-B61D-B46843153DC9}" srcId="{0D809E8E-4619-4BF1-A37B-B1B0B498F9D0}" destId="{1412A5A0-F0BC-4F8E-9494-39A6FCBF775D}" srcOrd="0" destOrd="0" parTransId="{FF4A9A33-3610-496E-AFA8-EAF00B9F7699}" sibTransId="{DA241B9D-DFE7-4352-98A1-1C0550D00A9D}"/>
    <dgm:cxn modelId="{ACB1BFFE-D70A-43E1-92A0-8AB44EB21FA1}" type="presOf" srcId="{B347D819-8317-4252-93E4-3BA6FA8DCBFF}" destId="{7B9DCF0C-2ED0-4D04-B911-66CC328F7ED7}" srcOrd="0" destOrd="0" presId="urn:microsoft.com/office/officeart/2009/3/layout/CircleRelationship"/>
    <dgm:cxn modelId="{36820B54-B30C-4A11-A954-3045977A8471}" srcId="{1412A5A0-F0BC-4F8E-9494-39A6FCBF775D}" destId="{2C8CDB98-E53D-4AB2-93AB-A1837920DEBE}" srcOrd="1" destOrd="0" parTransId="{BDC32562-8291-4DF3-8DA4-911E202ED419}" sibTransId="{632CF468-2165-40A9-AA37-A9902CDB5A32}"/>
    <dgm:cxn modelId="{1FA51628-57BD-4E19-AF32-54FC175ED0C3}" type="presOf" srcId="{1412A5A0-F0BC-4F8E-9494-39A6FCBF775D}" destId="{A3B13B1C-5A38-405D-826D-434B54010D16}" srcOrd="0" destOrd="0" presId="urn:microsoft.com/office/officeart/2009/3/layout/CircleRelationship"/>
    <dgm:cxn modelId="{0D14595F-7221-48DF-8A4B-92F3260F45DF}" type="presOf" srcId="{2C8CDB98-E53D-4AB2-93AB-A1837920DEBE}" destId="{1D762E82-331E-4D69-B085-8B94C9C2155F}" srcOrd="0" destOrd="0" presId="urn:microsoft.com/office/officeart/2009/3/layout/CircleRelationship"/>
    <dgm:cxn modelId="{D6EC5CAD-C38A-41B2-845E-B60D0C45ADC4}" srcId="{1412A5A0-F0BC-4F8E-9494-39A6FCBF775D}" destId="{B347D819-8317-4252-93E4-3BA6FA8DCBFF}" srcOrd="0" destOrd="0" parTransId="{6FE2547F-A532-426D-B040-EBAFF85DFB30}" sibTransId="{3EED0AE7-FFC9-4C7B-90AA-434600025C61}"/>
    <dgm:cxn modelId="{3C1A2593-4102-4561-99EB-7CDBD43A8517}" type="presOf" srcId="{0D809E8E-4619-4BF1-A37B-B1B0B498F9D0}" destId="{2204C78A-5822-46D1-9F5F-D56E834E701C}" srcOrd="0" destOrd="0" presId="urn:microsoft.com/office/officeart/2009/3/layout/CircleRelationship"/>
    <dgm:cxn modelId="{53A237A1-B7E4-45B8-A182-2DB27E9D7985}" type="presParOf" srcId="{2204C78A-5822-46D1-9F5F-D56E834E701C}" destId="{A3B13B1C-5A38-405D-826D-434B54010D16}" srcOrd="0" destOrd="0" presId="urn:microsoft.com/office/officeart/2009/3/layout/CircleRelationship"/>
    <dgm:cxn modelId="{EFC92BAB-BCCD-4835-808A-A3148778DF32}" type="presParOf" srcId="{2204C78A-5822-46D1-9F5F-D56E834E701C}" destId="{EE90EA49-2C30-45FE-B142-AC8D6686A994}" srcOrd="1" destOrd="0" presId="urn:microsoft.com/office/officeart/2009/3/layout/CircleRelationship"/>
    <dgm:cxn modelId="{08844A81-3699-4A8D-A643-7CA11D14E982}" type="presParOf" srcId="{2204C78A-5822-46D1-9F5F-D56E834E701C}" destId="{9D5E3CE5-5186-419A-AD4C-DE4FC0BA8485}" srcOrd="2" destOrd="0" presId="urn:microsoft.com/office/officeart/2009/3/layout/CircleRelationship"/>
    <dgm:cxn modelId="{090DA20B-DDDD-40B5-AE15-FF911D4C393C}" type="presParOf" srcId="{2204C78A-5822-46D1-9F5F-D56E834E701C}" destId="{C0A1B854-5E11-4D39-BFB4-82BB923E1891}" srcOrd="3" destOrd="0" presId="urn:microsoft.com/office/officeart/2009/3/layout/CircleRelationship"/>
    <dgm:cxn modelId="{5BCC066E-22D0-445F-87C3-22A848075209}" type="presParOf" srcId="{2204C78A-5822-46D1-9F5F-D56E834E701C}" destId="{3936E742-922D-4C04-BB6F-6D88DC669A1B}" srcOrd="4" destOrd="0" presId="urn:microsoft.com/office/officeart/2009/3/layout/CircleRelationship"/>
    <dgm:cxn modelId="{5EC71551-9A97-4840-BC25-BF8ACE4D15DF}" type="presParOf" srcId="{2204C78A-5822-46D1-9F5F-D56E834E701C}" destId="{A46A59C1-BA79-488B-BF0D-C6EF37DAB6E8}" srcOrd="5" destOrd="0" presId="urn:microsoft.com/office/officeart/2009/3/layout/CircleRelationship"/>
    <dgm:cxn modelId="{EBACD5B1-02FF-4F4C-A6D7-892E1A76EB47}" type="presParOf" srcId="{2204C78A-5822-46D1-9F5F-D56E834E701C}" destId="{A5B55DAF-AD15-4F70-9CF2-27B5294C4C87}" srcOrd="6" destOrd="0" presId="urn:microsoft.com/office/officeart/2009/3/layout/CircleRelationship"/>
    <dgm:cxn modelId="{5817F240-1FCA-499A-B958-CF1440A4A00B}" type="presParOf" srcId="{2204C78A-5822-46D1-9F5F-D56E834E701C}" destId="{7B9DCF0C-2ED0-4D04-B911-66CC328F7ED7}" srcOrd="7" destOrd="0" presId="urn:microsoft.com/office/officeart/2009/3/layout/CircleRelationship"/>
    <dgm:cxn modelId="{C2277DD1-F73F-4C64-A19C-5E62D7E02F15}" type="presParOf" srcId="{2204C78A-5822-46D1-9F5F-D56E834E701C}" destId="{8F3CB589-1AC3-427A-B9D2-C420AAD8ABBE}" srcOrd="8" destOrd="0" presId="urn:microsoft.com/office/officeart/2009/3/layout/CircleRelationship"/>
    <dgm:cxn modelId="{FD69B0F3-26AF-4753-BD34-22173D7FE229}" type="presParOf" srcId="{8F3CB589-1AC3-427A-B9D2-C420AAD8ABBE}" destId="{D15A6938-328F-4F5A-BBA8-B28DAD3BC288}" srcOrd="0" destOrd="0" presId="urn:microsoft.com/office/officeart/2009/3/layout/CircleRelationship"/>
    <dgm:cxn modelId="{5363E680-C1F1-463C-A0FB-D5E37C72DA3C}" type="presParOf" srcId="{2204C78A-5822-46D1-9F5F-D56E834E701C}" destId="{640050A6-DBDB-4E6D-BE20-FD409C1F436F}" srcOrd="9" destOrd="0" presId="urn:microsoft.com/office/officeart/2009/3/layout/CircleRelationship"/>
    <dgm:cxn modelId="{2B641EDE-6EB4-43EB-90D4-EA2D89EA2BE4}" type="presParOf" srcId="{640050A6-DBDB-4E6D-BE20-FD409C1F436F}" destId="{BAE605F4-BCC3-4E1B-A9FE-534A511EF456}" srcOrd="0" destOrd="0" presId="urn:microsoft.com/office/officeart/2009/3/layout/CircleRelationship"/>
    <dgm:cxn modelId="{E20E99F8-A54B-44ED-A159-1D153EFD6DE6}" type="presParOf" srcId="{2204C78A-5822-46D1-9F5F-D56E834E701C}" destId="{1D762E82-331E-4D69-B085-8B94C9C2155F}" srcOrd="10" destOrd="0" presId="urn:microsoft.com/office/officeart/2009/3/layout/CircleRelationship"/>
    <dgm:cxn modelId="{E829B9C8-5C82-4577-9EA5-E7755BABEFC9}" type="presParOf" srcId="{2204C78A-5822-46D1-9F5F-D56E834E701C}" destId="{52620613-17AD-436E-B11F-CC40850AF918}" srcOrd="11" destOrd="0" presId="urn:microsoft.com/office/officeart/2009/3/layout/CircleRelationship"/>
    <dgm:cxn modelId="{2E853451-0672-4E8E-8033-9E83456183C1}" type="presParOf" srcId="{52620613-17AD-436E-B11F-CC40850AF918}" destId="{2106365D-88C6-433F-BFD2-A6B6A2C08874}" srcOrd="0" destOrd="0" presId="urn:microsoft.com/office/officeart/2009/3/layout/CircleRelationship"/>
    <dgm:cxn modelId="{129A9962-732E-46DF-969D-5642B0522748}" type="presParOf" srcId="{2204C78A-5822-46D1-9F5F-D56E834E701C}" destId="{301399B1-1AC7-4F2A-9F02-CA903B0C82F6}" srcOrd="12" destOrd="0" presId="urn:microsoft.com/office/officeart/2009/3/layout/CircleRelationship"/>
    <dgm:cxn modelId="{A8925EA0-C392-472E-AB26-0FE81254175F}" type="presParOf" srcId="{301399B1-1AC7-4F2A-9F02-CA903B0C82F6}" destId="{830D6C40-B6BF-4B74-8F0B-553DA47E9031}" srcOrd="0" destOrd="0" presId="urn:microsoft.com/office/officeart/2009/3/layout/CircleRelationship"/>
    <dgm:cxn modelId="{8A8DF760-F44D-4BF6-82D0-B685DB860A37}" type="presParOf" srcId="{2204C78A-5822-46D1-9F5F-D56E834E701C}" destId="{8EE832B4-08BF-498B-93DF-91B52A668D8D}" srcOrd="13" destOrd="0" presId="urn:microsoft.com/office/officeart/2009/3/layout/CircleRelationship"/>
    <dgm:cxn modelId="{6C71B54A-8F6C-49E9-B4B9-5C947B5CA121}" type="presParOf" srcId="{8EE832B4-08BF-498B-93DF-91B52A668D8D}" destId="{BDA9A699-7789-4EC2-ADBD-9F2CC72B2A0F}" srcOrd="0" destOrd="0" presId="urn:microsoft.com/office/officeart/2009/3/layout/CircleRelationship"/>
    <dgm:cxn modelId="{697DDEF4-0FF5-47BC-B692-E9D7470CACEE}" type="presParOf" srcId="{2204C78A-5822-46D1-9F5F-D56E834E701C}" destId="{4BBFF277-D44B-42FF-A575-E17EE9ED5CB2}" srcOrd="14" destOrd="0" presId="urn:microsoft.com/office/officeart/2009/3/layout/CircleRelationship"/>
    <dgm:cxn modelId="{ADCC6FC8-BEF7-43D8-AA40-D1C3BAFAEAA8}" type="presParOf" srcId="{2204C78A-5822-46D1-9F5F-D56E834E701C}" destId="{204DE9D1-F9D9-42D4-8D5B-9E1BB7BBD759}" srcOrd="15" destOrd="0" presId="urn:microsoft.com/office/officeart/2009/3/layout/CircleRelationship"/>
    <dgm:cxn modelId="{98243330-F9DC-48A2-AE02-69832AE7B433}" type="presParOf" srcId="{204DE9D1-F9D9-42D4-8D5B-9E1BB7BBD759}" destId="{78554C39-156A-4B40-92A3-048B2B70B9CD}"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3C4680-8B80-4340-8298-068749D110DF}" type="doc">
      <dgm:prSet loTypeId="urn:microsoft.com/office/officeart/2005/8/layout/gear1" loCatId="relationship" qsTypeId="urn:microsoft.com/office/officeart/2005/8/quickstyle/3d5" qsCatId="3D" csTypeId="urn:microsoft.com/office/officeart/2005/8/colors/accent1_2" csCatId="accent1" phldr="1"/>
      <dgm:spPr/>
    </dgm:pt>
    <dgm:pt modelId="{A2AA65C5-B960-4C30-A4D3-C7AACA55F9FA}">
      <dgm:prSet phldrT="[טקסט]" custT="1"/>
      <dgm:spPr>
        <a:solidFill>
          <a:schemeClr val="accent3">
            <a:lumMod val="50000"/>
          </a:schemeClr>
        </a:solidFill>
      </dgm:spPr>
      <dgm:t>
        <a:bodyPr/>
        <a:lstStyle/>
        <a:p>
          <a:pPr rtl="1"/>
          <a:r>
            <a:rPr lang="he-IL" sz="4000" dirty="0" smtClean="0">
              <a:solidFill>
                <a:schemeClr val="tx1"/>
              </a:solidFill>
            </a:rPr>
            <a:t>"ארק" ביוונית = ארץ</a:t>
          </a:r>
          <a:endParaRPr lang="he-IL" sz="4000" dirty="0">
            <a:solidFill>
              <a:schemeClr val="tx1"/>
            </a:solidFill>
          </a:endParaRPr>
        </a:p>
      </dgm:t>
    </dgm:pt>
    <dgm:pt modelId="{2B350A1C-D6E7-4378-8011-ABB74DEDF1E2}" type="parTrans" cxnId="{AEEE0F69-A6BA-4BD5-9ABA-68C2A4800C37}">
      <dgm:prSet/>
      <dgm:spPr/>
      <dgm:t>
        <a:bodyPr/>
        <a:lstStyle/>
        <a:p>
          <a:pPr rtl="1"/>
          <a:endParaRPr lang="he-IL"/>
        </a:p>
      </dgm:t>
    </dgm:pt>
    <dgm:pt modelId="{4E0A3B3B-1FBF-4FEC-8A52-746B0EA330E6}" type="sibTrans" cxnId="{AEEE0F69-A6BA-4BD5-9ABA-68C2A4800C37}">
      <dgm:prSet/>
      <dgm:spPr/>
      <dgm:t>
        <a:bodyPr/>
        <a:lstStyle/>
        <a:p>
          <a:pPr rtl="1"/>
          <a:endParaRPr lang="he-IL"/>
        </a:p>
      </dgm:t>
    </dgm:pt>
    <dgm:pt modelId="{5D90BF1F-4487-4F0E-93E4-96492D71F223}">
      <dgm:prSet phldrT="[טקסט]"/>
      <dgm:spPr>
        <a:solidFill>
          <a:schemeClr val="accent3">
            <a:lumMod val="60000"/>
            <a:lumOff val="40000"/>
          </a:schemeClr>
        </a:solidFill>
      </dgm:spPr>
      <dgm:t>
        <a:bodyPr/>
        <a:lstStyle/>
        <a:p>
          <a:pPr rtl="1"/>
          <a:r>
            <a:rPr lang="he-IL" b="1" dirty="0" smtClean="0">
              <a:solidFill>
                <a:schemeClr val="tx1"/>
              </a:solidFill>
              <a:cs typeface="+mj-cs"/>
            </a:rPr>
            <a:t>מפסק פחת נגד התחשמלות</a:t>
          </a:r>
          <a:endParaRPr lang="he-IL" b="1" dirty="0">
            <a:solidFill>
              <a:schemeClr val="tx1"/>
            </a:solidFill>
            <a:cs typeface="+mj-cs"/>
          </a:endParaRPr>
        </a:p>
      </dgm:t>
    </dgm:pt>
    <dgm:pt modelId="{D63BD848-D712-47BF-A18B-B65B8DD976B0}" type="parTrans" cxnId="{1D3270D3-2026-4489-B013-70A28A86880D}">
      <dgm:prSet/>
      <dgm:spPr/>
      <dgm:t>
        <a:bodyPr/>
        <a:lstStyle/>
        <a:p>
          <a:pPr rtl="1"/>
          <a:endParaRPr lang="he-IL"/>
        </a:p>
      </dgm:t>
    </dgm:pt>
    <dgm:pt modelId="{9B788770-6567-4CC3-BF4A-58C8F40C4267}" type="sibTrans" cxnId="{1D3270D3-2026-4489-B013-70A28A86880D}">
      <dgm:prSet/>
      <dgm:spPr/>
      <dgm:t>
        <a:bodyPr/>
        <a:lstStyle/>
        <a:p>
          <a:pPr rtl="1"/>
          <a:endParaRPr lang="he-IL"/>
        </a:p>
      </dgm:t>
    </dgm:pt>
    <dgm:pt modelId="{6F765754-D180-437C-9DB2-81E52C43CC51}">
      <dgm:prSet phldrT="[טקסט]" custT="1"/>
      <dgm:spPr>
        <a:solidFill>
          <a:schemeClr val="accent3">
            <a:lumMod val="75000"/>
          </a:schemeClr>
        </a:solidFill>
      </dgm:spPr>
      <dgm:t>
        <a:bodyPr/>
        <a:lstStyle/>
        <a:p>
          <a:pPr rtl="1"/>
          <a:r>
            <a:rPr lang="he-IL" sz="2800" dirty="0" smtClean="0">
              <a:solidFill>
                <a:schemeClr val="tx1"/>
              </a:solidFill>
            </a:rPr>
            <a:t>הארקה</a:t>
          </a:r>
          <a:endParaRPr lang="he-IL" sz="2800" dirty="0">
            <a:solidFill>
              <a:schemeClr val="tx1"/>
            </a:solidFill>
          </a:endParaRPr>
        </a:p>
      </dgm:t>
    </dgm:pt>
    <dgm:pt modelId="{C9CB77F9-990E-4BC9-AE9D-D7251828EFC2}" type="parTrans" cxnId="{7DCE1079-86E1-4560-BFE0-1D649C64E3C8}">
      <dgm:prSet/>
      <dgm:spPr/>
      <dgm:t>
        <a:bodyPr/>
        <a:lstStyle/>
        <a:p>
          <a:pPr rtl="1"/>
          <a:endParaRPr lang="he-IL"/>
        </a:p>
      </dgm:t>
    </dgm:pt>
    <dgm:pt modelId="{915A5F20-1A6F-42C8-8FBE-2621C7EEBF65}" type="sibTrans" cxnId="{7DCE1079-86E1-4560-BFE0-1D649C64E3C8}">
      <dgm:prSet/>
      <dgm:spPr/>
      <dgm:t>
        <a:bodyPr/>
        <a:lstStyle/>
        <a:p>
          <a:pPr rtl="1"/>
          <a:endParaRPr lang="he-IL"/>
        </a:p>
      </dgm:t>
    </dgm:pt>
    <dgm:pt modelId="{44FA0606-A681-4160-97C5-77C5FF3C122E}" type="pres">
      <dgm:prSet presAssocID="{A93C4680-8B80-4340-8298-068749D110DF}" presName="composite" presStyleCnt="0">
        <dgm:presLayoutVars>
          <dgm:chMax val="3"/>
          <dgm:animLvl val="lvl"/>
          <dgm:resizeHandles val="exact"/>
        </dgm:presLayoutVars>
      </dgm:prSet>
      <dgm:spPr/>
    </dgm:pt>
    <dgm:pt modelId="{CB280ED0-C0D2-4DA3-8412-245BB42C92F1}" type="pres">
      <dgm:prSet presAssocID="{A2AA65C5-B960-4C30-A4D3-C7AACA55F9FA}" presName="gear1" presStyleLbl="node1" presStyleIdx="0" presStyleCnt="3">
        <dgm:presLayoutVars>
          <dgm:chMax val="1"/>
          <dgm:bulletEnabled val="1"/>
        </dgm:presLayoutVars>
      </dgm:prSet>
      <dgm:spPr/>
      <dgm:t>
        <a:bodyPr/>
        <a:lstStyle/>
        <a:p>
          <a:pPr rtl="1"/>
          <a:endParaRPr lang="he-IL"/>
        </a:p>
      </dgm:t>
    </dgm:pt>
    <dgm:pt modelId="{4B4DB526-A73E-443F-B5A0-4506AD54642F}" type="pres">
      <dgm:prSet presAssocID="{A2AA65C5-B960-4C30-A4D3-C7AACA55F9FA}" presName="gear1srcNode" presStyleLbl="node1" presStyleIdx="0" presStyleCnt="3"/>
      <dgm:spPr/>
      <dgm:t>
        <a:bodyPr/>
        <a:lstStyle/>
        <a:p>
          <a:pPr rtl="1"/>
          <a:endParaRPr lang="he-IL"/>
        </a:p>
      </dgm:t>
    </dgm:pt>
    <dgm:pt modelId="{82BD6318-FAE5-45BF-88E5-DCF6644BD6CA}" type="pres">
      <dgm:prSet presAssocID="{A2AA65C5-B960-4C30-A4D3-C7AACA55F9FA}" presName="gear1dstNode" presStyleLbl="node1" presStyleIdx="0" presStyleCnt="3"/>
      <dgm:spPr/>
      <dgm:t>
        <a:bodyPr/>
        <a:lstStyle/>
        <a:p>
          <a:pPr rtl="1"/>
          <a:endParaRPr lang="he-IL"/>
        </a:p>
      </dgm:t>
    </dgm:pt>
    <dgm:pt modelId="{96602B7D-1216-4B96-8AF0-0EC05D1FB443}" type="pres">
      <dgm:prSet presAssocID="{5D90BF1F-4487-4F0E-93E4-96492D71F223}" presName="gear2" presStyleLbl="node1" presStyleIdx="1" presStyleCnt="3">
        <dgm:presLayoutVars>
          <dgm:chMax val="1"/>
          <dgm:bulletEnabled val="1"/>
        </dgm:presLayoutVars>
      </dgm:prSet>
      <dgm:spPr/>
      <dgm:t>
        <a:bodyPr/>
        <a:lstStyle/>
        <a:p>
          <a:pPr rtl="1"/>
          <a:endParaRPr lang="he-IL"/>
        </a:p>
      </dgm:t>
    </dgm:pt>
    <dgm:pt modelId="{C6298B69-9AD7-4DAE-9AB5-8B2C86199690}" type="pres">
      <dgm:prSet presAssocID="{5D90BF1F-4487-4F0E-93E4-96492D71F223}" presName="gear2srcNode" presStyleLbl="node1" presStyleIdx="1" presStyleCnt="3"/>
      <dgm:spPr/>
      <dgm:t>
        <a:bodyPr/>
        <a:lstStyle/>
        <a:p>
          <a:pPr rtl="1"/>
          <a:endParaRPr lang="he-IL"/>
        </a:p>
      </dgm:t>
    </dgm:pt>
    <dgm:pt modelId="{2DC5CE0C-774E-4E6D-9DEF-391EC7AC9B35}" type="pres">
      <dgm:prSet presAssocID="{5D90BF1F-4487-4F0E-93E4-96492D71F223}" presName="gear2dstNode" presStyleLbl="node1" presStyleIdx="1" presStyleCnt="3"/>
      <dgm:spPr/>
      <dgm:t>
        <a:bodyPr/>
        <a:lstStyle/>
        <a:p>
          <a:pPr rtl="1"/>
          <a:endParaRPr lang="he-IL"/>
        </a:p>
      </dgm:t>
    </dgm:pt>
    <dgm:pt modelId="{8A8C87BD-0795-4D37-B2BD-20EB742AB3B5}" type="pres">
      <dgm:prSet presAssocID="{6F765754-D180-437C-9DB2-81E52C43CC51}" presName="gear3" presStyleLbl="node1" presStyleIdx="2" presStyleCnt="3"/>
      <dgm:spPr/>
      <dgm:t>
        <a:bodyPr/>
        <a:lstStyle/>
        <a:p>
          <a:pPr rtl="1"/>
          <a:endParaRPr lang="he-IL"/>
        </a:p>
      </dgm:t>
    </dgm:pt>
    <dgm:pt modelId="{F9EA814D-9D40-439A-A71C-98AFAC179850}" type="pres">
      <dgm:prSet presAssocID="{6F765754-D180-437C-9DB2-81E52C43CC51}" presName="gear3tx" presStyleLbl="node1" presStyleIdx="2" presStyleCnt="3">
        <dgm:presLayoutVars>
          <dgm:chMax val="1"/>
          <dgm:bulletEnabled val="1"/>
        </dgm:presLayoutVars>
      </dgm:prSet>
      <dgm:spPr/>
      <dgm:t>
        <a:bodyPr/>
        <a:lstStyle/>
        <a:p>
          <a:pPr rtl="1"/>
          <a:endParaRPr lang="he-IL"/>
        </a:p>
      </dgm:t>
    </dgm:pt>
    <dgm:pt modelId="{0B0A1495-B10F-461C-81CD-9DC0C0AD8CC0}" type="pres">
      <dgm:prSet presAssocID="{6F765754-D180-437C-9DB2-81E52C43CC51}" presName="gear3srcNode" presStyleLbl="node1" presStyleIdx="2" presStyleCnt="3"/>
      <dgm:spPr/>
      <dgm:t>
        <a:bodyPr/>
        <a:lstStyle/>
        <a:p>
          <a:pPr rtl="1"/>
          <a:endParaRPr lang="he-IL"/>
        </a:p>
      </dgm:t>
    </dgm:pt>
    <dgm:pt modelId="{C18A7725-6379-4A5D-84F6-4C16E734E692}" type="pres">
      <dgm:prSet presAssocID="{6F765754-D180-437C-9DB2-81E52C43CC51}" presName="gear3dstNode" presStyleLbl="node1" presStyleIdx="2" presStyleCnt="3"/>
      <dgm:spPr/>
      <dgm:t>
        <a:bodyPr/>
        <a:lstStyle/>
        <a:p>
          <a:pPr rtl="1"/>
          <a:endParaRPr lang="he-IL"/>
        </a:p>
      </dgm:t>
    </dgm:pt>
    <dgm:pt modelId="{50101C3F-3D16-4C92-9787-B4AE5DAC2CF4}" type="pres">
      <dgm:prSet presAssocID="{4E0A3B3B-1FBF-4FEC-8A52-746B0EA330E6}" presName="connector1" presStyleLbl="sibTrans2D1" presStyleIdx="0" presStyleCnt="3"/>
      <dgm:spPr/>
      <dgm:t>
        <a:bodyPr/>
        <a:lstStyle/>
        <a:p>
          <a:pPr rtl="1"/>
          <a:endParaRPr lang="he-IL"/>
        </a:p>
      </dgm:t>
    </dgm:pt>
    <dgm:pt modelId="{651417EC-BEE5-48CE-8973-BF5DC51D23C1}" type="pres">
      <dgm:prSet presAssocID="{9B788770-6567-4CC3-BF4A-58C8F40C4267}" presName="connector2" presStyleLbl="sibTrans2D1" presStyleIdx="1" presStyleCnt="3"/>
      <dgm:spPr/>
      <dgm:t>
        <a:bodyPr/>
        <a:lstStyle/>
        <a:p>
          <a:pPr rtl="1"/>
          <a:endParaRPr lang="he-IL"/>
        </a:p>
      </dgm:t>
    </dgm:pt>
    <dgm:pt modelId="{A3020D23-AAF4-4AD1-9EF4-CCCE41D3460C}" type="pres">
      <dgm:prSet presAssocID="{915A5F20-1A6F-42C8-8FBE-2621C7EEBF65}" presName="connector3" presStyleLbl="sibTrans2D1" presStyleIdx="2" presStyleCnt="3"/>
      <dgm:spPr/>
      <dgm:t>
        <a:bodyPr/>
        <a:lstStyle/>
        <a:p>
          <a:pPr rtl="1"/>
          <a:endParaRPr lang="he-IL"/>
        </a:p>
      </dgm:t>
    </dgm:pt>
  </dgm:ptLst>
  <dgm:cxnLst>
    <dgm:cxn modelId="{72CE31E6-EC6D-4044-AC17-EAF9F49D06E8}" type="presOf" srcId="{A2AA65C5-B960-4C30-A4D3-C7AACA55F9FA}" destId="{CB280ED0-C0D2-4DA3-8412-245BB42C92F1}" srcOrd="0" destOrd="0" presId="urn:microsoft.com/office/officeart/2005/8/layout/gear1"/>
    <dgm:cxn modelId="{34D6B259-C48C-474A-B3A3-81194D4FA5D2}" type="presOf" srcId="{A2AA65C5-B960-4C30-A4D3-C7AACA55F9FA}" destId="{4B4DB526-A73E-443F-B5A0-4506AD54642F}" srcOrd="1" destOrd="0" presId="urn:microsoft.com/office/officeart/2005/8/layout/gear1"/>
    <dgm:cxn modelId="{A434DC57-1FFF-4BCC-A844-7BD870D9C797}" type="presOf" srcId="{A2AA65C5-B960-4C30-A4D3-C7AACA55F9FA}" destId="{82BD6318-FAE5-45BF-88E5-DCF6644BD6CA}" srcOrd="2" destOrd="0" presId="urn:microsoft.com/office/officeart/2005/8/layout/gear1"/>
    <dgm:cxn modelId="{91E16C64-4654-4918-B8FF-44AAE9B97DC5}" type="presOf" srcId="{6F765754-D180-437C-9DB2-81E52C43CC51}" destId="{F9EA814D-9D40-439A-A71C-98AFAC179850}" srcOrd="1" destOrd="0" presId="urn:microsoft.com/office/officeart/2005/8/layout/gear1"/>
    <dgm:cxn modelId="{92355CF9-36F7-4234-912F-A8F93BDB7DF4}" type="presOf" srcId="{6F765754-D180-437C-9DB2-81E52C43CC51}" destId="{8A8C87BD-0795-4D37-B2BD-20EB742AB3B5}" srcOrd="0" destOrd="0" presId="urn:microsoft.com/office/officeart/2005/8/layout/gear1"/>
    <dgm:cxn modelId="{D7108178-A8D4-4CB5-A6C5-3AE71B25EDAD}" type="presOf" srcId="{4E0A3B3B-1FBF-4FEC-8A52-746B0EA330E6}" destId="{50101C3F-3D16-4C92-9787-B4AE5DAC2CF4}" srcOrd="0" destOrd="0" presId="urn:microsoft.com/office/officeart/2005/8/layout/gear1"/>
    <dgm:cxn modelId="{9B8CE0EE-0556-49F1-8448-5CBB3727E54A}" type="presOf" srcId="{5D90BF1F-4487-4F0E-93E4-96492D71F223}" destId="{C6298B69-9AD7-4DAE-9AB5-8B2C86199690}" srcOrd="1" destOrd="0" presId="urn:microsoft.com/office/officeart/2005/8/layout/gear1"/>
    <dgm:cxn modelId="{8EE547FD-E42F-412C-AA7C-249676757AC9}" type="presOf" srcId="{915A5F20-1A6F-42C8-8FBE-2621C7EEBF65}" destId="{A3020D23-AAF4-4AD1-9EF4-CCCE41D3460C}" srcOrd="0" destOrd="0" presId="urn:microsoft.com/office/officeart/2005/8/layout/gear1"/>
    <dgm:cxn modelId="{AEEE0F69-A6BA-4BD5-9ABA-68C2A4800C37}" srcId="{A93C4680-8B80-4340-8298-068749D110DF}" destId="{A2AA65C5-B960-4C30-A4D3-C7AACA55F9FA}" srcOrd="0" destOrd="0" parTransId="{2B350A1C-D6E7-4378-8011-ABB74DEDF1E2}" sibTransId="{4E0A3B3B-1FBF-4FEC-8A52-746B0EA330E6}"/>
    <dgm:cxn modelId="{6C3245B8-7575-4023-A490-513E65675B98}" type="presOf" srcId="{5D90BF1F-4487-4F0E-93E4-96492D71F223}" destId="{2DC5CE0C-774E-4E6D-9DEF-391EC7AC9B35}" srcOrd="2" destOrd="0" presId="urn:microsoft.com/office/officeart/2005/8/layout/gear1"/>
    <dgm:cxn modelId="{0005A903-BDB4-4940-AAE5-6486FE148532}" type="presOf" srcId="{6F765754-D180-437C-9DB2-81E52C43CC51}" destId="{C18A7725-6379-4A5D-84F6-4C16E734E692}" srcOrd="3" destOrd="0" presId="urn:microsoft.com/office/officeart/2005/8/layout/gear1"/>
    <dgm:cxn modelId="{AC68BD4E-F8A2-43B9-B7A3-923E538D42D6}" type="presOf" srcId="{5D90BF1F-4487-4F0E-93E4-96492D71F223}" destId="{96602B7D-1216-4B96-8AF0-0EC05D1FB443}" srcOrd="0" destOrd="0" presId="urn:microsoft.com/office/officeart/2005/8/layout/gear1"/>
    <dgm:cxn modelId="{2A20B62F-46E6-4796-A5BA-C174F4DE4FB1}" type="presOf" srcId="{9B788770-6567-4CC3-BF4A-58C8F40C4267}" destId="{651417EC-BEE5-48CE-8973-BF5DC51D23C1}" srcOrd="0" destOrd="0" presId="urn:microsoft.com/office/officeart/2005/8/layout/gear1"/>
    <dgm:cxn modelId="{B781A442-BAE6-4433-96C3-03F228A8C855}" type="presOf" srcId="{6F765754-D180-437C-9DB2-81E52C43CC51}" destId="{0B0A1495-B10F-461C-81CD-9DC0C0AD8CC0}" srcOrd="2" destOrd="0" presId="urn:microsoft.com/office/officeart/2005/8/layout/gear1"/>
    <dgm:cxn modelId="{5D3BC7AC-E5CB-4CB3-A23B-083F544E8AF6}" type="presOf" srcId="{A93C4680-8B80-4340-8298-068749D110DF}" destId="{44FA0606-A681-4160-97C5-77C5FF3C122E}" srcOrd="0" destOrd="0" presId="urn:microsoft.com/office/officeart/2005/8/layout/gear1"/>
    <dgm:cxn modelId="{1D3270D3-2026-4489-B013-70A28A86880D}" srcId="{A93C4680-8B80-4340-8298-068749D110DF}" destId="{5D90BF1F-4487-4F0E-93E4-96492D71F223}" srcOrd="1" destOrd="0" parTransId="{D63BD848-D712-47BF-A18B-B65B8DD976B0}" sibTransId="{9B788770-6567-4CC3-BF4A-58C8F40C4267}"/>
    <dgm:cxn modelId="{7DCE1079-86E1-4560-BFE0-1D649C64E3C8}" srcId="{A93C4680-8B80-4340-8298-068749D110DF}" destId="{6F765754-D180-437C-9DB2-81E52C43CC51}" srcOrd="2" destOrd="0" parTransId="{C9CB77F9-990E-4BC9-AE9D-D7251828EFC2}" sibTransId="{915A5F20-1A6F-42C8-8FBE-2621C7EEBF65}"/>
    <dgm:cxn modelId="{4E5112BE-92A3-46B8-9FC1-9A5D09E80A9D}" type="presParOf" srcId="{44FA0606-A681-4160-97C5-77C5FF3C122E}" destId="{CB280ED0-C0D2-4DA3-8412-245BB42C92F1}" srcOrd="0" destOrd="0" presId="urn:microsoft.com/office/officeart/2005/8/layout/gear1"/>
    <dgm:cxn modelId="{09F64704-CAAE-4802-8D84-C57BEA5BFDBD}" type="presParOf" srcId="{44FA0606-A681-4160-97C5-77C5FF3C122E}" destId="{4B4DB526-A73E-443F-B5A0-4506AD54642F}" srcOrd="1" destOrd="0" presId="urn:microsoft.com/office/officeart/2005/8/layout/gear1"/>
    <dgm:cxn modelId="{ABA35B61-1450-4C92-9204-F3F676F16B1F}" type="presParOf" srcId="{44FA0606-A681-4160-97C5-77C5FF3C122E}" destId="{82BD6318-FAE5-45BF-88E5-DCF6644BD6CA}" srcOrd="2" destOrd="0" presId="urn:microsoft.com/office/officeart/2005/8/layout/gear1"/>
    <dgm:cxn modelId="{3CD7701E-1FC1-4AF9-9FAE-25A3B8F0EEEB}" type="presParOf" srcId="{44FA0606-A681-4160-97C5-77C5FF3C122E}" destId="{96602B7D-1216-4B96-8AF0-0EC05D1FB443}" srcOrd="3" destOrd="0" presId="urn:microsoft.com/office/officeart/2005/8/layout/gear1"/>
    <dgm:cxn modelId="{873C9D4F-3F65-4605-9802-9468A0771E54}" type="presParOf" srcId="{44FA0606-A681-4160-97C5-77C5FF3C122E}" destId="{C6298B69-9AD7-4DAE-9AB5-8B2C86199690}" srcOrd="4" destOrd="0" presId="urn:microsoft.com/office/officeart/2005/8/layout/gear1"/>
    <dgm:cxn modelId="{F407D058-B643-44CE-9B2A-E2837DC6F2BB}" type="presParOf" srcId="{44FA0606-A681-4160-97C5-77C5FF3C122E}" destId="{2DC5CE0C-774E-4E6D-9DEF-391EC7AC9B35}" srcOrd="5" destOrd="0" presId="urn:microsoft.com/office/officeart/2005/8/layout/gear1"/>
    <dgm:cxn modelId="{6F04AE1D-5312-4278-B4AF-7FFBDFE83863}" type="presParOf" srcId="{44FA0606-A681-4160-97C5-77C5FF3C122E}" destId="{8A8C87BD-0795-4D37-B2BD-20EB742AB3B5}" srcOrd="6" destOrd="0" presId="urn:microsoft.com/office/officeart/2005/8/layout/gear1"/>
    <dgm:cxn modelId="{750B32FF-0F1A-49A0-A624-DCA31A2C0D94}" type="presParOf" srcId="{44FA0606-A681-4160-97C5-77C5FF3C122E}" destId="{F9EA814D-9D40-439A-A71C-98AFAC179850}" srcOrd="7" destOrd="0" presId="urn:microsoft.com/office/officeart/2005/8/layout/gear1"/>
    <dgm:cxn modelId="{251AA8D7-0760-413A-AA07-F9075D73B0DE}" type="presParOf" srcId="{44FA0606-A681-4160-97C5-77C5FF3C122E}" destId="{0B0A1495-B10F-461C-81CD-9DC0C0AD8CC0}" srcOrd="8" destOrd="0" presId="urn:microsoft.com/office/officeart/2005/8/layout/gear1"/>
    <dgm:cxn modelId="{F781155C-283F-4207-B504-96FBA0370AF8}" type="presParOf" srcId="{44FA0606-A681-4160-97C5-77C5FF3C122E}" destId="{C18A7725-6379-4A5D-84F6-4C16E734E692}" srcOrd="9" destOrd="0" presId="urn:microsoft.com/office/officeart/2005/8/layout/gear1"/>
    <dgm:cxn modelId="{E78E00DE-FF23-4A98-9152-45FAEF62BB8E}" type="presParOf" srcId="{44FA0606-A681-4160-97C5-77C5FF3C122E}" destId="{50101C3F-3D16-4C92-9787-B4AE5DAC2CF4}" srcOrd="10" destOrd="0" presId="urn:microsoft.com/office/officeart/2005/8/layout/gear1"/>
    <dgm:cxn modelId="{70C069F3-0C83-42FC-92CD-0CD519024B3A}" type="presParOf" srcId="{44FA0606-A681-4160-97C5-77C5FF3C122E}" destId="{651417EC-BEE5-48CE-8973-BF5DC51D23C1}" srcOrd="11" destOrd="0" presId="urn:microsoft.com/office/officeart/2005/8/layout/gear1"/>
    <dgm:cxn modelId="{2514A591-5993-4013-85AA-7B1BE9DAF99C}" type="presParOf" srcId="{44FA0606-A681-4160-97C5-77C5FF3C122E}" destId="{A3020D23-AAF4-4AD1-9EF4-CCCE41D3460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21113" y="0"/>
            <a:ext cx="2922587" cy="493713"/>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22587" cy="493713"/>
          </a:xfrm>
          <a:prstGeom prst="rect">
            <a:avLst/>
          </a:prstGeom>
        </p:spPr>
        <p:txBody>
          <a:bodyPr vert="horz" lIns="91440" tIns="45720" rIns="91440" bIns="45720" rtlCol="1"/>
          <a:lstStyle>
            <a:lvl1pPr algn="l">
              <a:defRPr sz="1200"/>
            </a:lvl1pPr>
          </a:lstStyle>
          <a:p>
            <a:fld id="{ACAD86EA-3D7F-40F8-BCEA-285F010ACBA0}" type="datetimeFigureOut">
              <a:rPr lang="he-IL" smtClean="0"/>
              <a:t>י"ט/חשון/תשע"ט</a:t>
            </a:fld>
            <a:endParaRPr lang="he-IL"/>
          </a:p>
        </p:txBody>
      </p:sp>
      <p:sp>
        <p:nvSpPr>
          <p:cNvPr id="4" name="מציין מיקום של תמונת שקופית 3"/>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4688" y="4691063"/>
            <a:ext cx="5394325" cy="4443412"/>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21113" y="9380538"/>
            <a:ext cx="2922587" cy="493712"/>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380538"/>
            <a:ext cx="2922587" cy="493712"/>
          </a:xfrm>
          <a:prstGeom prst="rect">
            <a:avLst/>
          </a:prstGeom>
        </p:spPr>
        <p:txBody>
          <a:bodyPr vert="horz" lIns="91440" tIns="45720" rIns="91440" bIns="45720" rtlCol="1" anchor="b"/>
          <a:lstStyle>
            <a:lvl1pPr algn="l">
              <a:defRPr sz="1200"/>
            </a:lvl1pPr>
          </a:lstStyle>
          <a:p>
            <a:fld id="{13B7FD49-535D-48DF-8391-5019399DB92D}" type="slidenum">
              <a:rPr lang="he-IL" smtClean="0"/>
              <a:t>‹#›</a:t>
            </a:fld>
            <a:endParaRPr lang="he-IL"/>
          </a:p>
        </p:txBody>
      </p:sp>
    </p:spTree>
    <p:extLst>
      <p:ext uri="{BB962C8B-B14F-4D97-AF65-F5344CB8AC3E}">
        <p14:creationId xmlns:p14="http://schemas.microsoft.com/office/powerpoint/2010/main" val="29110197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8BC5CDAA-972D-4119-BD9A-A429465FB8B7}" type="datetimeFigureOut">
              <a:rPr lang="he-IL" smtClean="0"/>
              <a:pPr/>
              <a:t>י"ט/חשון/תשע"ט</a:t>
            </a:fld>
            <a:endParaRPr lang="he-IL"/>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26AA6758-9CED-4622-B7AC-A02BF7A4402D}"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pPr/>
              <a:t>י"ט/חשון/תשע"ט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8BC5CDAA-972D-4119-BD9A-A429465FB8B7}" type="datetimeFigureOut">
              <a:rPr lang="he-IL" smtClean="0"/>
              <a:pPr/>
              <a:t>י"ט/חשון/תשע"ט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6AA6758-9CED-4622-B7AC-A02BF7A4402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4"/>
          </p:nvPr>
        </p:nvSpPr>
        <p:spPr/>
        <p:txBody>
          <a:bodyPr rtlCol="0"/>
          <a:lstStyle/>
          <a:p>
            <a:fld id="{8BC5CDAA-972D-4119-BD9A-A429465FB8B7}" type="datetimeFigureOut">
              <a:rPr lang="he-IL" smtClean="0"/>
              <a:pPr/>
              <a:t>י"ט/חשון/תשע"ט</a:t>
            </a:fld>
            <a:endParaRPr lang="he-IL"/>
          </a:p>
        </p:txBody>
      </p:sp>
      <p:sp>
        <p:nvSpPr>
          <p:cNvPr id="9" name="מציין מיקום של מספר שקופית 8"/>
          <p:cNvSpPr>
            <a:spLocks noGrp="1"/>
          </p:cNvSpPr>
          <p:nvPr>
            <p:ph type="sldNum" sz="quarter" idx="15"/>
          </p:nvPr>
        </p:nvSpPr>
        <p:spPr/>
        <p:txBody>
          <a:bodyPr rtlCol="0"/>
          <a:lstStyle/>
          <a:p>
            <a:fld id="{26AA6758-9CED-4622-B7AC-A02BF7A4402D}"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8BC5CDAA-972D-4119-BD9A-A429465FB8B7}" type="datetimeFigureOut">
              <a:rPr lang="he-IL" smtClean="0"/>
              <a:pPr/>
              <a:t>י"ט/חשון/תשע"ט</a:t>
            </a:fld>
            <a:endParaRPr lang="he-IL"/>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26AA6758-9CED-4622-B7AC-A02BF7A4402D}"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8BC5CDAA-972D-4119-BD9A-A429465FB8B7}" type="datetimeFigureOut">
              <a:rPr lang="he-IL" smtClean="0"/>
              <a:pPr/>
              <a:t>י"ט/חשון/תשע"ט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6AA6758-9CED-4622-B7AC-A02BF7A4402D}"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smtClean="0"/>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8BC5CDAA-972D-4119-BD9A-A429465FB8B7}" type="datetimeFigureOut">
              <a:rPr lang="he-IL" smtClean="0"/>
              <a:pPr/>
              <a:t>י"ט/חשון/תשע"ט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6AA6758-9CED-4622-B7AC-A02BF7A4402D}"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8BC5CDAA-972D-4119-BD9A-A429465FB8B7}" type="datetimeFigureOut">
              <a:rPr lang="he-IL" smtClean="0"/>
              <a:pPr/>
              <a:t>י"ט/חשון/תשע"ט</a:t>
            </a:fld>
            <a:endParaRPr lang="he-IL"/>
          </a:p>
        </p:txBody>
      </p:sp>
      <p:sp>
        <p:nvSpPr>
          <p:cNvPr id="7" name="מציין מיקום של מספר שקופית 6"/>
          <p:cNvSpPr>
            <a:spLocks noGrp="1"/>
          </p:cNvSpPr>
          <p:nvPr>
            <p:ph type="sldNum" sz="quarter" idx="11"/>
          </p:nvPr>
        </p:nvSpPr>
        <p:spPr/>
        <p:txBody>
          <a:bodyPr rtlCol="0"/>
          <a:lstStyle/>
          <a:p>
            <a:fld id="{26AA6758-9CED-4622-B7AC-A02BF7A4402D}"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BC5CDAA-972D-4119-BD9A-A429465FB8B7}" type="datetimeFigureOut">
              <a:rPr lang="he-IL" smtClean="0"/>
              <a:pPr/>
              <a:t>י"ט/חשון/תשע"ט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6AA6758-9CED-4622-B7AC-A02BF7A4402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4"/>
          </p:nvPr>
        </p:nvSpPr>
        <p:spPr/>
        <p:txBody>
          <a:bodyPr rtlCol="0"/>
          <a:lstStyle/>
          <a:p>
            <a:fld id="{8BC5CDAA-972D-4119-BD9A-A429465FB8B7}" type="datetimeFigureOut">
              <a:rPr lang="he-IL" smtClean="0"/>
              <a:pPr/>
              <a:t>י"ט/חשון/תשע"ט</a:t>
            </a:fld>
            <a:endParaRPr lang="he-IL"/>
          </a:p>
        </p:txBody>
      </p:sp>
      <p:sp>
        <p:nvSpPr>
          <p:cNvPr id="22" name="מציין מיקום של מספר שקופית 21"/>
          <p:cNvSpPr>
            <a:spLocks noGrp="1"/>
          </p:cNvSpPr>
          <p:nvPr>
            <p:ph type="sldNum" sz="quarter" idx="15"/>
          </p:nvPr>
        </p:nvSpPr>
        <p:spPr/>
        <p:txBody>
          <a:bodyPr rtlCol="0"/>
          <a:lstStyle/>
          <a:p>
            <a:fld id="{26AA6758-9CED-4622-B7AC-A02BF7A4402D}"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ציין מיקום של תאריך 16"/>
          <p:cNvSpPr>
            <a:spLocks noGrp="1"/>
          </p:cNvSpPr>
          <p:nvPr>
            <p:ph type="dt" sz="half" idx="10"/>
          </p:nvPr>
        </p:nvSpPr>
        <p:spPr/>
        <p:txBody>
          <a:bodyPr rtlCol="0"/>
          <a:lstStyle/>
          <a:p>
            <a:fld id="{8BC5CDAA-972D-4119-BD9A-A429465FB8B7}" type="datetimeFigureOut">
              <a:rPr lang="he-IL" smtClean="0"/>
              <a:pPr/>
              <a:t>י"ט/חשון/תשע"ט</a:t>
            </a:fld>
            <a:endParaRPr lang="he-IL"/>
          </a:p>
        </p:txBody>
      </p:sp>
      <p:sp>
        <p:nvSpPr>
          <p:cNvPr id="18" name="מציין מיקום של מספר שקופית 17"/>
          <p:cNvSpPr>
            <a:spLocks noGrp="1"/>
          </p:cNvSpPr>
          <p:nvPr>
            <p:ph type="sldNum" sz="quarter" idx="11"/>
          </p:nvPr>
        </p:nvSpPr>
        <p:spPr/>
        <p:txBody>
          <a:bodyPr rtlCol="0"/>
          <a:lstStyle/>
          <a:p>
            <a:fld id="{26AA6758-9CED-4622-B7AC-A02BF7A4402D}"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C5CDAA-972D-4119-BD9A-A429465FB8B7}" type="datetimeFigureOut">
              <a:rPr lang="he-IL" smtClean="0"/>
              <a:pPr/>
              <a:t>י"ט/חשון/תשע"ט</a:t>
            </a:fld>
            <a:endParaRPr lang="he-IL"/>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A6758-9CED-4622-B7AC-A02BF7A4402D}"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news.galim.org.il/pages/2153"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404664"/>
            <a:ext cx="7572428" cy="4955203"/>
          </a:xfrm>
          <a:prstGeom prst="rect">
            <a:avLst/>
          </a:prstGeom>
          <a:noFill/>
        </p:spPr>
        <p:txBody>
          <a:bodyPr wrap="square" rtlCol="1">
            <a:spAutoFit/>
          </a:bodyPr>
          <a:lstStyle/>
          <a:p>
            <a:pPr algn="ctr"/>
            <a:r>
              <a:rPr lang="he-IL" sz="3600" b="1" dirty="0" smtClean="0">
                <a:ln w="18000">
                  <a:solidFill>
                    <a:schemeClr val="tx1"/>
                  </a:solidFill>
                  <a:prstDash val="solid"/>
                  <a:miter lim="800000"/>
                </a:ln>
                <a:solidFill>
                  <a:srgbClr val="FF9933"/>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   נתיב האור </a:t>
            </a:r>
          </a:p>
          <a:p>
            <a:pPr algn="ctr"/>
            <a:r>
              <a:rPr lang="he-IL" sz="2000" b="1" dirty="0" smtClean="0">
                <a:ln w="18000">
                  <a:solidFill>
                    <a:schemeClr val="tx1"/>
                  </a:solidFill>
                  <a:prstDash val="solid"/>
                  <a:miter lim="800000"/>
                </a:ln>
                <a:solidFill>
                  <a:srgbClr val="FF9933"/>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   דרך חיים </a:t>
            </a:r>
            <a:r>
              <a:rPr lang="he-IL" sz="2000" b="1" dirty="0" smtClean="0">
                <a:ln w="18000">
                  <a:solidFill>
                    <a:schemeClr val="tx1"/>
                  </a:solidFill>
                  <a:prstDash val="solid"/>
                  <a:miter lim="800000"/>
                </a:ln>
                <a:solidFill>
                  <a:srgbClr val="FF9933"/>
                </a:solidFill>
                <a:effectLst>
                  <a:outerShdw blurRad="63500" sx="102000" sy="102000" algn="ctr" rotWithShape="0">
                    <a:prstClr val="black">
                      <a:alpha val="40000"/>
                    </a:prstClr>
                  </a:outerShdw>
                </a:effectLst>
                <a:latin typeface="David" panose="020E0502060401010101" pitchFamily="34" charset="-79"/>
                <a:cs typeface="David" panose="020E0502060401010101" pitchFamily="34" charset="-79"/>
              </a:rPr>
              <a:t>נבונה</a:t>
            </a:r>
            <a:r>
              <a:rPr lang="he-IL" sz="2000" b="1" dirty="0" smtClean="0">
                <a:ln w="18000">
                  <a:solidFill>
                    <a:schemeClr val="tx1"/>
                  </a:solidFill>
                  <a:prstDash val="solid"/>
                  <a:miter lim="800000"/>
                </a:ln>
                <a:solidFill>
                  <a:srgbClr val="FF9933"/>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 בסביבת חשמל</a:t>
            </a:r>
          </a:p>
          <a:p>
            <a:pPr algn="ctr"/>
            <a:endParaRPr lang="he-IL" sz="2000" b="1" dirty="0">
              <a:ln w="18000">
                <a:solidFill>
                  <a:schemeClr val="tx1"/>
                </a:solidFill>
                <a:prstDash val="solid"/>
                <a:miter lim="800000"/>
              </a:ln>
              <a:solidFill>
                <a:srgbClr val="FF3300"/>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pPr algn="ctr"/>
            <a:endParaRPr lang="he-IL" sz="2400" b="1" dirty="0" smtClean="0">
              <a:ln w="18000">
                <a:solidFill>
                  <a:schemeClr val="tx1"/>
                </a:solidFill>
                <a:prstDash val="solid"/>
                <a:miter lim="800000"/>
              </a:ln>
              <a:solidFill>
                <a:srgbClr val="FF3300"/>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pPr algn="ctr"/>
            <a:r>
              <a:rPr lang="he-IL" sz="9600" b="1" dirty="0" smtClean="0">
                <a:ln w="18000">
                  <a:solidFill>
                    <a:schemeClr val="tx1"/>
                  </a:solidFill>
                  <a:prstDash val="solid"/>
                  <a:miter lim="800000"/>
                </a:ln>
                <a:solidFill>
                  <a:srgbClr val="FF33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חשמל בחוכמ"ה</a:t>
            </a:r>
          </a:p>
          <a:p>
            <a:endParaRPr lang="he-IL" sz="4000" b="1" dirty="0" smtClean="0">
              <a:ln w="18000">
                <a:solidFill>
                  <a:schemeClr val="tx1"/>
                </a:solidFill>
                <a:prstDash val="solid"/>
                <a:miter lim="800000"/>
              </a:ln>
              <a:solidFill>
                <a:srgbClr val="CC99FF"/>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endParaRPr lang="he-IL" sz="4000" b="1" dirty="0">
              <a:ln w="18000">
                <a:solidFill>
                  <a:schemeClr val="tx1"/>
                </a:solidFill>
                <a:prstDash val="solid"/>
                <a:miter lim="800000"/>
              </a:ln>
              <a:solidFill>
                <a:srgbClr val="CC99FF"/>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endParaRPr>
          </a:p>
          <a:p>
            <a:r>
              <a:rPr lang="he-IL" sz="4000" b="1" dirty="0" smtClean="0">
                <a:ln w="18000">
                  <a:solidFill>
                    <a:schemeClr val="tx1"/>
                  </a:solidFill>
                  <a:prstDash val="solid"/>
                  <a:miter lim="800000"/>
                </a:ln>
                <a:solidFill>
                  <a:srgbClr val="336600"/>
                </a:solidFill>
                <a:effectLst>
                  <a:outerShdw blurRad="25500" dist="23000" dir="7020000" algn="tl">
                    <a:srgbClr val="000000">
                      <a:alpha val="50000"/>
                    </a:srgbClr>
                  </a:outerShdw>
                </a:effectLst>
                <a:latin typeface="David" panose="020E0502060401010101" pitchFamily="34" charset="-79"/>
                <a:cs typeface="David" panose="020E0502060401010101" pitchFamily="34" charset="-79"/>
              </a:rPr>
              <a:t>מערך למורה / למנחה – תשע"ט</a:t>
            </a:r>
            <a:endParaRPr lang="he-IL" sz="4000" dirty="0">
              <a:ln w="18000">
                <a:solidFill>
                  <a:schemeClr val="tx1"/>
                </a:solidFill>
                <a:prstDash val="solid"/>
                <a:miter lim="800000"/>
              </a:ln>
              <a:solidFill>
                <a:srgbClr val="080808"/>
              </a:solidFill>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5220" y="335198"/>
            <a:ext cx="1531156" cy="1581634"/>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879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אחסון בגישה ישירה 5"/>
          <p:cNvSpPr/>
          <p:nvPr/>
        </p:nvSpPr>
        <p:spPr>
          <a:xfrm>
            <a:off x="219709" y="2434604"/>
            <a:ext cx="5256584" cy="1509547"/>
          </a:xfrm>
          <a:custGeom>
            <a:avLst/>
            <a:gdLst>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666 w 10000"/>
              <a:gd name="connsiteY1" fmla="*/ 5000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8426 w 10000"/>
              <a:gd name="connsiteY1" fmla="*/ 4856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856 w 10000"/>
              <a:gd name="connsiteY1" fmla="*/ 4928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7270 w 10000"/>
              <a:gd name="connsiteY1" fmla="*/ 4928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1667" y="0"/>
                </a:moveTo>
                <a:lnTo>
                  <a:pt x="8333" y="0"/>
                </a:lnTo>
                <a:cubicBezTo>
                  <a:pt x="9254" y="0"/>
                  <a:pt x="10000" y="2239"/>
                  <a:pt x="10000" y="5000"/>
                </a:cubicBezTo>
                <a:cubicBezTo>
                  <a:pt x="10000" y="7761"/>
                  <a:pt x="9254" y="10000"/>
                  <a:pt x="8333" y="10000"/>
                </a:cubicBezTo>
                <a:lnTo>
                  <a:pt x="1667" y="10000"/>
                </a:lnTo>
                <a:cubicBezTo>
                  <a:pt x="746" y="10000"/>
                  <a:pt x="0" y="7761"/>
                  <a:pt x="0" y="5000"/>
                </a:cubicBezTo>
                <a:cubicBezTo>
                  <a:pt x="0" y="2239"/>
                  <a:pt x="746" y="0"/>
                  <a:pt x="1667" y="0"/>
                </a:cubicBezTo>
                <a:close/>
              </a:path>
              <a:path w="10000" h="10000" fill="none" extrusionOk="0">
                <a:moveTo>
                  <a:pt x="8333" y="10000"/>
                </a:moveTo>
                <a:cubicBezTo>
                  <a:pt x="7412" y="10000"/>
                  <a:pt x="7270" y="7689"/>
                  <a:pt x="7270" y="4928"/>
                </a:cubicBezTo>
                <a:cubicBezTo>
                  <a:pt x="7270" y="2167"/>
                  <a:pt x="7412" y="0"/>
                  <a:pt x="8333" y="0"/>
                </a:cubicBezTo>
              </a:path>
              <a:path w="10000" h="10000" fill="none">
                <a:moveTo>
                  <a:pt x="1667" y="0"/>
                </a:moveTo>
                <a:lnTo>
                  <a:pt x="8333" y="0"/>
                </a:lnTo>
                <a:cubicBezTo>
                  <a:pt x="9254" y="0"/>
                  <a:pt x="10000" y="2239"/>
                  <a:pt x="10000" y="5000"/>
                </a:cubicBezTo>
                <a:cubicBezTo>
                  <a:pt x="10000" y="7761"/>
                  <a:pt x="9254" y="10000"/>
                  <a:pt x="8333" y="10000"/>
                </a:cubicBezTo>
                <a:lnTo>
                  <a:pt x="1667" y="10000"/>
                </a:lnTo>
                <a:cubicBezTo>
                  <a:pt x="746" y="10000"/>
                  <a:pt x="0" y="7761"/>
                  <a:pt x="0" y="5000"/>
                </a:cubicBezTo>
                <a:cubicBezTo>
                  <a:pt x="0" y="2239"/>
                  <a:pt x="746" y="0"/>
                  <a:pt x="1667" y="0"/>
                </a:cubicBezTo>
                <a:close/>
              </a:path>
            </a:pathLst>
          </a:cu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dirty="0"/>
          </a:p>
        </p:txBody>
      </p:sp>
      <p:grpSp>
        <p:nvGrpSpPr>
          <p:cNvPr id="3" name="קבוצה 2"/>
          <p:cNvGrpSpPr/>
          <p:nvPr/>
        </p:nvGrpSpPr>
        <p:grpSpPr>
          <a:xfrm>
            <a:off x="463151" y="2358944"/>
            <a:ext cx="5299315" cy="1708971"/>
            <a:chOff x="244793" y="2357194"/>
            <a:chExt cx="5299315" cy="1708971"/>
          </a:xfrm>
        </p:grpSpPr>
        <p:sp>
          <p:nvSpPr>
            <p:cNvPr id="7" name="תרשים זרימה: מחבר 6"/>
            <p:cNvSpPr/>
            <p:nvPr/>
          </p:nvSpPr>
          <p:spPr>
            <a:xfrm>
              <a:off x="3819094" y="2357194"/>
              <a:ext cx="1725014" cy="1664366"/>
            </a:xfrm>
            <a:prstGeom prst="flowChart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he-IL" dirty="0" smtClean="0">
                  <a:solidFill>
                    <a:schemeClr val="tx1"/>
                  </a:solidFill>
                  <a:cs typeface="+mj-cs"/>
                </a:rPr>
                <a:t>התייעלות ידנית</a:t>
              </a:r>
              <a:endParaRPr lang="he-IL" dirty="0">
                <a:solidFill>
                  <a:schemeClr val="tx1"/>
                </a:solidFill>
                <a:cs typeface="+mj-cs"/>
              </a:endParaRPr>
            </a:p>
          </p:txBody>
        </p:sp>
        <p:sp>
          <p:nvSpPr>
            <p:cNvPr id="2" name="TextBox 1"/>
            <p:cNvSpPr txBox="1"/>
            <p:nvPr/>
          </p:nvSpPr>
          <p:spPr>
            <a:xfrm>
              <a:off x="244793" y="2465727"/>
              <a:ext cx="3606959" cy="1600438"/>
            </a:xfrm>
            <a:prstGeom prst="rect">
              <a:avLst/>
            </a:prstGeom>
            <a:noFill/>
          </p:spPr>
          <p:txBody>
            <a:bodyPr wrap="square" rtlCol="1">
              <a:spAutoFit/>
            </a:bodyPr>
            <a:lstStyle/>
            <a:p>
              <a:r>
                <a:rPr lang="he-IL" sz="1600" dirty="0" smtClean="0">
                  <a:cs typeface="+mj-cs"/>
                </a:rPr>
                <a:t>החלפת מוצרי צריכת אנרגיה בזבזניים במוצרים חסכוניים. החלפת נורות ליבון או פלורסנט בנורות לד. שימוש בדוד שמש במקום בדוד חשמל. שימוש במכשירי חשמל בעלי דירוג אנרגטי נמוך. (</a:t>
              </a:r>
              <a:r>
                <a:rPr lang="en-US" sz="1600" dirty="0" smtClean="0">
                  <a:cs typeface="+mj-cs"/>
                </a:rPr>
                <a:t>A</a:t>
              </a:r>
              <a:r>
                <a:rPr lang="he-IL" sz="1600" dirty="0" smtClean="0">
                  <a:cs typeface="+mj-cs"/>
                </a:rPr>
                <a:t>)</a:t>
              </a:r>
              <a:endParaRPr lang="en-US" sz="1600" dirty="0" smtClean="0">
                <a:cs typeface="+mj-cs"/>
              </a:endParaRPr>
            </a:p>
            <a:p>
              <a:endParaRPr lang="he-IL" dirty="0"/>
            </a:p>
          </p:txBody>
        </p:sp>
      </p:grpSp>
      <p:sp>
        <p:nvSpPr>
          <p:cNvPr id="9" name="תרשים זרימה: אחסון בגישה ישירה 5"/>
          <p:cNvSpPr/>
          <p:nvPr/>
        </p:nvSpPr>
        <p:spPr>
          <a:xfrm>
            <a:off x="244793" y="4725144"/>
            <a:ext cx="5256584" cy="1509547"/>
          </a:xfrm>
          <a:custGeom>
            <a:avLst/>
            <a:gdLst>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666 w 10000"/>
              <a:gd name="connsiteY1" fmla="*/ 5000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8426 w 10000"/>
              <a:gd name="connsiteY1" fmla="*/ 4856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856 w 10000"/>
              <a:gd name="connsiteY1" fmla="*/ 4928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7270 w 10000"/>
              <a:gd name="connsiteY1" fmla="*/ 4928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1667" y="0"/>
                </a:moveTo>
                <a:lnTo>
                  <a:pt x="8333" y="0"/>
                </a:lnTo>
                <a:cubicBezTo>
                  <a:pt x="9254" y="0"/>
                  <a:pt x="10000" y="2239"/>
                  <a:pt x="10000" y="5000"/>
                </a:cubicBezTo>
                <a:cubicBezTo>
                  <a:pt x="10000" y="7761"/>
                  <a:pt x="9254" y="10000"/>
                  <a:pt x="8333" y="10000"/>
                </a:cubicBezTo>
                <a:lnTo>
                  <a:pt x="1667" y="10000"/>
                </a:lnTo>
                <a:cubicBezTo>
                  <a:pt x="746" y="10000"/>
                  <a:pt x="0" y="7761"/>
                  <a:pt x="0" y="5000"/>
                </a:cubicBezTo>
                <a:cubicBezTo>
                  <a:pt x="0" y="2239"/>
                  <a:pt x="746" y="0"/>
                  <a:pt x="1667" y="0"/>
                </a:cubicBezTo>
                <a:close/>
              </a:path>
              <a:path w="10000" h="10000" fill="none" extrusionOk="0">
                <a:moveTo>
                  <a:pt x="8333" y="10000"/>
                </a:moveTo>
                <a:cubicBezTo>
                  <a:pt x="7412" y="10000"/>
                  <a:pt x="7270" y="7689"/>
                  <a:pt x="7270" y="4928"/>
                </a:cubicBezTo>
                <a:cubicBezTo>
                  <a:pt x="7270" y="2167"/>
                  <a:pt x="7412" y="0"/>
                  <a:pt x="8333" y="0"/>
                </a:cubicBezTo>
              </a:path>
              <a:path w="10000" h="10000" fill="none">
                <a:moveTo>
                  <a:pt x="1667" y="0"/>
                </a:moveTo>
                <a:lnTo>
                  <a:pt x="8333" y="0"/>
                </a:lnTo>
                <a:cubicBezTo>
                  <a:pt x="9254" y="0"/>
                  <a:pt x="10000" y="2239"/>
                  <a:pt x="10000" y="5000"/>
                </a:cubicBezTo>
                <a:cubicBezTo>
                  <a:pt x="10000" y="7761"/>
                  <a:pt x="9254" y="10000"/>
                  <a:pt x="8333" y="10000"/>
                </a:cubicBezTo>
                <a:lnTo>
                  <a:pt x="1667" y="10000"/>
                </a:lnTo>
                <a:cubicBezTo>
                  <a:pt x="746" y="10000"/>
                  <a:pt x="0" y="7761"/>
                  <a:pt x="0" y="5000"/>
                </a:cubicBezTo>
                <a:cubicBezTo>
                  <a:pt x="0" y="2239"/>
                  <a:pt x="746" y="0"/>
                  <a:pt x="1667" y="0"/>
                </a:cubicBezTo>
                <a:close/>
              </a:path>
            </a:pathLst>
          </a:cu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dirty="0"/>
          </a:p>
        </p:txBody>
      </p:sp>
      <p:grpSp>
        <p:nvGrpSpPr>
          <p:cNvPr id="4" name="קבוצה 3"/>
          <p:cNvGrpSpPr/>
          <p:nvPr/>
        </p:nvGrpSpPr>
        <p:grpSpPr>
          <a:xfrm>
            <a:off x="803426" y="4647734"/>
            <a:ext cx="4959040" cy="1664366"/>
            <a:chOff x="585068" y="4647734"/>
            <a:chExt cx="4959040" cy="1664366"/>
          </a:xfrm>
        </p:grpSpPr>
        <p:sp>
          <p:nvSpPr>
            <p:cNvPr id="10" name="תרשים זרימה: מחבר 9"/>
            <p:cNvSpPr/>
            <p:nvPr/>
          </p:nvSpPr>
          <p:spPr>
            <a:xfrm>
              <a:off x="3819094" y="4647734"/>
              <a:ext cx="1725014" cy="1664366"/>
            </a:xfrm>
            <a:prstGeom prst="flowChartConnec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he-IL" dirty="0" smtClean="0">
                  <a:solidFill>
                    <a:schemeClr val="tx1"/>
                  </a:solidFill>
                  <a:cs typeface="+mj-cs"/>
                </a:rPr>
                <a:t>התייעלות</a:t>
              </a:r>
              <a:r>
                <a:rPr lang="he-IL" dirty="0" smtClean="0">
                  <a:solidFill>
                    <a:schemeClr val="tx1"/>
                  </a:solidFill>
                </a:rPr>
                <a:t> </a:t>
              </a:r>
              <a:r>
                <a:rPr lang="he-IL" dirty="0" smtClean="0">
                  <a:solidFill>
                    <a:schemeClr val="tx1"/>
                  </a:solidFill>
                  <a:cs typeface="+mj-cs"/>
                </a:rPr>
                <a:t>טכנולוגית</a:t>
              </a:r>
              <a:endParaRPr lang="he-IL" dirty="0">
                <a:solidFill>
                  <a:schemeClr val="tx1"/>
                </a:solidFill>
                <a:cs typeface="+mj-cs"/>
              </a:endParaRPr>
            </a:p>
          </p:txBody>
        </p:sp>
        <p:sp>
          <p:nvSpPr>
            <p:cNvPr id="8" name="TextBox 7"/>
            <p:cNvSpPr txBox="1"/>
            <p:nvPr/>
          </p:nvSpPr>
          <p:spPr>
            <a:xfrm>
              <a:off x="585068" y="4841865"/>
              <a:ext cx="3234026" cy="1323439"/>
            </a:xfrm>
            <a:prstGeom prst="rect">
              <a:avLst/>
            </a:prstGeom>
            <a:noFill/>
          </p:spPr>
          <p:txBody>
            <a:bodyPr wrap="square" rtlCol="1">
              <a:spAutoFit/>
            </a:bodyPr>
            <a:lstStyle/>
            <a:p>
              <a:r>
                <a:rPr lang="he-IL" sz="1600" dirty="0" smtClean="0">
                  <a:cs typeface="+mj-cs"/>
                </a:rPr>
                <a:t>שיפור תהליכים באמצעות הטמעת מערכות בקרה ואוטומציה למניעת צריכת אנרגיה מיותרת, שילוב מערכת ניתור צריכת אנרגיה המנתחת בזמן אמת את אופן הצריכה.</a:t>
              </a:r>
              <a:endParaRPr lang="he-IL" sz="1600" dirty="0">
                <a:cs typeface="+mj-cs"/>
              </a:endParaRPr>
            </a:p>
          </p:txBody>
        </p:sp>
      </p:grpSp>
      <p:sp>
        <p:nvSpPr>
          <p:cNvPr id="11" name="TextBox 10"/>
          <p:cNvSpPr txBox="1"/>
          <p:nvPr/>
        </p:nvSpPr>
        <p:spPr>
          <a:xfrm>
            <a:off x="1261221" y="188639"/>
            <a:ext cx="6840760" cy="1384995"/>
          </a:xfrm>
          <a:prstGeom prst="rect">
            <a:avLst/>
          </a:prstGeom>
          <a:noFill/>
        </p:spPr>
        <p:txBody>
          <a:bodyPr wrap="square" rtlCol="1">
            <a:spAutoFit/>
          </a:bodyPr>
          <a:lstStyle/>
          <a:p>
            <a:r>
              <a:rPr lang="he-IL" sz="2800" b="1" dirty="0" smtClean="0">
                <a:cs typeface="+mj-cs"/>
              </a:rPr>
              <a:t>קיימים שני סוגים של התייעלות אנרגטית: </a:t>
            </a:r>
            <a:endParaRPr lang="en-US" sz="2800" b="1" dirty="0" smtClean="0">
              <a:cs typeface="+mj-cs"/>
            </a:endParaRPr>
          </a:p>
          <a:p>
            <a:r>
              <a:rPr lang="he-IL" sz="2800" dirty="0" smtClean="0">
                <a:cs typeface="+mj-cs"/>
              </a:rPr>
              <a:t>החוכמה ליצור יעילות אנרגטית ידנית וטכנולוגית, ליהנות מכל היתרונות בבית חכם.</a:t>
            </a:r>
            <a:endParaRPr lang="en-US" sz="2800" dirty="0">
              <a:cs typeface="+mj-cs"/>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281" y="2132856"/>
            <a:ext cx="273630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8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04663"/>
            <a:ext cx="7416824" cy="2215991"/>
          </a:xfrm>
          <a:prstGeom prst="rect">
            <a:avLst/>
          </a:prstGeom>
          <a:noFill/>
        </p:spPr>
        <p:txBody>
          <a:bodyPr wrap="square" rtlCol="1">
            <a:spAutoFit/>
          </a:bodyPr>
          <a:lstStyle/>
          <a:p>
            <a:r>
              <a:rPr lang="he-IL" sz="2000" b="1" dirty="0">
                <a:cs typeface="+mj-cs"/>
              </a:rPr>
              <a:t>תפעול מוצרים באופן חכם (שינוי התנהגותי למען שיפור איכות החיים)</a:t>
            </a:r>
            <a:endParaRPr lang="en-US" sz="2000" dirty="0">
              <a:cs typeface="+mj-cs"/>
            </a:endParaRPr>
          </a:p>
          <a:p>
            <a:r>
              <a:rPr lang="he-IL" sz="2000" dirty="0">
                <a:cs typeface="+mj-cs"/>
              </a:rPr>
              <a:t>יש בכוחנו להקטין את התפעול המיותר של המכשירים. </a:t>
            </a:r>
            <a:endParaRPr lang="en-US" sz="2000" dirty="0">
              <a:cs typeface="+mj-cs"/>
            </a:endParaRPr>
          </a:p>
          <a:p>
            <a:r>
              <a:rPr lang="he-IL" sz="2000" dirty="0">
                <a:cs typeface="+mj-cs"/>
              </a:rPr>
              <a:t>צמצום התפעול תורם לאיכות הסביבה כי האינטרס שלנו הוא צמצום ההתבססות על חשמל עקב המשאבים היקרים הדרושים להפקתו, וצמצום הזיהום הסביבתי הנגרם במהלך ההפקה. </a:t>
            </a:r>
            <a:r>
              <a:rPr lang="he-IL" sz="2000" dirty="0" smtClean="0">
                <a:cs typeface="+mj-cs"/>
              </a:rPr>
              <a:t>לכן</a:t>
            </a:r>
            <a:r>
              <a:rPr lang="he-IL" sz="2000" dirty="0">
                <a:cs typeface="+mj-cs"/>
              </a:rPr>
              <a:t>, נשתמש במאפייני היעילות </a:t>
            </a:r>
            <a:r>
              <a:rPr lang="he-IL" sz="2000" dirty="0" smtClean="0">
                <a:cs typeface="+mj-cs"/>
              </a:rPr>
              <a:t>הטכנולוגית.</a:t>
            </a:r>
            <a:endParaRPr lang="en-US" sz="2000" dirty="0">
              <a:cs typeface="+mj-cs"/>
            </a:endParaRPr>
          </a:p>
          <a:p>
            <a:endParaRPr lang="he-IL" dirty="0"/>
          </a:p>
        </p:txBody>
      </p:sp>
      <p:graphicFrame>
        <p:nvGraphicFramePr>
          <p:cNvPr id="4" name="דיאגרמה 3"/>
          <p:cNvGraphicFramePr/>
          <p:nvPr>
            <p:extLst>
              <p:ext uri="{D42A27DB-BD31-4B8C-83A1-F6EECF244321}">
                <p14:modId xmlns:p14="http://schemas.microsoft.com/office/powerpoint/2010/main" val="758204682"/>
              </p:ext>
            </p:extLst>
          </p:nvPr>
        </p:nvGraphicFramePr>
        <p:xfrm>
          <a:off x="899592" y="1772816"/>
          <a:ext cx="694260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8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p:cNvGraphicFramePr/>
          <p:nvPr>
            <p:extLst>
              <p:ext uri="{D42A27DB-BD31-4B8C-83A1-F6EECF244321}">
                <p14:modId xmlns:p14="http://schemas.microsoft.com/office/powerpoint/2010/main" val="1591582"/>
              </p:ext>
            </p:extLst>
          </p:nvPr>
        </p:nvGraphicFramePr>
        <p:xfrm>
          <a:off x="611560" y="548680"/>
          <a:ext cx="796820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1916832"/>
            <a:ext cx="253111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2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12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אליפסה 2"/>
          <p:cNvSpPr/>
          <p:nvPr/>
        </p:nvSpPr>
        <p:spPr>
          <a:xfrm>
            <a:off x="899593" y="142852"/>
            <a:ext cx="5620964" cy="857232"/>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sz="2000" dirty="0" smtClean="0"/>
          </a:p>
          <a:p>
            <a:pPr algn="ctr"/>
            <a:r>
              <a:rPr lang="he-IL" sz="2000" b="1" dirty="0" smtClean="0">
                <a:cs typeface="+mj-cs"/>
              </a:rPr>
              <a:t>התייעלות ידנית - ניתן לחסוך בחשמל</a:t>
            </a:r>
            <a:endParaRPr lang="en-US" sz="2000" b="1" dirty="0" smtClean="0">
              <a:cs typeface="+mj-cs"/>
            </a:endParaRPr>
          </a:p>
          <a:p>
            <a:pPr algn="ctr"/>
            <a:endParaRPr lang="he-IL" dirty="0"/>
          </a:p>
        </p:txBody>
      </p:sp>
      <p:sp>
        <p:nvSpPr>
          <p:cNvPr id="4" name="חץ ימינה מחורץ 3"/>
          <p:cNvSpPr/>
          <p:nvPr/>
        </p:nvSpPr>
        <p:spPr>
          <a:xfrm rot="2743342">
            <a:off x="6069314" y="788053"/>
            <a:ext cx="936298" cy="785818"/>
          </a:xfrm>
          <a:prstGeom prst="notch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a:p>
        </p:txBody>
      </p:sp>
      <p:sp>
        <p:nvSpPr>
          <p:cNvPr id="8" name="תרשים זרימה: מחבר 7"/>
          <p:cNvSpPr/>
          <p:nvPr/>
        </p:nvSpPr>
        <p:spPr>
          <a:xfrm>
            <a:off x="6215042" y="1357298"/>
            <a:ext cx="2928958" cy="2357454"/>
          </a:xfrm>
          <a:prstGeom prst="flowChartConnector">
            <a:avLst/>
          </a:prstGeom>
          <a:scene3d>
            <a:camera prst="perspectiveHeroicExtremeLeftFacing"/>
            <a:lightRig rig="threePt" dir="t"/>
          </a:scene3d>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sz="1600" dirty="0" smtClean="0">
              <a:solidFill>
                <a:schemeClr val="tx1"/>
              </a:solidFill>
            </a:endParaRPr>
          </a:p>
          <a:p>
            <a:pPr algn="ctr"/>
            <a:r>
              <a:rPr lang="he-IL" sz="1400" b="1" dirty="0" smtClean="0">
                <a:solidFill>
                  <a:schemeClr val="tx1"/>
                </a:solidFill>
                <a:cs typeface="+mj-cs"/>
              </a:rPr>
              <a:t>הידעת? </a:t>
            </a:r>
          </a:p>
          <a:p>
            <a:pPr algn="ctr"/>
            <a:r>
              <a:rPr lang="he-IL" sz="1400" dirty="0" smtClean="0">
                <a:solidFill>
                  <a:schemeClr val="tx1"/>
                </a:solidFill>
                <a:cs typeface="+mj-cs"/>
              </a:rPr>
              <a:t>חברת החשמל מפרסמת מידי יום את צריכת החשמל הארצית המבוצעת יחסית ליכולת הייצור וזאת במטרה לעורר מודעות לצריכה הגבוהה בחודשי הקיץ ואולי במטרה לגרום לנו הצרכנים להתגייס למאמץ ולחסוך באנרגיה.</a:t>
            </a:r>
            <a:endParaRPr lang="en-US" sz="1400" dirty="0" smtClean="0">
              <a:solidFill>
                <a:schemeClr val="tx1"/>
              </a:solidFill>
              <a:cs typeface="+mj-cs"/>
            </a:endParaRPr>
          </a:p>
          <a:p>
            <a:pPr algn="ctr"/>
            <a:endParaRPr lang="he-IL" dirty="0"/>
          </a:p>
        </p:txBody>
      </p:sp>
      <p:sp>
        <p:nvSpPr>
          <p:cNvPr id="9" name="חץ ימינה מחורץ 8"/>
          <p:cNvSpPr/>
          <p:nvPr/>
        </p:nvSpPr>
        <p:spPr>
          <a:xfrm rot="6882700">
            <a:off x="1574094" y="1141781"/>
            <a:ext cx="972595" cy="785818"/>
          </a:xfrm>
          <a:prstGeom prst="notch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a:p>
        </p:txBody>
      </p:sp>
      <p:sp>
        <p:nvSpPr>
          <p:cNvPr id="11" name="תרשים זרימה: מחבר 10"/>
          <p:cNvSpPr/>
          <p:nvPr/>
        </p:nvSpPr>
        <p:spPr>
          <a:xfrm>
            <a:off x="-428660" y="2000240"/>
            <a:ext cx="3143240" cy="2428892"/>
          </a:xfrm>
          <a:prstGeom prst="flowChartConnector">
            <a:avLst/>
          </a:prstGeom>
          <a:scene3d>
            <a:camera prst="perspectiveHeroicExtremeLeftFacing"/>
            <a:lightRig rig="threePt" dir="t"/>
          </a:scene3d>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sz="1600" dirty="0" smtClean="0"/>
          </a:p>
          <a:p>
            <a:pPr algn="ctr"/>
            <a:r>
              <a:rPr lang="he-IL" sz="1400" b="1" dirty="0">
                <a:solidFill>
                  <a:schemeClr val="tx1"/>
                </a:solidFill>
                <a:cs typeface="+mj-cs"/>
              </a:rPr>
              <a:t>הידעת? </a:t>
            </a:r>
            <a:endParaRPr lang="en-US" sz="1400" b="1" dirty="0">
              <a:solidFill>
                <a:schemeClr val="tx1"/>
              </a:solidFill>
              <a:cs typeface="+mj-cs"/>
            </a:endParaRPr>
          </a:p>
          <a:p>
            <a:pPr algn="ctr"/>
            <a:r>
              <a:rPr lang="he-IL" sz="1400" dirty="0" smtClean="0">
                <a:cs typeface="+mj-cs"/>
              </a:rPr>
              <a:t>זמן תפעול המכשיר –עדיף לאפות ולהפעיל את התנור בשעות הערב, אז עלות האנרגיה יורדת, וכך ניתן לשלם פחות. שעת השיא של צריכת החשמל בקיץ היא 14:00. יש להימנע מצריכה לא מחייבת בשעה הזו.</a:t>
            </a:r>
            <a:endParaRPr lang="en-US" sz="1400" dirty="0" smtClean="0">
              <a:cs typeface="+mj-cs"/>
            </a:endParaRPr>
          </a:p>
          <a:p>
            <a:pPr algn="ctr"/>
            <a:endParaRPr lang="he-IL" dirty="0"/>
          </a:p>
        </p:txBody>
      </p:sp>
      <p:sp>
        <p:nvSpPr>
          <p:cNvPr id="12" name="חץ ימינה מחורץ 11"/>
          <p:cNvSpPr/>
          <p:nvPr/>
        </p:nvSpPr>
        <p:spPr>
          <a:xfrm rot="4087893">
            <a:off x="4278798" y="1904763"/>
            <a:ext cx="2647544" cy="915717"/>
          </a:xfrm>
          <a:prstGeom prst="notch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a:p>
        </p:txBody>
      </p:sp>
      <p:sp>
        <p:nvSpPr>
          <p:cNvPr id="13" name="תרשים זרימה: מחבר 12"/>
          <p:cNvSpPr/>
          <p:nvPr/>
        </p:nvSpPr>
        <p:spPr>
          <a:xfrm>
            <a:off x="5357818" y="3714752"/>
            <a:ext cx="3214710" cy="2786058"/>
          </a:xfrm>
          <a:prstGeom prst="flowChartConnector">
            <a:avLst/>
          </a:prstGeom>
          <a:scene3d>
            <a:camera prst="perspectiveHeroicExtremeRightFacing"/>
            <a:lightRig rig="threePt" dir="t"/>
          </a:scene3d>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sz="1600" dirty="0" smtClean="0">
              <a:solidFill>
                <a:schemeClr val="tx1"/>
              </a:solidFill>
            </a:endParaRPr>
          </a:p>
          <a:p>
            <a:pPr algn="ctr"/>
            <a:r>
              <a:rPr lang="he-IL" sz="1400" b="1" dirty="0">
                <a:solidFill>
                  <a:schemeClr val="tx1"/>
                </a:solidFill>
                <a:cs typeface="+mj-cs"/>
              </a:rPr>
              <a:t>הידעת?</a:t>
            </a:r>
            <a:endParaRPr lang="en-US" sz="1400" b="1" dirty="0">
              <a:solidFill>
                <a:schemeClr val="tx1"/>
              </a:solidFill>
              <a:cs typeface="+mj-cs"/>
            </a:endParaRPr>
          </a:p>
          <a:p>
            <a:pPr algn="ctr"/>
            <a:r>
              <a:rPr lang="he-IL" sz="1400" dirty="0" smtClean="0">
                <a:solidFill>
                  <a:schemeClr val="tx1"/>
                </a:solidFill>
                <a:cs typeface="+mj-cs"/>
              </a:rPr>
              <a:t>קיימים מכשירי חשמל שהם יעילים אנרגטית. לכל מכשיר חשמל יש דירוג יעילות המבטא את יעילות תפוקת האנרגיה ומציין כמה טוב וחסכוני המכשיר. הדירוג הוא בין האותיות </a:t>
            </a:r>
            <a:r>
              <a:rPr lang="en-US" sz="1400" dirty="0" smtClean="0">
                <a:solidFill>
                  <a:schemeClr val="tx1"/>
                </a:solidFill>
                <a:cs typeface="+mj-cs"/>
              </a:rPr>
              <a:t>A</a:t>
            </a:r>
            <a:r>
              <a:rPr lang="he-IL" sz="1400" dirty="0" smtClean="0">
                <a:solidFill>
                  <a:schemeClr val="tx1"/>
                </a:solidFill>
                <a:cs typeface="+mj-cs"/>
              </a:rPr>
              <a:t>– יעיל ביותר ועד ל-</a:t>
            </a:r>
            <a:r>
              <a:rPr lang="en-US" sz="1400" dirty="0" smtClean="0">
                <a:solidFill>
                  <a:schemeClr val="tx1"/>
                </a:solidFill>
                <a:cs typeface="+mj-cs"/>
              </a:rPr>
              <a:t>G</a:t>
            </a:r>
            <a:r>
              <a:rPr lang="he-IL" sz="1400" dirty="0" smtClean="0">
                <a:solidFill>
                  <a:schemeClr val="tx1"/>
                </a:solidFill>
                <a:cs typeface="+mj-cs"/>
              </a:rPr>
              <a:t> – לא יעיל.</a:t>
            </a:r>
            <a:endParaRPr lang="en-US" sz="1400" dirty="0" smtClean="0">
              <a:solidFill>
                <a:schemeClr val="tx1"/>
              </a:solidFill>
              <a:cs typeface="+mj-cs"/>
            </a:endParaRPr>
          </a:p>
          <a:p>
            <a:pPr algn="ctr"/>
            <a:r>
              <a:rPr lang="he-IL" sz="1400" dirty="0" smtClean="0">
                <a:solidFill>
                  <a:schemeClr val="tx1"/>
                </a:solidFill>
                <a:cs typeface="+mj-cs"/>
              </a:rPr>
              <a:t>דוגמא: מקרר </a:t>
            </a:r>
            <a:r>
              <a:rPr lang="en-US" sz="1400" dirty="0" smtClean="0">
                <a:solidFill>
                  <a:schemeClr val="tx1"/>
                </a:solidFill>
                <a:cs typeface="+mj-cs"/>
              </a:rPr>
              <a:t>A</a:t>
            </a:r>
            <a:r>
              <a:rPr lang="he-IL" sz="1400" dirty="0" smtClean="0">
                <a:solidFill>
                  <a:schemeClr val="tx1"/>
                </a:solidFill>
                <a:cs typeface="+mj-cs"/>
              </a:rPr>
              <a:t> יחסוך בצריכה שנתית 39% קילו-וואט לעומת מקרר </a:t>
            </a:r>
            <a:r>
              <a:rPr lang="en-US" sz="1400" dirty="0" smtClean="0">
                <a:solidFill>
                  <a:schemeClr val="tx1"/>
                </a:solidFill>
                <a:cs typeface="+mj-cs"/>
              </a:rPr>
              <a:t>G</a:t>
            </a:r>
          </a:p>
          <a:p>
            <a:pPr algn="ctr"/>
            <a:endParaRPr lang="he-IL" dirty="0"/>
          </a:p>
        </p:txBody>
      </p:sp>
      <p:sp>
        <p:nvSpPr>
          <p:cNvPr id="16" name="חץ ימינה מחורץ 15"/>
          <p:cNvSpPr/>
          <p:nvPr/>
        </p:nvSpPr>
        <p:spPr>
          <a:xfrm rot="5400000">
            <a:off x="2725541" y="1890433"/>
            <a:ext cx="2161419" cy="915717"/>
          </a:xfrm>
          <a:prstGeom prst="notch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a:p>
        </p:txBody>
      </p:sp>
      <p:sp>
        <p:nvSpPr>
          <p:cNvPr id="17" name="תרשים זרימה: מחבר 16"/>
          <p:cNvSpPr/>
          <p:nvPr/>
        </p:nvSpPr>
        <p:spPr>
          <a:xfrm>
            <a:off x="2285984" y="3714728"/>
            <a:ext cx="3286148" cy="3143272"/>
          </a:xfrm>
          <a:prstGeom prst="flowChartConnector">
            <a:avLst/>
          </a:prstGeom>
          <a:scene3d>
            <a:camera prst="perspectiveHeroicExtremeRightFacing"/>
            <a:lightRig rig="threePt" dir="t"/>
          </a:scene3d>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sz="1400" dirty="0" smtClean="0">
              <a:solidFill>
                <a:schemeClr val="tx1"/>
              </a:solidFill>
              <a:cs typeface="+mj-cs"/>
            </a:endParaRPr>
          </a:p>
          <a:p>
            <a:pPr algn="ctr"/>
            <a:r>
              <a:rPr lang="he-IL" sz="1400" b="1" dirty="0">
                <a:solidFill>
                  <a:schemeClr val="tx1"/>
                </a:solidFill>
                <a:cs typeface="+mj-cs"/>
              </a:rPr>
              <a:t>הידעת?</a:t>
            </a:r>
            <a:r>
              <a:rPr lang="he-IL" sz="1400" dirty="0" smtClean="0">
                <a:solidFill>
                  <a:schemeClr val="tx1"/>
                </a:solidFill>
                <a:cs typeface="+mj-cs"/>
              </a:rPr>
              <a:t> </a:t>
            </a:r>
            <a:endParaRPr lang="en-US" sz="1400" dirty="0" smtClean="0">
              <a:solidFill>
                <a:schemeClr val="tx1"/>
              </a:solidFill>
              <a:cs typeface="+mj-cs"/>
            </a:endParaRPr>
          </a:p>
          <a:p>
            <a:pPr algn="ctr"/>
            <a:r>
              <a:rPr lang="he-IL" sz="1400" dirty="0" smtClean="0">
                <a:solidFill>
                  <a:schemeClr val="tx1"/>
                </a:solidFill>
                <a:cs typeface="+mj-cs"/>
              </a:rPr>
              <a:t>מזגן הוא המכשיר צורך האנרגיה העיקרי בבית ובהפרש ניכר. יש לצמצם בהפעלתו </a:t>
            </a:r>
            <a:r>
              <a:rPr lang="he-IL" sz="1400" b="1" dirty="0" smtClean="0">
                <a:solidFill>
                  <a:schemeClr val="tx1"/>
                </a:solidFill>
                <a:cs typeface="+mj-cs"/>
              </a:rPr>
              <a:t>ובחוכמה</a:t>
            </a:r>
            <a:r>
              <a:rPr lang="he-IL" sz="1400" dirty="0" smtClean="0">
                <a:solidFill>
                  <a:schemeClr val="tx1"/>
                </a:solidFill>
                <a:cs typeface="+mj-cs"/>
              </a:rPr>
              <a:t>. לא להניח קומקום חשמלי ליד מזגן. אדי המכשיר יאלצו את המזגן לעבוד כפליים.</a:t>
            </a:r>
            <a:endParaRPr lang="en-US" sz="1400" dirty="0" smtClean="0">
              <a:solidFill>
                <a:schemeClr val="tx1"/>
              </a:solidFill>
              <a:cs typeface="+mj-cs"/>
            </a:endParaRPr>
          </a:p>
          <a:p>
            <a:pPr lvl="0" algn="ctr"/>
            <a:r>
              <a:rPr lang="he-IL" sz="1400" dirty="0" smtClean="0">
                <a:solidFill>
                  <a:schemeClr val="tx1"/>
                </a:solidFill>
                <a:cs typeface="+mj-cs"/>
              </a:rPr>
              <a:t>מחשבים פולטי חום מקשים על פעולת המיזוג. ניקוי פשוט של המסננים יסייע בעבודה יעילה. </a:t>
            </a:r>
            <a:endParaRPr lang="en-US" sz="1400" dirty="0" smtClean="0">
              <a:solidFill>
                <a:schemeClr val="tx1"/>
              </a:solidFill>
              <a:cs typeface="+mj-cs"/>
            </a:endParaRPr>
          </a:p>
          <a:p>
            <a:pPr lvl="0" algn="ctr"/>
            <a:r>
              <a:rPr lang="he-IL" sz="1400" dirty="0" smtClean="0">
                <a:solidFill>
                  <a:schemeClr val="tx1"/>
                </a:solidFill>
                <a:cs typeface="+mj-cs"/>
              </a:rPr>
              <a:t>בהפעלת המזגן ניתן לשלוט בתריסי המזגן, בעוצמת המאוורר ובטמפרטורות.  </a:t>
            </a:r>
            <a:endParaRPr lang="en-US" sz="1400" dirty="0" smtClean="0">
              <a:solidFill>
                <a:schemeClr val="tx1"/>
              </a:solidFill>
              <a:cs typeface="+mj-cs"/>
            </a:endParaRPr>
          </a:p>
          <a:p>
            <a:pPr algn="ctr"/>
            <a:endParaRPr lang="he-IL" dirty="0"/>
          </a:p>
        </p:txBody>
      </p:sp>
      <p:sp>
        <p:nvSpPr>
          <p:cNvPr id="14" name="מלבן 13"/>
          <p:cNvSpPr/>
          <p:nvPr/>
        </p:nvSpPr>
        <p:spPr>
          <a:xfrm>
            <a:off x="214282" y="6143644"/>
            <a:ext cx="2071702" cy="461665"/>
          </a:xfrm>
          <a:prstGeom prst="rect">
            <a:avLst/>
          </a:prstGeom>
        </p:spPr>
        <p:txBody>
          <a:bodyPr wrap="square">
            <a:spAutoFit/>
          </a:bodyPr>
          <a:lstStyle/>
          <a:p>
            <a:r>
              <a:rPr lang="he-IL" sz="1200" dirty="0" smtClean="0">
                <a:cs typeface="+mj-cs"/>
              </a:rPr>
              <a:t>מתוך מקראה לתלמיד מפגשים עם עולם החשמל פרק ב'</a:t>
            </a:r>
            <a:endParaRPr lang="he-IL" sz="1200" dirty="0">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1" grpId="0" animBg="1"/>
      <p:bldP spid="12" grpId="0" animBg="1"/>
      <p:bldP spid="13"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488" y="1928802"/>
            <a:ext cx="2428892" cy="369332"/>
          </a:xfrm>
          <a:prstGeom prst="rect">
            <a:avLst/>
          </a:prstGeom>
          <a:noFill/>
        </p:spPr>
        <p:txBody>
          <a:bodyPr wrap="square" rtlCol="1">
            <a:spAutoFit/>
          </a:bodyPr>
          <a:lstStyle/>
          <a:p>
            <a:endParaRPr lang="he-IL" dirty="0"/>
          </a:p>
        </p:txBody>
      </p:sp>
      <p:sp>
        <p:nvSpPr>
          <p:cNvPr id="12" name="אליפסה 11"/>
          <p:cNvSpPr/>
          <p:nvPr/>
        </p:nvSpPr>
        <p:spPr>
          <a:xfrm>
            <a:off x="2411760" y="214290"/>
            <a:ext cx="6375082" cy="135732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dirty="0" smtClean="0"/>
          </a:p>
          <a:p>
            <a:pPr algn="ctr"/>
            <a:r>
              <a:rPr lang="he-IL" sz="2000" b="1" dirty="0">
                <a:cs typeface="+mj-cs"/>
              </a:rPr>
              <a:t>התייעלות טכנולוגית </a:t>
            </a:r>
            <a:r>
              <a:rPr lang="he-IL" sz="1600" dirty="0" smtClean="0">
                <a:cs typeface="+mj-cs"/>
              </a:rPr>
              <a:t>– </a:t>
            </a:r>
            <a:r>
              <a:rPr lang="he-IL" dirty="0" smtClean="0">
                <a:cs typeface="+mj-cs"/>
              </a:rPr>
              <a:t>פיתוח טכנולוגיות – מערכות בקרה המשפרות את השליטה לצריכת האנרגיה, מנתחות את נתוני הצריכה ויודעות לתת תחזית למחיר הכספי שישולם בסוף החודש</a:t>
            </a:r>
            <a:r>
              <a:rPr lang="he-IL" sz="1600" dirty="0" smtClean="0">
                <a:cs typeface="+mj-cs"/>
              </a:rPr>
              <a:t>. </a:t>
            </a:r>
            <a:endParaRPr lang="en-US" sz="1600" dirty="0" smtClean="0">
              <a:cs typeface="+mj-cs"/>
            </a:endParaRPr>
          </a:p>
          <a:p>
            <a:pPr algn="ctr"/>
            <a:endParaRPr lang="he-IL" dirty="0"/>
          </a:p>
        </p:txBody>
      </p:sp>
      <p:sp>
        <p:nvSpPr>
          <p:cNvPr id="13" name="חץ ימינה מחורץ 12"/>
          <p:cNvSpPr/>
          <p:nvPr/>
        </p:nvSpPr>
        <p:spPr>
          <a:xfrm rot="4567980">
            <a:off x="6759252" y="1723403"/>
            <a:ext cx="1075278" cy="785818"/>
          </a:xfrm>
          <a:prstGeom prst="notchedRight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p>
        </p:txBody>
      </p:sp>
      <p:sp>
        <p:nvSpPr>
          <p:cNvPr id="14" name="חץ ימינה מחורץ 13"/>
          <p:cNvSpPr/>
          <p:nvPr/>
        </p:nvSpPr>
        <p:spPr>
          <a:xfrm rot="5813263">
            <a:off x="4423705" y="2450383"/>
            <a:ext cx="2035183" cy="785818"/>
          </a:xfrm>
          <a:prstGeom prst="notchedRight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p>
        </p:txBody>
      </p:sp>
      <p:sp>
        <p:nvSpPr>
          <p:cNvPr id="15" name="חץ ימינה מחורץ 14"/>
          <p:cNvSpPr/>
          <p:nvPr/>
        </p:nvSpPr>
        <p:spPr>
          <a:xfrm rot="8868972">
            <a:off x="2584520" y="1516881"/>
            <a:ext cx="944810" cy="785818"/>
          </a:xfrm>
          <a:prstGeom prst="notchedRight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p>
        </p:txBody>
      </p:sp>
      <p:sp>
        <p:nvSpPr>
          <p:cNvPr id="16" name="חץ ימינה מחורץ 15"/>
          <p:cNvSpPr/>
          <p:nvPr/>
        </p:nvSpPr>
        <p:spPr>
          <a:xfrm rot="7742238">
            <a:off x="2539819" y="2473923"/>
            <a:ext cx="2453637" cy="785818"/>
          </a:xfrm>
          <a:prstGeom prst="notchedRight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p>
        </p:txBody>
      </p:sp>
      <p:sp>
        <p:nvSpPr>
          <p:cNvPr id="17" name="תרשים זרימה: מחבר 16"/>
          <p:cNvSpPr/>
          <p:nvPr/>
        </p:nvSpPr>
        <p:spPr>
          <a:xfrm>
            <a:off x="6228184" y="2786058"/>
            <a:ext cx="2630096" cy="2731174"/>
          </a:xfrm>
          <a:prstGeom prst="flowChartConnector">
            <a:avLst/>
          </a:prstGeom>
          <a:scene3d>
            <a:camera prst="isometricOffAxis1Right"/>
            <a:lightRig rig="threePt" dir="t"/>
          </a:scene3d>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sz="1200" dirty="0" smtClean="0">
              <a:solidFill>
                <a:schemeClr val="tx1"/>
              </a:solidFill>
              <a:cs typeface="+mj-cs"/>
            </a:endParaRPr>
          </a:p>
          <a:p>
            <a:pPr algn="ctr"/>
            <a:endParaRPr lang="he-IL" sz="1200" dirty="0" smtClean="0">
              <a:solidFill>
                <a:schemeClr val="tx1"/>
              </a:solidFill>
              <a:cs typeface="+mj-cs"/>
            </a:endParaRPr>
          </a:p>
          <a:p>
            <a:pPr algn="ctr"/>
            <a:r>
              <a:rPr lang="he-IL" sz="1600" dirty="0" smtClean="0">
                <a:solidFill>
                  <a:schemeClr val="tx1"/>
                </a:solidFill>
                <a:cs typeface="+mj-cs"/>
              </a:rPr>
              <a:t>צג דיגיטלי המאפשר לדעת את רמת צריכת החשמל בכל אחת משעות היום ובתקופות שונות במהלך השנה. מאפשר שליטה מרחוק באמצעות סמארט-פון ומחשב.</a:t>
            </a:r>
            <a:endParaRPr lang="en-US" sz="1600" dirty="0" smtClean="0">
              <a:solidFill>
                <a:schemeClr val="tx1"/>
              </a:solidFill>
              <a:cs typeface="+mj-cs"/>
            </a:endParaRPr>
          </a:p>
          <a:p>
            <a:pPr algn="ctr"/>
            <a:endParaRPr lang="he-IL" dirty="0">
              <a:solidFill>
                <a:schemeClr val="tx1"/>
              </a:solidFill>
            </a:endParaRPr>
          </a:p>
        </p:txBody>
      </p:sp>
      <p:sp>
        <p:nvSpPr>
          <p:cNvPr id="18" name="תרשים זרימה: מחבר 17"/>
          <p:cNvSpPr/>
          <p:nvPr/>
        </p:nvSpPr>
        <p:spPr>
          <a:xfrm>
            <a:off x="3359426" y="3904518"/>
            <a:ext cx="3141400" cy="2857496"/>
          </a:xfrm>
          <a:prstGeom prst="flowChartConnector">
            <a:avLst/>
          </a:prstGeom>
          <a:scene3d>
            <a:camera prst="perspectiveContrastingLeftFacing"/>
            <a:lightRig rig="threePt" dir="t"/>
          </a:scene3d>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sz="1400" dirty="0" smtClean="0">
              <a:solidFill>
                <a:schemeClr val="tx1"/>
              </a:solidFill>
              <a:cs typeface="+mj-cs"/>
            </a:endParaRPr>
          </a:p>
          <a:p>
            <a:pPr algn="ctr"/>
            <a:endParaRPr lang="he-IL" sz="1400" dirty="0" smtClean="0">
              <a:solidFill>
                <a:schemeClr val="tx1"/>
              </a:solidFill>
              <a:cs typeface="+mj-cs"/>
            </a:endParaRPr>
          </a:p>
          <a:p>
            <a:pPr algn="ctr"/>
            <a:r>
              <a:rPr lang="he-IL" sz="1600" dirty="0">
                <a:solidFill>
                  <a:schemeClr val="tx1"/>
                </a:solidFill>
                <a:cs typeface="+mj-cs"/>
              </a:rPr>
              <a:t>קיימים מוצרי חשמל המתחברים </a:t>
            </a:r>
            <a:r>
              <a:rPr lang="he-IL" sz="1600" dirty="0" smtClean="0">
                <a:solidFill>
                  <a:schemeClr val="tx1"/>
                </a:solidFill>
                <a:cs typeface="+mj-cs"/>
              </a:rPr>
              <a:t>לשקע </a:t>
            </a:r>
            <a:r>
              <a:rPr lang="he-IL" sz="1600" dirty="0">
                <a:solidFill>
                  <a:schemeClr val="tx1"/>
                </a:solidFill>
                <a:cs typeface="+mj-cs"/>
              </a:rPr>
              <a:t>חשמל המודד את צריכת החשמל הפרטנית. כך ניתן לדעת מהי עלות השימוש של מכשירים בזבזניים כמו מכונת הכביסה או המקרר, ולבודד את צריכת החשמל בכל חדר.</a:t>
            </a:r>
            <a:endParaRPr lang="en-US" sz="1600" dirty="0">
              <a:solidFill>
                <a:schemeClr val="tx1"/>
              </a:solidFill>
              <a:cs typeface="+mj-cs"/>
            </a:endParaRPr>
          </a:p>
          <a:p>
            <a:pPr algn="ctr"/>
            <a:endParaRPr lang="he-IL" sz="1600" dirty="0">
              <a:solidFill>
                <a:schemeClr val="tx1"/>
              </a:solidFill>
              <a:cs typeface="+mj-cs"/>
            </a:endParaRPr>
          </a:p>
        </p:txBody>
      </p:sp>
      <p:sp>
        <p:nvSpPr>
          <p:cNvPr id="19" name="תרשים זרימה: מחבר 18"/>
          <p:cNvSpPr/>
          <p:nvPr/>
        </p:nvSpPr>
        <p:spPr>
          <a:xfrm>
            <a:off x="1179748" y="3999360"/>
            <a:ext cx="2569896" cy="2235098"/>
          </a:xfrm>
          <a:prstGeom prst="flowChartConnector">
            <a:avLst/>
          </a:prstGeom>
          <a:scene3d>
            <a:camera prst="perspectiveHeroicExtremeRightFacing"/>
            <a:lightRig rig="threePt" dir="t"/>
          </a:scene3d>
        </p:spPr>
        <p:style>
          <a:lnRef idx="1">
            <a:schemeClr val="accent6"/>
          </a:lnRef>
          <a:fillRef idx="2">
            <a:schemeClr val="accent6"/>
          </a:fillRef>
          <a:effectRef idx="1">
            <a:schemeClr val="accent6"/>
          </a:effectRef>
          <a:fontRef idx="minor">
            <a:schemeClr val="dk1"/>
          </a:fontRef>
        </p:style>
        <p:txBody>
          <a:bodyPr rtlCol="1" anchor="ctr"/>
          <a:lstStyle/>
          <a:p>
            <a:pPr algn="ctr"/>
            <a:r>
              <a:rPr lang="he-IL" sz="1600" dirty="0">
                <a:solidFill>
                  <a:schemeClr val="tx1"/>
                </a:solidFill>
                <a:cs typeface="+mj-cs"/>
              </a:rPr>
              <a:t>קיימת מערכת המאפשרת שליטה מרחוק במכשירים שנותרו דלוקים בבית –</a:t>
            </a:r>
            <a:r>
              <a:rPr lang="he-IL" sz="1600" dirty="0" err="1">
                <a:solidFill>
                  <a:schemeClr val="tx1"/>
                </a:solidFill>
                <a:cs typeface="+mj-cs"/>
              </a:rPr>
              <a:t> כיבוי</a:t>
            </a:r>
            <a:r>
              <a:rPr lang="he-IL" sz="1600" dirty="0">
                <a:solidFill>
                  <a:schemeClr val="tx1"/>
                </a:solidFill>
                <a:cs typeface="+mj-cs"/>
              </a:rPr>
              <a:t> מחשב, כיבוי תאורה, כיבוי מזגן. </a:t>
            </a:r>
            <a:endParaRPr lang="en-US" sz="1600" dirty="0">
              <a:solidFill>
                <a:schemeClr val="tx1"/>
              </a:solidFill>
              <a:cs typeface="+mj-cs"/>
            </a:endParaRPr>
          </a:p>
          <a:p>
            <a:pPr algn="ctr"/>
            <a:endParaRPr lang="he-IL" dirty="0"/>
          </a:p>
        </p:txBody>
      </p:sp>
      <p:sp>
        <p:nvSpPr>
          <p:cNvPr id="20" name="תרשים זרימה: מחבר 19"/>
          <p:cNvSpPr/>
          <p:nvPr/>
        </p:nvSpPr>
        <p:spPr>
          <a:xfrm>
            <a:off x="0" y="1214422"/>
            <a:ext cx="2857488" cy="2947630"/>
          </a:xfrm>
          <a:prstGeom prst="flowChartConnector">
            <a:avLst/>
          </a:prstGeom>
          <a:scene3d>
            <a:camera prst="isometricOffAxis2Left"/>
            <a:lightRig rig="threePt" dir="t"/>
          </a:scene3d>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sz="1400" dirty="0" smtClean="0">
              <a:solidFill>
                <a:schemeClr val="tx1"/>
              </a:solidFill>
              <a:cs typeface="+mj-cs"/>
            </a:endParaRPr>
          </a:p>
          <a:p>
            <a:pPr algn="ctr"/>
            <a:r>
              <a:rPr lang="he-IL" sz="1600" dirty="0">
                <a:solidFill>
                  <a:schemeClr val="tx1"/>
                </a:solidFill>
                <a:cs typeface="+mj-cs"/>
              </a:rPr>
              <a:t>שליטה במוצרי חשמל המחוברים באמצעות הטלפון החכם מכל מקום</a:t>
            </a:r>
            <a:r>
              <a:rPr lang="he-IL" sz="1600" dirty="0" smtClean="0">
                <a:solidFill>
                  <a:schemeClr val="tx1"/>
                </a:solidFill>
                <a:cs typeface="+mj-cs"/>
              </a:rPr>
              <a:t>. הגדרת </a:t>
            </a:r>
            <a:r>
              <a:rPr lang="he-IL" sz="1600" dirty="0">
                <a:solidFill>
                  <a:schemeClr val="tx1"/>
                </a:solidFill>
                <a:cs typeface="+mj-cs"/>
              </a:rPr>
              <a:t>טיימרים ומדידת צריכת החשמל והאנרגיה בעזרת אפליקציה ידידותית. התוצאה  התנהלות חסכונית ירוקה וחכמה.  </a:t>
            </a:r>
            <a:endParaRPr lang="en-US" sz="1600" dirty="0">
              <a:solidFill>
                <a:schemeClr val="tx1"/>
              </a:solidFill>
              <a:cs typeface="+mj-cs"/>
            </a:endParaRPr>
          </a:p>
          <a:p>
            <a:pPr algn="ct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71802" y="1785926"/>
            <a:ext cx="2571768" cy="2613115"/>
          </a:xfrm>
          <a:prstGeom prst="rect">
            <a:avLst/>
          </a:prstGeom>
          <a:noFill/>
          <a:ln w="9525">
            <a:noFill/>
            <a:miter lim="800000"/>
            <a:headEnd/>
            <a:tailEnd/>
          </a:ln>
          <a:effectLst>
            <a:softEdge rad="12700"/>
          </a:effectLst>
        </p:spPr>
      </p:pic>
      <p:sp>
        <p:nvSpPr>
          <p:cNvPr id="4" name="TextBox 3"/>
          <p:cNvSpPr txBox="1"/>
          <p:nvPr/>
        </p:nvSpPr>
        <p:spPr>
          <a:xfrm>
            <a:off x="3786182" y="428604"/>
            <a:ext cx="4786346" cy="922304"/>
          </a:xfrm>
          <a:prstGeom prst="rect">
            <a:avLst/>
          </a:prstGeom>
          <a:noFill/>
        </p:spPr>
        <p:txBody>
          <a:bodyPr wrap="square" rtlCol="1">
            <a:spAutoFit/>
          </a:bodyPr>
          <a:lstStyle/>
          <a:p>
            <a:pPr>
              <a:lnSpc>
                <a:spcPct val="115000"/>
              </a:lnSpc>
              <a:spcAft>
                <a:spcPts val="1000"/>
              </a:spcAft>
            </a:pPr>
            <a:r>
              <a:rPr lang="he-IL" sz="2400" b="1" dirty="0" smtClean="0">
                <a:latin typeface="Calibri"/>
                <a:ea typeface="Times New Roman"/>
                <a:cs typeface="Arial"/>
              </a:rPr>
              <a:t>אפילו השקע יכול להיות חכם.</a:t>
            </a:r>
            <a:endParaRPr lang="en-US" dirty="0" smtClean="0">
              <a:latin typeface="Calibri"/>
              <a:ea typeface="Times New Roman"/>
              <a:cs typeface="Arial"/>
            </a:endParaRPr>
          </a:p>
          <a:p>
            <a:endParaRPr lang="he-IL" dirty="0"/>
          </a:p>
        </p:txBody>
      </p:sp>
      <p:sp>
        <p:nvSpPr>
          <p:cNvPr id="5" name="הסבר ענן 4"/>
          <p:cNvSpPr/>
          <p:nvPr/>
        </p:nvSpPr>
        <p:spPr>
          <a:xfrm>
            <a:off x="5883308" y="1321579"/>
            <a:ext cx="2744854" cy="2071702"/>
          </a:xfrm>
          <a:prstGeom prst="cloudCallout">
            <a:avLst>
              <a:gd name="adj1" fmla="val -53221"/>
              <a:gd name="adj2" fmla="val 49627"/>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600" dirty="0" smtClean="0"/>
              <a:t>                                  </a:t>
            </a:r>
            <a:r>
              <a:rPr lang="he-IL" sz="1600" dirty="0" smtClean="0">
                <a:cs typeface="+mj-cs"/>
              </a:rPr>
              <a:t>שקע המותאם לכל מכשיר חשמלי המאפשר לשלוט בהם, כיבוי והדלקה מכל מקום באמצעות הסמארט-פון.</a:t>
            </a:r>
            <a:endParaRPr lang="en-US" sz="1600" dirty="0" smtClean="0">
              <a:cs typeface="+mj-cs"/>
            </a:endParaRPr>
          </a:p>
          <a:p>
            <a:pPr algn="ctr"/>
            <a:endParaRPr lang="he-IL" dirty="0"/>
          </a:p>
        </p:txBody>
      </p:sp>
      <p:sp>
        <p:nvSpPr>
          <p:cNvPr id="6" name="הסבר ענן 5"/>
          <p:cNvSpPr/>
          <p:nvPr/>
        </p:nvSpPr>
        <p:spPr>
          <a:xfrm>
            <a:off x="558800" y="332656"/>
            <a:ext cx="3437136" cy="2024774"/>
          </a:xfrm>
          <a:prstGeom prst="cloudCallout">
            <a:avLst>
              <a:gd name="adj1" fmla="val 15882"/>
              <a:gd name="adj2" fmla="val 59866"/>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he-IL" sz="1400" dirty="0" smtClean="0">
                <a:cs typeface="+mj-cs"/>
              </a:rPr>
              <a:t>                                                  </a:t>
            </a:r>
          </a:p>
          <a:p>
            <a:pPr algn="ctr"/>
            <a:endParaRPr lang="he-IL" sz="1400" dirty="0" smtClean="0">
              <a:cs typeface="+mj-cs"/>
            </a:endParaRPr>
          </a:p>
          <a:p>
            <a:pPr algn="ctr"/>
            <a:r>
              <a:rPr lang="he-IL" sz="1600" dirty="0">
                <a:cs typeface="+mj-cs"/>
              </a:rPr>
              <a:t>השקע החכם כולל שעון בית משוכלל המאפשר קביעת זמני הדלקה וכיבוי לפי ימים ובקרת כיבוי אוטומטי לאחר זמן מוגדר באמצעות אפליקציית החיסכון.</a:t>
            </a:r>
            <a:endParaRPr lang="en-US" sz="1600" dirty="0">
              <a:cs typeface="+mj-cs"/>
            </a:endParaRPr>
          </a:p>
          <a:p>
            <a:pPr algn="ctr"/>
            <a:endParaRPr lang="he-IL" dirty="0"/>
          </a:p>
        </p:txBody>
      </p:sp>
      <p:sp>
        <p:nvSpPr>
          <p:cNvPr id="7" name="הסבר ענן 6"/>
          <p:cNvSpPr/>
          <p:nvPr/>
        </p:nvSpPr>
        <p:spPr>
          <a:xfrm>
            <a:off x="251520" y="2928934"/>
            <a:ext cx="2748844" cy="2286016"/>
          </a:xfrm>
          <a:prstGeom prst="cloudCallout">
            <a:avLst>
              <a:gd name="adj1" fmla="val 64177"/>
              <a:gd name="adj2" fmla="val 3612"/>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sz="1400" dirty="0" smtClean="0">
              <a:cs typeface="+mj-cs"/>
            </a:endParaRPr>
          </a:p>
          <a:p>
            <a:pPr algn="ctr"/>
            <a:endParaRPr lang="he-IL" sz="1400" dirty="0" smtClean="0">
              <a:cs typeface="+mj-cs"/>
            </a:endParaRPr>
          </a:p>
          <a:p>
            <a:pPr algn="ctr"/>
            <a:r>
              <a:rPr lang="he-IL" sz="1600" dirty="0">
                <a:cs typeface="+mj-cs"/>
              </a:rPr>
              <a:t>השקע החכם מודד את </a:t>
            </a:r>
            <a:r>
              <a:rPr lang="he-IL" sz="1600" dirty="0" smtClean="0">
                <a:cs typeface="+mj-cs"/>
              </a:rPr>
              <a:t>צריכת </a:t>
            </a:r>
            <a:r>
              <a:rPr lang="he-IL" sz="1600" dirty="0">
                <a:cs typeface="+mj-cs"/>
              </a:rPr>
              <a:t>החשמל של המכשיר אליו הוא מחובר, מציג תחזית צריכה בקילו-וואט ומאפשר גישה לנתוני הצריכה. </a:t>
            </a:r>
            <a:endParaRPr lang="en-US" sz="1600" dirty="0">
              <a:cs typeface="+mj-cs"/>
            </a:endParaRPr>
          </a:p>
          <a:p>
            <a:pPr algn="ctr"/>
            <a:endParaRPr lang="he-IL" dirty="0"/>
          </a:p>
        </p:txBody>
      </p:sp>
      <p:sp>
        <p:nvSpPr>
          <p:cNvPr id="10" name="מלבן מעוגל 9"/>
          <p:cNvSpPr/>
          <p:nvPr/>
        </p:nvSpPr>
        <p:spPr>
          <a:xfrm>
            <a:off x="2915816" y="5214950"/>
            <a:ext cx="5013770" cy="928694"/>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he-IL" b="1" dirty="0" smtClean="0">
              <a:cs typeface="+mj-cs"/>
            </a:endParaRPr>
          </a:p>
          <a:p>
            <a:pPr algn="ctr"/>
            <a:r>
              <a:rPr lang="he-IL" b="1" dirty="0" smtClean="0">
                <a:cs typeface="+mj-cs"/>
              </a:rPr>
              <a:t>וגם הדוד....דוד חכם – לחסוך בחשמל ללא מאמץ בכל מקום ובכל זמן בנוחות - התוצאה – חיסכון.</a:t>
            </a:r>
            <a:endParaRPr lang="en-US" dirty="0" smtClean="0">
              <a:cs typeface="+mj-cs"/>
            </a:endParaRPr>
          </a:p>
          <a:p>
            <a:pPr algn="ctr"/>
            <a:endParaRPr lang="he-IL" dirty="0"/>
          </a:p>
        </p:txBody>
      </p:sp>
    </p:spTree>
    <p:extLst>
      <p:ext uri="{BB962C8B-B14F-4D97-AF65-F5344CB8AC3E}">
        <p14:creationId xmlns:p14="http://schemas.microsoft.com/office/powerpoint/2010/main" val="210707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7156" y="1124744"/>
            <a:ext cx="2497604" cy="227324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85786" y="285728"/>
            <a:ext cx="7572428" cy="584775"/>
          </a:xfrm>
          <a:prstGeom prst="rect">
            <a:avLst/>
          </a:prstGeom>
          <a:noFill/>
        </p:spPr>
        <p:txBody>
          <a:bodyPr wrap="square" rtlCol="1">
            <a:spAutoFit/>
          </a:bodyPr>
          <a:lstStyle/>
          <a:p>
            <a:pPr algn="ctr"/>
            <a:r>
              <a:rPr lang="he-IL" sz="3200" b="1" u="sng" dirty="0" smtClean="0">
                <a:cs typeface="+mj-cs"/>
              </a:rPr>
              <a:t>כללי בטיחות וזהירות</a:t>
            </a:r>
            <a:endParaRPr lang="he-IL" sz="3200" b="1" u="sng" dirty="0">
              <a:cs typeface="+mj-cs"/>
            </a:endParaRPr>
          </a:p>
        </p:txBody>
      </p:sp>
      <p:sp>
        <p:nvSpPr>
          <p:cNvPr id="4" name="פיצוץ 1 3">
            <a:hlinkClick r:id="rId3" action="ppaction://hlinksldjump"/>
          </p:cNvPr>
          <p:cNvSpPr/>
          <p:nvPr/>
        </p:nvSpPr>
        <p:spPr>
          <a:xfrm>
            <a:off x="1500166" y="3861048"/>
            <a:ext cx="3071834" cy="1714512"/>
          </a:xfrm>
          <a:prstGeom prst="irregularSeal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1" anchor="ctr"/>
          <a:lstStyle/>
          <a:p>
            <a:pPr algn="ctr"/>
            <a:r>
              <a:rPr lang="he-IL" b="1" dirty="0" smtClean="0">
                <a:solidFill>
                  <a:schemeClr val="tx1"/>
                </a:solidFill>
                <a:cs typeface="+mj-cs"/>
                <a:hlinkClick r:id="rId3" action="ppaction://hlinksldjump"/>
              </a:rPr>
              <a:t>כללי בטיחות בתוך הבית</a:t>
            </a:r>
            <a:endParaRPr lang="he-IL" b="1" dirty="0">
              <a:solidFill>
                <a:schemeClr val="tx1"/>
              </a:solidFill>
              <a:cs typeface="+mj-cs"/>
            </a:endParaRPr>
          </a:p>
        </p:txBody>
      </p:sp>
      <p:sp>
        <p:nvSpPr>
          <p:cNvPr id="5" name="פיצוץ 1 4"/>
          <p:cNvSpPr/>
          <p:nvPr/>
        </p:nvSpPr>
        <p:spPr>
          <a:xfrm>
            <a:off x="5054697" y="3717032"/>
            <a:ext cx="3000396" cy="1571636"/>
          </a:xfrm>
          <a:prstGeom prst="irregularSeal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1" anchor="ctr"/>
          <a:lstStyle/>
          <a:p>
            <a:pPr algn="ctr"/>
            <a:r>
              <a:rPr lang="he-IL" b="1" dirty="0" smtClean="0">
                <a:cs typeface="+mj-cs"/>
                <a:hlinkClick r:id="rId4" action="ppaction://hlinksldjump"/>
              </a:rPr>
              <a:t>כללי בטיחות מחוץ לבית</a:t>
            </a:r>
            <a:endParaRPr lang="he-IL" b="1" dirty="0">
              <a:cs typeface="+mj-cs"/>
            </a:endParaRPr>
          </a:p>
        </p:txBody>
      </p:sp>
      <p:sp>
        <p:nvSpPr>
          <p:cNvPr id="6" name="פיצוץ 1 5"/>
          <p:cNvSpPr/>
          <p:nvPr/>
        </p:nvSpPr>
        <p:spPr>
          <a:xfrm>
            <a:off x="1763688" y="1678769"/>
            <a:ext cx="3643338" cy="1643074"/>
          </a:xfrm>
          <a:prstGeom prst="irregularSeal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1" anchor="ctr"/>
          <a:lstStyle/>
          <a:p>
            <a:pPr algn="ctr"/>
            <a:r>
              <a:rPr lang="he-IL" b="1" dirty="0" smtClean="0">
                <a:cs typeface="+mj-cs"/>
                <a:hlinkClick r:id="rId5" action="ppaction://hlinksldjump"/>
              </a:rPr>
              <a:t>כללי בטיחות לנפגעי התחשמלות</a:t>
            </a:r>
            <a:endParaRPr lang="he-IL" b="1" dirty="0">
              <a:cs typeface="+mj-cs"/>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41" y="188640"/>
            <a:ext cx="908021" cy="104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4718768" y="1508231"/>
            <a:ext cx="3779346" cy="417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1979709" y="1748065"/>
            <a:ext cx="4572512" cy="352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204984" y="1587402"/>
            <a:ext cx="3888432" cy="421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2471158" y="3765646"/>
            <a:ext cx="340959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2">
            <a:duotone>
              <a:prstClr val="black"/>
              <a:srgbClr val="CC99FF">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538020" y="3933057"/>
            <a:ext cx="4554506" cy="326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2">
            <a:duotone>
              <a:prstClr val="black"/>
              <a:srgbClr val="EEA37A">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4550658" y="3884908"/>
            <a:ext cx="4176464" cy="332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duotone>
              <a:prstClr val="black"/>
              <a:srgbClr val="C00000">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400000">
            <a:off x="2411759" y="-315416"/>
            <a:ext cx="352839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2">
            <a:duotone>
              <a:prstClr val="black"/>
              <a:srgbClr val="296CF3">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4427984" y="-99395"/>
            <a:ext cx="4567553" cy="322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475012" y="-171400"/>
            <a:ext cx="4428489" cy="339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52120" y="1108075"/>
            <a:ext cx="1800202" cy="1200329"/>
          </a:xfrm>
          <a:prstGeom prst="rect">
            <a:avLst/>
          </a:prstGeom>
          <a:noFill/>
        </p:spPr>
        <p:txBody>
          <a:bodyPr wrap="square" rtlCol="1">
            <a:spAutoFit/>
          </a:bodyPr>
          <a:lstStyle/>
          <a:p>
            <a:pPr lvl="0"/>
            <a:r>
              <a:rPr lang="he-IL" b="1" dirty="0">
                <a:cs typeface="+mj-cs"/>
              </a:rPr>
              <a:t>אסור להכניס חפצים זרים לשקע חשמלי</a:t>
            </a:r>
          </a:p>
          <a:p>
            <a:endParaRPr lang="he-IL" dirty="0"/>
          </a:p>
        </p:txBody>
      </p:sp>
      <p:sp>
        <p:nvSpPr>
          <p:cNvPr id="3" name="TextBox 2"/>
          <p:cNvSpPr txBox="1"/>
          <p:nvPr/>
        </p:nvSpPr>
        <p:spPr>
          <a:xfrm>
            <a:off x="3203848" y="980728"/>
            <a:ext cx="2160240" cy="1600438"/>
          </a:xfrm>
          <a:prstGeom prst="rect">
            <a:avLst/>
          </a:prstGeom>
          <a:noFill/>
        </p:spPr>
        <p:txBody>
          <a:bodyPr wrap="square" rtlCol="1">
            <a:spAutoFit/>
          </a:bodyPr>
          <a:lstStyle/>
          <a:p>
            <a:pPr lvl="0" algn="ctr"/>
            <a:r>
              <a:rPr lang="he-IL" sz="1600" b="1" dirty="0">
                <a:cs typeface="+mj-cs"/>
              </a:rPr>
              <a:t>אין להניח על תנור חימום </a:t>
            </a:r>
            <a:r>
              <a:rPr lang="he-IL" sz="1600" b="1" dirty="0" smtClean="0">
                <a:cs typeface="+mj-cs"/>
              </a:rPr>
              <a:t>                    חשמלי</a:t>
            </a:r>
            <a:r>
              <a:rPr lang="he-IL" sz="1600" b="1" dirty="0">
                <a:cs typeface="+mj-cs"/>
              </a:rPr>
              <a:t>, </a:t>
            </a:r>
            <a:r>
              <a:rPr lang="he-IL" sz="1600" b="1" dirty="0" smtClean="0">
                <a:cs typeface="+mj-cs"/>
              </a:rPr>
              <a:t>          </a:t>
            </a:r>
          </a:p>
          <a:p>
            <a:pPr lvl="0" algn="ctr"/>
            <a:r>
              <a:rPr lang="he-IL" sz="1600" b="1" dirty="0" smtClean="0">
                <a:cs typeface="+mj-cs"/>
              </a:rPr>
              <a:t>או </a:t>
            </a:r>
            <a:r>
              <a:rPr lang="he-IL" sz="1600" b="1" dirty="0">
                <a:cs typeface="+mj-cs"/>
              </a:rPr>
              <a:t>בקרבתו, </a:t>
            </a:r>
            <a:r>
              <a:rPr lang="he-IL" sz="1600" b="1" dirty="0" smtClean="0">
                <a:cs typeface="+mj-cs"/>
              </a:rPr>
              <a:t>                בגדים </a:t>
            </a:r>
            <a:r>
              <a:rPr lang="he-IL" sz="1600" b="1" dirty="0">
                <a:cs typeface="+mj-cs"/>
              </a:rPr>
              <a:t>או חפצים דליקים</a:t>
            </a:r>
          </a:p>
          <a:p>
            <a:endParaRPr lang="he-IL" dirty="0"/>
          </a:p>
        </p:txBody>
      </p:sp>
      <p:sp>
        <p:nvSpPr>
          <p:cNvPr id="14" name="TextBox 13"/>
          <p:cNvSpPr txBox="1"/>
          <p:nvPr/>
        </p:nvSpPr>
        <p:spPr>
          <a:xfrm>
            <a:off x="871656" y="1091537"/>
            <a:ext cx="1800200" cy="1200329"/>
          </a:xfrm>
          <a:prstGeom prst="rect">
            <a:avLst/>
          </a:prstGeom>
          <a:noFill/>
        </p:spPr>
        <p:txBody>
          <a:bodyPr wrap="square" rtlCol="1">
            <a:spAutoFit/>
          </a:bodyPr>
          <a:lstStyle/>
          <a:p>
            <a:pPr lvl="0" algn="ctr"/>
            <a:r>
              <a:rPr lang="he-IL" b="1" dirty="0">
                <a:cs typeface="+mj-cs"/>
              </a:rPr>
              <a:t>שימוש במכשירי חשמל רק בידיים יבשות</a:t>
            </a:r>
          </a:p>
          <a:p>
            <a:pPr algn="ctr"/>
            <a:endParaRPr lang="he-IL" dirty="0"/>
          </a:p>
        </p:txBody>
      </p:sp>
      <p:sp>
        <p:nvSpPr>
          <p:cNvPr id="15" name="TextBox 14"/>
          <p:cNvSpPr txBox="1"/>
          <p:nvPr/>
        </p:nvSpPr>
        <p:spPr>
          <a:xfrm>
            <a:off x="5775656" y="2828836"/>
            <a:ext cx="1872208" cy="1754326"/>
          </a:xfrm>
          <a:prstGeom prst="rect">
            <a:avLst/>
          </a:prstGeom>
          <a:noFill/>
        </p:spPr>
        <p:txBody>
          <a:bodyPr wrap="square" rtlCol="1">
            <a:spAutoFit/>
          </a:bodyPr>
          <a:lstStyle/>
          <a:p>
            <a:pPr lvl="0" algn="ctr"/>
            <a:r>
              <a:rPr lang="he-IL" b="1" dirty="0">
                <a:cs typeface="+mj-cs"/>
              </a:rPr>
              <a:t>אסור להשתמש במכשירי </a:t>
            </a:r>
            <a:r>
              <a:rPr lang="he-IL" b="1" dirty="0" smtClean="0">
                <a:cs typeface="+mj-cs"/>
              </a:rPr>
              <a:t>               חשמל                 פגומים                      או </a:t>
            </a:r>
            <a:r>
              <a:rPr lang="he-IL" b="1" dirty="0">
                <a:cs typeface="+mj-cs"/>
              </a:rPr>
              <a:t>שבורים</a:t>
            </a:r>
          </a:p>
          <a:p>
            <a:endParaRPr lang="he-IL" dirty="0"/>
          </a:p>
        </p:txBody>
      </p:sp>
      <p:sp>
        <p:nvSpPr>
          <p:cNvPr id="16" name="TextBox 15"/>
          <p:cNvSpPr txBox="1"/>
          <p:nvPr/>
        </p:nvSpPr>
        <p:spPr>
          <a:xfrm>
            <a:off x="3059832" y="3126138"/>
            <a:ext cx="2448272" cy="1200329"/>
          </a:xfrm>
          <a:prstGeom prst="rect">
            <a:avLst/>
          </a:prstGeom>
          <a:noFill/>
        </p:spPr>
        <p:txBody>
          <a:bodyPr wrap="square" rtlCol="1">
            <a:spAutoFit/>
          </a:bodyPr>
          <a:lstStyle/>
          <a:p>
            <a:pPr lvl="0" algn="ctr"/>
            <a:r>
              <a:rPr lang="he-IL" b="1" dirty="0">
                <a:cs typeface="+mj-cs"/>
              </a:rPr>
              <a:t>לטיפול בשקע </a:t>
            </a:r>
            <a:r>
              <a:rPr lang="he-IL" b="1" dirty="0" smtClean="0">
                <a:cs typeface="+mj-cs"/>
              </a:rPr>
              <a:t>             משוחרר </a:t>
            </a:r>
            <a:r>
              <a:rPr lang="he-IL" b="1" dirty="0">
                <a:cs typeface="+mj-cs"/>
              </a:rPr>
              <a:t>בקיר - יש להזמין חשמלאי</a:t>
            </a:r>
          </a:p>
          <a:p>
            <a:endParaRPr lang="he-IL" dirty="0"/>
          </a:p>
        </p:txBody>
      </p:sp>
      <p:sp>
        <p:nvSpPr>
          <p:cNvPr id="17" name="TextBox 16"/>
          <p:cNvSpPr txBox="1"/>
          <p:nvPr/>
        </p:nvSpPr>
        <p:spPr>
          <a:xfrm>
            <a:off x="691635" y="2926083"/>
            <a:ext cx="2160241" cy="1600438"/>
          </a:xfrm>
          <a:prstGeom prst="rect">
            <a:avLst/>
          </a:prstGeom>
          <a:noFill/>
        </p:spPr>
        <p:txBody>
          <a:bodyPr wrap="square" rtlCol="1">
            <a:spAutoFit/>
          </a:bodyPr>
          <a:lstStyle/>
          <a:p>
            <a:pPr lvl="0" algn="ctr"/>
            <a:r>
              <a:rPr lang="he-IL" sz="1600" b="1" dirty="0" smtClean="0">
                <a:cs typeface="+mj-cs"/>
              </a:rPr>
              <a:t>אסור </a:t>
            </a:r>
            <a:r>
              <a:rPr lang="he-IL" sz="1600" b="1" dirty="0">
                <a:cs typeface="+mj-cs"/>
              </a:rPr>
              <a:t>למשוך בחוט </a:t>
            </a:r>
            <a:r>
              <a:rPr lang="he-IL" sz="1600" b="1" dirty="0" smtClean="0">
                <a:cs typeface="+mj-cs"/>
              </a:rPr>
              <a:t>                החשמל                                         על </a:t>
            </a:r>
            <a:r>
              <a:rPr lang="he-IL" sz="1600" b="1" dirty="0">
                <a:cs typeface="+mj-cs"/>
              </a:rPr>
              <a:t>מנת </a:t>
            </a:r>
            <a:r>
              <a:rPr lang="he-IL" sz="1600" b="1" dirty="0" smtClean="0">
                <a:cs typeface="+mj-cs"/>
              </a:rPr>
              <a:t>               להוציא                   תקע </a:t>
            </a:r>
            <a:r>
              <a:rPr lang="he-IL" sz="1600" b="1" dirty="0">
                <a:cs typeface="+mj-cs"/>
              </a:rPr>
              <a:t>מהשקע</a:t>
            </a:r>
          </a:p>
          <a:p>
            <a:endParaRPr lang="he-IL" dirty="0"/>
          </a:p>
        </p:txBody>
      </p:sp>
      <p:sp>
        <p:nvSpPr>
          <p:cNvPr id="18" name="TextBox 17"/>
          <p:cNvSpPr txBox="1"/>
          <p:nvPr/>
        </p:nvSpPr>
        <p:spPr>
          <a:xfrm>
            <a:off x="5574953" y="5104056"/>
            <a:ext cx="2283775" cy="1200329"/>
          </a:xfrm>
          <a:prstGeom prst="rect">
            <a:avLst/>
          </a:prstGeom>
          <a:noFill/>
        </p:spPr>
        <p:txBody>
          <a:bodyPr wrap="square" rtlCol="1">
            <a:spAutoFit/>
          </a:bodyPr>
          <a:lstStyle/>
          <a:p>
            <a:pPr lvl="0" algn="ctr"/>
            <a:r>
              <a:rPr lang="he-IL" b="1" dirty="0">
                <a:cs typeface="+mj-cs"/>
              </a:rPr>
              <a:t>לא נוגעים </a:t>
            </a:r>
            <a:r>
              <a:rPr lang="he-IL" b="1" dirty="0" smtClean="0">
                <a:cs typeface="+mj-cs"/>
              </a:rPr>
              <a:t>                במכשירי </a:t>
            </a:r>
            <a:r>
              <a:rPr lang="he-IL" b="1" dirty="0">
                <a:cs typeface="+mj-cs"/>
              </a:rPr>
              <a:t>החשמל </a:t>
            </a:r>
            <a:r>
              <a:rPr lang="he-IL" b="1" dirty="0" smtClean="0">
                <a:cs typeface="+mj-cs"/>
              </a:rPr>
              <a:t>                   כשאנו </a:t>
            </a:r>
            <a:r>
              <a:rPr lang="he-IL" b="1" dirty="0">
                <a:cs typeface="+mj-cs"/>
              </a:rPr>
              <a:t>יחפים</a:t>
            </a:r>
          </a:p>
          <a:p>
            <a:endParaRPr lang="he-IL" dirty="0"/>
          </a:p>
        </p:txBody>
      </p:sp>
      <p:sp>
        <p:nvSpPr>
          <p:cNvPr id="19" name="TextBox 18"/>
          <p:cNvSpPr txBox="1"/>
          <p:nvPr/>
        </p:nvSpPr>
        <p:spPr>
          <a:xfrm>
            <a:off x="3347862" y="4980945"/>
            <a:ext cx="1836203" cy="1477328"/>
          </a:xfrm>
          <a:prstGeom prst="rect">
            <a:avLst/>
          </a:prstGeom>
          <a:noFill/>
        </p:spPr>
        <p:txBody>
          <a:bodyPr wrap="square" rtlCol="1">
            <a:spAutoFit/>
          </a:bodyPr>
          <a:lstStyle/>
          <a:p>
            <a:pPr lvl="0" algn="ctr"/>
            <a:r>
              <a:rPr lang="he-IL" b="1" dirty="0">
                <a:cs typeface="+mj-cs"/>
              </a:rPr>
              <a:t>רצוי </a:t>
            </a:r>
            <a:r>
              <a:rPr lang="he-IL" b="1" dirty="0" smtClean="0">
                <a:cs typeface="+mj-cs"/>
              </a:rPr>
              <a:t>                      לכסות                   שקעים             במכסים </a:t>
            </a:r>
            <a:r>
              <a:rPr lang="he-IL" b="1" dirty="0">
                <a:cs typeface="+mj-cs"/>
              </a:rPr>
              <a:t>מתאימים</a:t>
            </a:r>
          </a:p>
          <a:p>
            <a:endParaRPr lang="he-IL" dirty="0"/>
          </a:p>
        </p:txBody>
      </p:sp>
      <p:sp>
        <p:nvSpPr>
          <p:cNvPr id="20" name="TextBox 19"/>
          <p:cNvSpPr txBox="1"/>
          <p:nvPr/>
        </p:nvSpPr>
        <p:spPr>
          <a:xfrm>
            <a:off x="622960" y="5104056"/>
            <a:ext cx="2039027" cy="1354217"/>
          </a:xfrm>
          <a:prstGeom prst="rect">
            <a:avLst/>
          </a:prstGeom>
          <a:noFill/>
        </p:spPr>
        <p:txBody>
          <a:bodyPr wrap="square" rtlCol="1">
            <a:spAutoFit/>
          </a:bodyPr>
          <a:lstStyle/>
          <a:p>
            <a:pPr lvl="0"/>
            <a:r>
              <a:rPr lang="he-IL" sz="1600" b="1" dirty="0">
                <a:cs typeface="+mj-cs"/>
              </a:rPr>
              <a:t>כשעוזבים לתקופה ארוכה מומלץ לנתק את התקעים של כל מכשירי החשמל</a:t>
            </a:r>
          </a:p>
          <a:p>
            <a:endParaRPr lang="he-IL" dirty="0"/>
          </a:p>
        </p:txBody>
      </p:sp>
      <p:sp>
        <p:nvSpPr>
          <p:cNvPr id="21" name="TextBox 20"/>
          <p:cNvSpPr txBox="1"/>
          <p:nvPr/>
        </p:nvSpPr>
        <p:spPr>
          <a:xfrm>
            <a:off x="5868144" y="0"/>
            <a:ext cx="2736304" cy="677108"/>
          </a:xfrm>
          <a:prstGeom prst="rect">
            <a:avLst/>
          </a:prstGeom>
          <a:noFill/>
        </p:spPr>
        <p:txBody>
          <a:bodyPr wrap="square" rtlCol="1">
            <a:spAutoFit/>
          </a:bodyPr>
          <a:lstStyle/>
          <a:p>
            <a:r>
              <a:rPr lang="he-IL" sz="2000" b="1" dirty="0">
                <a:cs typeface="+mj-cs"/>
              </a:rPr>
              <a:t>כללי בטיחות בבית:</a:t>
            </a:r>
          </a:p>
          <a:p>
            <a:endParaRPr lang="he-IL" dirty="0"/>
          </a:p>
        </p:txBody>
      </p:sp>
    </p:spTree>
    <p:extLst>
      <p:ext uri="{BB962C8B-B14F-4D97-AF65-F5344CB8AC3E}">
        <p14:creationId xmlns:p14="http://schemas.microsoft.com/office/powerpoint/2010/main" val="30409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 presetClass="entr" presetSubtype="4"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duotone>
              <a:prstClr val="black"/>
              <a:srgbClr val="CC99FF">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501775" y="-444943"/>
            <a:ext cx="6056512" cy="488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1646676" y="1556792"/>
            <a:ext cx="1989219" cy="1015663"/>
          </a:xfrm>
          <a:prstGeom prst="rect">
            <a:avLst/>
          </a:prstGeom>
        </p:spPr>
        <p:txBody>
          <a:bodyPr wrap="square">
            <a:spAutoFit/>
          </a:bodyPr>
          <a:lstStyle/>
          <a:p>
            <a:pPr lvl="0" algn="ctr"/>
            <a:r>
              <a:rPr lang="he-IL" sz="2000" b="1" dirty="0" smtClean="0">
                <a:cs typeface="+mj-cs"/>
              </a:rPr>
              <a:t>עמודי </a:t>
            </a:r>
            <a:r>
              <a:rPr lang="he-IL" sz="2000" b="1" dirty="0">
                <a:cs typeface="+mj-cs"/>
              </a:rPr>
              <a:t>חשמל </a:t>
            </a:r>
            <a:r>
              <a:rPr lang="he-IL" sz="2000" b="1" dirty="0" smtClean="0">
                <a:cs typeface="+mj-cs"/>
              </a:rPr>
              <a:t>     מחוץ </a:t>
            </a:r>
            <a:r>
              <a:rPr lang="he-IL" sz="2000" b="1" dirty="0">
                <a:cs typeface="+mj-cs"/>
              </a:rPr>
              <a:t>לתחום ולא מטפסים עליהם</a:t>
            </a:r>
          </a:p>
        </p:txBody>
      </p:sp>
      <p:pic>
        <p:nvPicPr>
          <p:cNvPr id="7" name="Picture 3"/>
          <p:cNvPicPr>
            <a:picLocks noChangeAspect="1" noChangeArrowheads="1"/>
          </p:cNvPicPr>
          <p:nvPr/>
        </p:nvPicPr>
        <p:blipFill>
          <a:blip r:embed="rId2">
            <a:duotone>
              <a:prstClr val="black"/>
              <a:schemeClr val="accent3">
                <a:lumMod val="75000"/>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3303675" y="-798992"/>
            <a:ext cx="5242094" cy="559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72000" y="1388714"/>
            <a:ext cx="2520280" cy="1754326"/>
          </a:xfrm>
          <a:prstGeom prst="rect">
            <a:avLst/>
          </a:prstGeom>
          <a:noFill/>
        </p:spPr>
        <p:txBody>
          <a:bodyPr wrap="square" rtlCol="1">
            <a:spAutoFit/>
          </a:bodyPr>
          <a:lstStyle/>
          <a:p>
            <a:pPr lvl="0" algn="ctr"/>
            <a:r>
              <a:rPr lang="he-IL" b="1" dirty="0" smtClean="0">
                <a:cs typeface="+mj-cs"/>
              </a:rPr>
              <a:t>כשמגלים </a:t>
            </a:r>
            <a:r>
              <a:rPr lang="he-IL" b="1" dirty="0">
                <a:cs typeface="+mj-cs"/>
              </a:rPr>
              <a:t>חוט </a:t>
            </a:r>
            <a:r>
              <a:rPr lang="he-IL" b="1" dirty="0" smtClean="0">
                <a:cs typeface="+mj-cs"/>
              </a:rPr>
              <a:t>                  חשמל קרוע                            מתרחקים                  </a:t>
            </a:r>
            <a:r>
              <a:rPr lang="he-IL" b="1" dirty="0">
                <a:cs typeface="+mj-cs"/>
              </a:rPr>
              <a:t>ומתקשרים </a:t>
            </a:r>
            <a:r>
              <a:rPr lang="he-IL" b="1" dirty="0" smtClean="0">
                <a:cs typeface="+mj-cs"/>
              </a:rPr>
              <a:t>                     ל-103</a:t>
            </a:r>
            <a:endParaRPr lang="he-IL" b="1" dirty="0">
              <a:cs typeface="+mj-cs"/>
            </a:endParaRPr>
          </a:p>
          <a:p>
            <a:endParaRPr lang="he-IL" dirty="0"/>
          </a:p>
        </p:txBody>
      </p:sp>
      <p:pic>
        <p:nvPicPr>
          <p:cNvPr id="9" name="Picture 3"/>
          <p:cNvPicPr>
            <a:picLocks noChangeAspect="1" noChangeArrowheads="1"/>
          </p:cNvPicPr>
          <p:nvPr/>
        </p:nvPicPr>
        <p:blipFill>
          <a:blip r:embed="rId2">
            <a:duotone>
              <a:prstClr val="black"/>
              <a:schemeClr val="accent2">
                <a:lumMod val="75000"/>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2754859" y="2572454"/>
            <a:ext cx="6065612" cy="443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72000" y="4284071"/>
            <a:ext cx="2808312" cy="1477328"/>
          </a:xfrm>
          <a:prstGeom prst="rect">
            <a:avLst/>
          </a:prstGeom>
          <a:noFill/>
        </p:spPr>
        <p:txBody>
          <a:bodyPr wrap="square" rtlCol="1">
            <a:spAutoFit/>
          </a:bodyPr>
          <a:lstStyle/>
          <a:p>
            <a:pPr lvl="0" algn="ctr"/>
            <a:r>
              <a:rPr lang="he-IL" b="1" dirty="0">
                <a:cs typeface="+mj-cs"/>
              </a:rPr>
              <a:t>מתחת לעמודי חשמל </a:t>
            </a:r>
            <a:r>
              <a:rPr lang="he-IL" b="1" dirty="0" smtClean="0">
                <a:cs typeface="+mj-cs"/>
              </a:rPr>
              <a:t>       לא </a:t>
            </a:r>
            <a:r>
              <a:rPr lang="he-IL" b="1" dirty="0">
                <a:cs typeface="+mj-cs"/>
              </a:rPr>
              <a:t>משחקים – לא בכדור </a:t>
            </a:r>
            <a:r>
              <a:rPr lang="he-IL" b="1" dirty="0" smtClean="0">
                <a:cs typeface="+mj-cs"/>
              </a:rPr>
              <a:t>  ולא </a:t>
            </a:r>
            <a:r>
              <a:rPr lang="he-IL" b="1" dirty="0">
                <a:cs typeface="+mj-cs"/>
              </a:rPr>
              <a:t>בכל חפץ העלול </a:t>
            </a:r>
            <a:r>
              <a:rPr lang="he-IL" b="1" dirty="0" smtClean="0">
                <a:cs typeface="+mj-cs"/>
              </a:rPr>
              <a:t>      לגעת </a:t>
            </a:r>
            <a:r>
              <a:rPr lang="he-IL" b="1" dirty="0">
                <a:cs typeface="+mj-cs"/>
              </a:rPr>
              <a:t>בחוטים</a:t>
            </a:r>
          </a:p>
          <a:p>
            <a:endParaRPr lang="he-IL" dirty="0"/>
          </a:p>
        </p:txBody>
      </p:sp>
      <p:pic>
        <p:nvPicPr>
          <p:cNvPr id="11" name="Picture 3"/>
          <p:cNvPicPr>
            <a:picLocks noChangeAspect="1" noChangeArrowheads="1"/>
          </p:cNvPicPr>
          <p:nvPr/>
        </p:nvPicPr>
        <p:blipFill>
          <a:blip r:embed="rId2">
            <a:duotone>
              <a:prstClr val="black"/>
              <a:srgbClr val="FAFAA2">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91434" y="2049457"/>
            <a:ext cx="5212037" cy="561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613387" y="3961092"/>
            <a:ext cx="1826036" cy="2031325"/>
          </a:xfrm>
          <a:prstGeom prst="rect">
            <a:avLst/>
          </a:prstGeom>
          <a:noFill/>
        </p:spPr>
        <p:txBody>
          <a:bodyPr wrap="square" rtlCol="1">
            <a:spAutoFit/>
          </a:bodyPr>
          <a:lstStyle/>
          <a:p>
            <a:pPr lvl="0" algn="ctr"/>
            <a:endParaRPr lang="he-IL" b="1" dirty="0" smtClean="0">
              <a:cs typeface="+mj-cs"/>
            </a:endParaRPr>
          </a:p>
          <a:p>
            <a:pPr lvl="0" algn="ctr"/>
            <a:r>
              <a:rPr lang="he-IL" b="1" dirty="0" smtClean="0">
                <a:cs typeface="+mj-cs"/>
              </a:rPr>
              <a:t>אסור </a:t>
            </a:r>
            <a:r>
              <a:rPr lang="he-IL" b="1" dirty="0">
                <a:cs typeface="+mj-cs"/>
              </a:rPr>
              <a:t>להתקרב למתקני חשמל, חדרי חשמל, ארונות חשמל ועמודי חשמל</a:t>
            </a:r>
          </a:p>
          <a:p>
            <a:endParaRPr lang="he-IL" dirty="0"/>
          </a:p>
        </p:txBody>
      </p:sp>
      <p:sp>
        <p:nvSpPr>
          <p:cNvPr id="14" name="מלבן 13"/>
          <p:cNvSpPr/>
          <p:nvPr/>
        </p:nvSpPr>
        <p:spPr>
          <a:xfrm>
            <a:off x="6660232" y="116632"/>
            <a:ext cx="1947969" cy="369332"/>
          </a:xfrm>
          <a:prstGeom prst="rect">
            <a:avLst/>
          </a:prstGeom>
        </p:spPr>
        <p:txBody>
          <a:bodyPr wrap="none">
            <a:spAutoFit/>
          </a:bodyPr>
          <a:lstStyle/>
          <a:p>
            <a:r>
              <a:rPr lang="he-IL" b="1" dirty="0">
                <a:solidFill>
                  <a:prstClr val="black"/>
                </a:solidFill>
                <a:cs typeface="Arial"/>
              </a:rPr>
              <a:t>כללי בטיחות בחוץ:</a:t>
            </a:r>
          </a:p>
        </p:txBody>
      </p:sp>
    </p:spTree>
    <p:extLst>
      <p:ext uri="{BB962C8B-B14F-4D97-AF65-F5344CB8AC3E}">
        <p14:creationId xmlns:p14="http://schemas.microsoft.com/office/powerpoint/2010/main" val="27515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9"/>
                                        </p:tgtEl>
                                        <p:attrNameLst>
                                          <p:attrName>r</p:attrName>
                                        </p:attrNameLst>
                                      </p:cBhvr>
                                    </p:animRot>
                                    <p:animRot by="-240000">
                                      <p:cBhvr>
                                        <p:cTn id="21" dur="200" fill="hold">
                                          <p:stCondLst>
                                            <p:cond delay="200"/>
                                          </p:stCondLst>
                                        </p:cTn>
                                        <p:tgtEl>
                                          <p:spTgt spid="9"/>
                                        </p:tgtEl>
                                        <p:attrNameLst>
                                          <p:attrName>r</p:attrName>
                                        </p:attrNameLst>
                                      </p:cBhvr>
                                    </p:animRot>
                                    <p:animRot by="240000">
                                      <p:cBhvr>
                                        <p:cTn id="22" dur="200" fill="hold">
                                          <p:stCondLst>
                                            <p:cond delay="400"/>
                                          </p:stCondLst>
                                        </p:cTn>
                                        <p:tgtEl>
                                          <p:spTgt spid="9"/>
                                        </p:tgtEl>
                                        <p:attrNameLst>
                                          <p:attrName>r</p:attrName>
                                        </p:attrNameLst>
                                      </p:cBhvr>
                                    </p:animRot>
                                    <p:animRot by="-240000">
                                      <p:cBhvr>
                                        <p:cTn id="23" dur="200" fill="hold">
                                          <p:stCondLst>
                                            <p:cond delay="600"/>
                                          </p:stCondLst>
                                        </p:cTn>
                                        <p:tgtEl>
                                          <p:spTgt spid="9"/>
                                        </p:tgtEl>
                                        <p:attrNameLst>
                                          <p:attrName>r</p:attrName>
                                        </p:attrNameLst>
                                      </p:cBhvr>
                                    </p:animRot>
                                    <p:animRot by="120000">
                                      <p:cBhvr>
                                        <p:cTn id="24" dur="200" fill="hold">
                                          <p:stCondLst>
                                            <p:cond delay="800"/>
                                          </p:stCondLst>
                                        </p:cTn>
                                        <p:tgtEl>
                                          <p:spTgt spid="9"/>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duotone>
              <a:prstClr val="black"/>
              <a:srgbClr val="CC99FF">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812332" y="-74634"/>
            <a:ext cx="6392444" cy="488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1139564" y="1818401"/>
            <a:ext cx="2488649" cy="1323439"/>
          </a:xfrm>
          <a:prstGeom prst="rect">
            <a:avLst/>
          </a:prstGeom>
        </p:spPr>
        <p:txBody>
          <a:bodyPr wrap="square">
            <a:spAutoFit/>
          </a:bodyPr>
          <a:lstStyle/>
          <a:p>
            <a:pPr lvl="0"/>
            <a:r>
              <a:rPr lang="he-IL" sz="2000" b="1" dirty="0">
                <a:cs typeface="+mj-cs"/>
              </a:rPr>
              <a:t>יש לבקש ממבוגר לנתק את הזרם (לוח חשמל, תקע ומפסק) בזהירות ובמהירות</a:t>
            </a:r>
          </a:p>
        </p:txBody>
      </p:sp>
      <p:pic>
        <p:nvPicPr>
          <p:cNvPr id="7" name="Picture 3"/>
          <p:cNvPicPr>
            <a:picLocks noChangeAspect="1" noChangeArrowheads="1"/>
          </p:cNvPicPr>
          <p:nvPr/>
        </p:nvPicPr>
        <p:blipFill>
          <a:blip r:embed="rId2">
            <a:duotone>
              <a:prstClr val="black"/>
              <a:schemeClr val="accent3">
                <a:lumMod val="75000"/>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3161911" y="-428682"/>
            <a:ext cx="5242094" cy="559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19972" y="1556792"/>
            <a:ext cx="2520280" cy="1846659"/>
          </a:xfrm>
          <a:prstGeom prst="rect">
            <a:avLst/>
          </a:prstGeom>
          <a:noFill/>
        </p:spPr>
        <p:txBody>
          <a:bodyPr wrap="square" rtlCol="1">
            <a:spAutoFit/>
          </a:bodyPr>
          <a:lstStyle/>
          <a:p>
            <a:pPr lvl="0" algn="ctr"/>
            <a:r>
              <a:rPr lang="he-IL" sz="3200" b="1" dirty="0" smtClean="0">
                <a:cs typeface="+mj-cs"/>
              </a:rPr>
              <a:t>אסור </a:t>
            </a:r>
            <a:r>
              <a:rPr lang="he-IL" sz="3200" b="1" dirty="0">
                <a:cs typeface="+mj-cs"/>
              </a:rPr>
              <a:t>לגעת </a:t>
            </a:r>
            <a:r>
              <a:rPr lang="he-IL" sz="3200" b="1" dirty="0" smtClean="0">
                <a:cs typeface="+mj-cs"/>
              </a:rPr>
              <a:t>באדם </a:t>
            </a:r>
            <a:r>
              <a:rPr lang="he-IL" sz="3200" b="1" dirty="0">
                <a:cs typeface="+mj-cs"/>
              </a:rPr>
              <a:t>מחושמל! </a:t>
            </a:r>
          </a:p>
          <a:p>
            <a:endParaRPr lang="he-IL" dirty="0"/>
          </a:p>
        </p:txBody>
      </p:sp>
      <p:pic>
        <p:nvPicPr>
          <p:cNvPr id="9" name="Picture 3"/>
          <p:cNvPicPr>
            <a:picLocks noChangeAspect="1" noChangeArrowheads="1"/>
          </p:cNvPicPr>
          <p:nvPr/>
        </p:nvPicPr>
        <p:blipFill>
          <a:blip r:embed="rId2">
            <a:duotone>
              <a:prstClr val="black"/>
              <a:schemeClr val="accent2">
                <a:lumMod val="75000"/>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2479150" y="2767706"/>
            <a:ext cx="6513422" cy="443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378802" y="4433292"/>
            <a:ext cx="2808312" cy="1477328"/>
          </a:xfrm>
          <a:prstGeom prst="rect">
            <a:avLst/>
          </a:prstGeom>
          <a:noFill/>
        </p:spPr>
        <p:txBody>
          <a:bodyPr wrap="square" rtlCol="1">
            <a:spAutoFit/>
          </a:bodyPr>
          <a:lstStyle/>
          <a:p>
            <a:pPr lvl="0" algn="ctr"/>
            <a:r>
              <a:rPr lang="he-IL" b="1" dirty="0">
                <a:cs typeface="+mj-cs"/>
              </a:rPr>
              <a:t>חשוב לנתק את המגע בין הנפגע לבין מקור הזרם בלי לגעת בו, יש להשתמש עם חפץ מחומר מבודד</a:t>
            </a:r>
          </a:p>
          <a:p>
            <a:endParaRPr lang="he-IL" dirty="0"/>
          </a:p>
        </p:txBody>
      </p:sp>
      <p:pic>
        <p:nvPicPr>
          <p:cNvPr id="11" name="Picture 3"/>
          <p:cNvPicPr>
            <a:picLocks noChangeAspect="1" noChangeArrowheads="1"/>
          </p:cNvPicPr>
          <p:nvPr/>
        </p:nvPicPr>
        <p:blipFill>
          <a:blip r:embed="rId2">
            <a:duotone>
              <a:prstClr val="black"/>
              <a:srgbClr val="FAFAA2">
                <a:tint val="45000"/>
                <a:satMod val="400000"/>
              </a:srgb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92914" y="2165929"/>
            <a:ext cx="5212037" cy="561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56387" y="4033181"/>
            <a:ext cx="2611839" cy="2185214"/>
          </a:xfrm>
          <a:prstGeom prst="rect">
            <a:avLst/>
          </a:prstGeom>
          <a:noFill/>
        </p:spPr>
        <p:txBody>
          <a:bodyPr wrap="square" rtlCol="1">
            <a:spAutoFit/>
          </a:bodyPr>
          <a:lstStyle/>
          <a:p>
            <a:pPr lvl="0" algn="ctr"/>
            <a:endParaRPr lang="he-IL" b="1" dirty="0" smtClean="0">
              <a:cs typeface="+mj-cs"/>
            </a:endParaRPr>
          </a:p>
          <a:p>
            <a:pPr lvl="0" algn="ctr"/>
            <a:r>
              <a:rPr lang="he-IL" sz="2000" b="1" dirty="0">
                <a:cs typeface="+mj-cs"/>
              </a:rPr>
              <a:t>לאחר שהנפגע הורחק ממקור המתח </a:t>
            </a:r>
            <a:r>
              <a:rPr lang="he-IL" sz="2000" b="1" dirty="0" smtClean="0">
                <a:cs typeface="+mj-cs"/>
              </a:rPr>
              <a:t>                  יש </a:t>
            </a:r>
            <a:r>
              <a:rPr lang="he-IL" sz="2000" b="1" dirty="0">
                <a:cs typeface="+mj-cs"/>
              </a:rPr>
              <a:t>להגיש </a:t>
            </a:r>
            <a:r>
              <a:rPr lang="he-IL" sz="2000" b="1" dirty="0" smtClean="0">
                <a:cs typeface="+mj-cs"/>
              </a:rPr>
              <a:t>לו                      </a:t>
            </a:r>
            <a:r>
              <a:rPr lang="he-IL" sz="2000" b="1" dirty="0">
                <a:cs typeface="+mj-cs"/>
              </a:rPr>
              <a:t>עזרה </a:t>
            </a:r>
            <a:r>
              <a:rPr lang="he-IL" sz="2000" b="1" dirty="0" smtClean="0">
                <a:cs typeface="+mj-cs"/>
              </a:rPr>
              <a:t>ראשונה                   </a:t>
            </a:r>
            <a:r>
              <a:rPr lang="he-IL" sz="2000" b="1" dirty="0">
                <a:cs typeface="+mj-cs"/>
              </a:rPr>
              <a:t>ולהזעיק 101</a:t>
            </a:r>
          </a:p>
          <a:p>
            <a:endParaRPr lang="he-IL" dirty="0"/>
          </a:p>
        </p:txBody>
      </p:sp>
      <p:sp>
        <p:nvSpPr>
          <p:cNvPr id="14" name="מלבן 13"/>
          <p:cNvSpPr/>
          <p:nvPr/>
        </p:nvSpPr>
        <p:spPr>
          <a:xfrm>
            <a:off x="5334548" y="116632"/>
            <a:ext cx="3385308" cy="369332"/>
          </a:xfrm>
          <a:prstGeom prst="rect">
            <a:avLst/>
          </a:prstGeom>
        </p:spPr>
        <p:txBody>
          <a:bodyPr wrap="square">
            <a:spAutoFit/>
          </a:bodyPr>
          <a:lstStyle/>
          <a:p>
            <a:r>
              <a:rPr lang="he-IL" b="1" dirty="0">
                <a:cs typeface="+mj-cs"/>
              </a:rPr>
              <a:t>כללי בטיחות לנפגעי התחשמלות:</a:t>
            </a:r>
          </a:p>
        </p:txBody>
      </p:sp>
    </p:spTree>
    <p:extLst>
      <p:ext uri="{BB962C8B-B14F-4D97-AF65-F5344CB8AC3E}">
        <p14:creationId xmlns:p14="http://schemas.microsoft.com/office/powerpoint/2010/main" val="21489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9"/>
                                        </p:tgtEl>
                                      </p:cBhvr>
                                    </p:animEffect>
                                    <p:animScale>
                                      <p:cBhvr>
                                        <p:cTn id="15" dur="500" autoRev="1" fill="hold"/>
                                        <p:tgtEl>
                                          <p:spTgt spid="9"/>
                                        </p:tgtEl>
                                      </p:cBhvr>
                                      <p:by x="105000" y="105000"/>
                                    </p:animScale>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1000" tmFilter="0, 0; .2, .5; .8, .5; 1, 0"/>
                                        <p:tgtEl>
                                          <p:spTgt spid="11"/>
                                        </p:tgtEl>
                                      </p:cBhvr>
                                    </p:animEffect>
                                    <p:animScale>
                                      <p:cBhvr>
                                        <p:cTn id="19"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lum bright="-10000"/>
          </a:blip>
          <a:srcRect/>
          <a:stretch>
            <a:fillRect/>
          </a:stretch>
        </p:blipFill>
        <p:spPr bwMode="auto">
          <a:xfrm>
            <a:off x="0" y="5715016"/>
            <a:ext cx="8858280" cy="952504"/>
          </a:xfrm>
          <a:prstGeom prst="rect">
            <a:avLst/>
          </a:prstGeom>
          <a:noFill/>
          <a:ln w="9525">
            <a:noFill/>
            <a:miter lim="800000"/>
            <a:headEnd/>
            <a:tailEnd/>
          </a:ln>
          <a:effectLst/>
        </p:spPr>
      </p:pic>
      <p:pic>
        <p:nvPicPr>
          <p:cNvPr id="3" name="Picture 2"/>
          <p:cNvPicPr>
            <a:picLocks noChangeAspect="1" noChangeArrowheads="1"/>
          </p:cNvPicPr>
          <p:nvPr/>
        </p:nvPicPr>
        <p:blipFill>
          <a:blip r:embed="rId3">
            <a:lum bright="40000"/>
          </a:blip>
          <a:srcRect/>
          <a:stretch>
            <a:fillRect/>
          </a:stretch>
        </p:blipFill>
        <p:spPr bwMode="auto">
          <a:xfrm>
            <a:off x="714348" y="1214422"/>
            <a:ext cx="833885" cy="4500594"/>
          </a:xfrm>
          <a:prstGeom prst="rect">
            <a:avLst/>
          </a:prstGeom>
          <a:noFill/>
          <a:ln w="9525">
            <a:noFill/>
            <a:miter lim="800000"/>
            <a:headEnd/>
            <a:tailEnd/>
          </a:ln>
          <a:effectLst/>
        </p:spPr>
      </p:pic>
      <p:pic>
        <p:nvPicPr>
          <p:cNvPr id="4" name="Picture 2"/>
          <p:cNvPicPr>
            <a:picLocks noChangeAspect="1" noChangeArrowheads="1"/>
          </p:cNvPicPr>
          <p:nvPr/>
        </p:nvPicPr>
        <p:blipFill>
          <a:blip r:embed="rId3">
            <a:lum bright="40000"/>
          </a:blip>
          <a:srcRect/>
          <a:stretch>
            <a:fillRect/>
          </a:stretch>
        </p:blipFill>
        <p:spPr bwMode="auto">
          <a:xfrm>
            <a:off x="2357422" y="1285860"/>
            <a:ext cx="857256" cy="4396994"/>
          </a:xfrm>
          <a:prstGeom prst="rect">
            <a:avLst/>
          </a:prstGeom>
          <a:noFill/>
          <a:ln w="9525">
            <a:noFill/>
            <a:miter lim="800000"/>
            <a:headEnd/>
            <a:tailEnd/>
          </a:ln>
          <a:effectLst/>
        </p:spPr>
      </p:pic>
      <p:pic>
        <p:nvPicPr>
          <p:cNvPr id="5" name="Picture 2"/>
          <p:cNvPicPr>
            <a:picLocks noChangeAspect="1" noChangeArrowheads="1"/>
          </p:cNvPicPr>
          <p:nvPr/>
        </p:nvPicPr>
        <p:blipFill>
          <a:blip r:embed="rId3">
            <a:lum bright="40000"/>
          </a:blip>
          <a:srcRect/>
          <a:stretch>
            <a:fillRect/>
          </a:stretch>
        </p:blipFill>
        <p:spPr bwMode="auto">
          <a:xfrm>
            <a:off x="4071934" y="1285860"/>
            <a:ext cx="857256" cy="4420583"/>
          </a:xfrm>
          <a:prstGeom prst="rect">
            <a:avLst/>
          </a:prstGeom>
          <a:noFill/>
          <a:ln w="9525">
            <a:noFill/>
            <a:miter lim="800000"/>
            <a:headEnd/>
            <a:tailEnd/>
          </a:ln>
          <a:effectLst/>
        </p:spPr>
      </p:pic>
      <p:pic>
        <p:nvPicPr>
          <p:cNvPr id="6" name="Picture 2"/>
          <p:cNvPicPr>
            <a:picLocks noChangeAspect="1" noChangeArrowheads="1"/>
          </p:cNvPicPr>
          <p:nvPr/>
        </p:nvPicPr>
        <p:blipFill>
          <a:blip r:embed="rId3">
            <a:lum bright="40000"/>
          </a:blip>
          <a:srcRect/>
          <a:stretch>
            <a:fillRect/>
          </a:stretch>
        </p:blipFill>
        <p:spPr bwMode="auto">
          <a:xfrm>
            <a:off x="7358082" y="1285860"/>
            <a:ext cx="918837" cy="4429156"/>
          </a:xfrm>
          <a:prstGeom prst="rect">
            <a:avLst/>
          </a:prstGeom>
          <a:noFill/>
          <a:ln w="9525">
            <a:noFill/>
            <a:miter lim="800000"/>
            <a:headEnd/>
            <a:tailEnd/>
          </a:ln>
          <a:effectLst/>
        </p:spPr>
      </p:pic>
      <p:sp>
        <p:nvSpPr>
          <p:cNvPr id="9" name="מלבן 8"/>
          <p:cNvSpPr/>
          <p:nvPr/>
        </p:nvSpPr>
        <p:spPr>
          <a:xfrm>
            <a:off x="7500958" y="1357298"/>
            <a:ext cx="1214446" cy="1015663"/>
          </a:xfrm>
          <a:prstGeom prst="rect">
            <a:avLst/>
          </a:prstGeom>
        </p:spPr>
        <p:txBody>
          <a:bodyPr wrap="square">
            <a:spAutoFit/>
          </a:bodyPr>
          <a:lstStyle/>
          <a:p>
            <a:endParaRPr lang="he-IL" sz="2000" b="1" dirty="0" smtClean="0">
              <a:cs typeface="+mj-cs"/>
            </a:endParaRPr>
          </a:p>
          <a:p>
            <a:endParaRPr lang="he-IL" sz="2000" b="1" dirty="0" smtClean="0">
              <a:cs typeface="+mj-cs"/>
            </a:endParaRPr>
          </a:p>
          <a:p>
            <a:endParaRPr lang="he-IL" sz="2000" b="1" dirty="0" smtClean="0">
              <a:cs typeface="+mj-cs"/>
            </a:endParaRPr>
          </a:p>
        </p:txBody>
      </p:sp>
      <p:sp>
        <p:nvSpPr>
          <p:cNvPr id="8" name="AutoShape 7" descr="נייר עיתון"/>
          <p:cNvSpPr>
            <a:spLocks noChangeArrowheads="1"/>
          </p:cNvSpPr>
          <p:nvPr/>
        </p:nvSpPr>
        <p:spPr bwMode="auto">
          <a:xfrm>
            <a:off x="781569" y="-69660"/>
            <a:ext cx="7622540" cy="1385822"/>
          </a:xfrm>
          <a:prstGeom prst="triangle">
            <a:avLst>
              <a:gd name="adj" fmla="val 50000"/>
            </a:avLst>
          </a:prstGeom>
          <a:blipFill dpi="0" rotWithShape="0">
            <a:blip r:embed="rId4"/>
            <a:srcRect/>
            <a:tile tx="0" ty="0" sx="100000" sy="100000" flip="none" algn="tl"/>
          </a:blipFill>
          <a:ln w="19050">
            <a:solidFill>
              <a:schemeClr val="tx1">
                <a:lumMod val="100000"/>
                <a:lumOff val="0"/>
              </a:schemeClr>
            </a:solidFill>
            <a:miter lim="800000"/>
            <a:headEnd/>
            <a:tailEnd/>
          </a:ln>
          <a:effectLst>
            <a:outerShdw dist="107763" dir="18900000" algn="ctr" rotWithShape="0">
              <a:schemeClr val="accent4">
                <a:lumMod val="50000"/>
                <a:lumOff val="0"/>
                <a:alpha val="50000"/>
              </a:schemeClr>
            </a:outerShdw>
          </a:effectLst>
        </p:spPr>
        <p:txBody>
          <a:bodyPr rot="0" vert="horz" wrap="square" lIns="91440" tIns="45720" rIns="91440" bIns="45720" anchor="t" anchorCtr="0" upright="1">
            <a:noAutofit/>
          </a:bodyPr>
          <a:lstStyle/>
          <a:p>
            <a:pPr algn="r" rtl="1">
              <a:lnSpc>
                <a:spcPct val="115000"/>
              </a:lnSpc>
              <a:spcAft>
                <a:spcPts val="1000"/>
              </a:spcAft>
            </a:pPr>
            <a:r>
              <a:rPr lang="en-US" sz="1100" dirty="0">
                <a:effectLst/>
                <a:latin typeface="Calibri"/>
                <a:ea typeface="Times New Roman"/>
                <a:cs typeface="Arial"/>
              </a:rPr>
              <a:t> </a:t>
            </a:r>
          </a:p>
        </p:txBody>
      </p:sp>
      <p:sp>
        <p:nvSpPr>
          <p:cNvPr id="11" name="TextBox 10"/>
          <p:cNvSpPr txBox="1"/>
          <p:nvPr/>
        </p:nvSpPr>
        <p:spPr>
          <a:xfrm>
            <a:off x="5500694" y="1357298"/>
            <a:ext cx="1285884" cy="2246769"/>
          </a:xfrm>
          <a:prstGeom prst="rect">
            <a:avLst/>
          </a:prstGeom>
          <a:noFill/>
        </p:spPr>
        <p:txBody>
          <a:bodyPr wrap="square" rtlCol="1">
            <a:spAutoFit/>
          </a:bodyPr>
          <a:lstStyle/>
          <a:p>
            <a:endParaRPr lang="he-IL" sz="2000" b="1" dirty="0" smtClean="0">
              <a:cs typeface="+mj-cs"/>
            </a:endParaRPr>
          </a:p>
          <a:p>
            <a:endParaRPr lang="he-IL" sz="2000" b="1" dirty="0">
              <a:cs typeface="+mj-cs"/>
            </a:endParaRPr>
          </a:p>
          <a:p>
            <a:endParaRPr lang="he-IL" sz="2000" b="1" dirty="0" smtClean="0">
              <a:cs typeface="+mj-cs"/>
            </a:endParaRPr>
          </a:p>
          <a:p>
            <a:endParaRPr lang="he-IL" sz="2000" b="1" dirty="0">
              <a:cs typeface="+mj-cs"/>
            </a:endParaRPr>
          </a:p>
          <a:p>
            <a:endParaRPr lang="he-IL" sz="2000" b="1" dirty="0" smtClean="0">
              <a:cs typeface="+mj-cs"/>
            </a:endParaRPr>
          </a:p>
          <a:p>
            <a:endParaRPr lang="he-IL" sz="2000" b="1" dirty="0">
              <a:cs typeface="+mj-cs"/>
            </a:endParaRPr>
          </a:p>
          <a:p>
            <a:endParaRPr lang="he-IL" sz="2000" b="1" dirty="0" smtClean="0">
              <a:cs typeface="+mj-cs"/>
            </a:endParaRPr>
          </a:p>
        </p:txBody>
      </p:sp>
      <p:sp>
        <p:nvSpPr>
          <p:cNvPr id="12" name="TextBox 11"/>
          <p:cNvSpPr txBox="1"/>
          <p:nvPr/>
        </p:nvSpPr>
        <p:spPr>
          <a:xfrm>
            <a:off x="3571868" y="1357298"/>
            <a:ext cx="1285884" cy="1292662"/>
          </a:xfrm>
          <a:prstGeom prst="rect">
            <a:avLst/>
          </a:prstGeom>
          <a:noFill/>
        </p:spPr>
        <p:txBody>
          <a:bodyPr wrap="square" rtlCol="1">
            <a:spAutoFit/>
          </a:bodyPr>
          <a:lstStyle/>
          <a:p>
            <a:endParaRPr lang="he-IL" sz="2000" b="1" dirty="0" smtClean="0">
              <a:cs typeface="+mj-cs"/>
            </a:endParaRPr>
          </a:p>
          <a:p>
            <a:endParaRPr lang="he-IL" sz="2000" b="1" dirty="0" smtClean="0">
              <a:cs typeface="+mj-cs"/>
            </a:endParaRPr>
          </a:p>
          <a:p>
            <a:endParaRPr lang="he-IL" sz="2000" b="1" dirty="0" smtClean="0">
              <a:cs typeface="+mj-cs"/>
            </a:endParaRPr>
          </a:p>
          <a:p>
            <a:endParaRPr lang="he-IL" dirty="0"/>
          </a:p>
        </p:txBody>
      </p:sp>
      <p:sp>
        <p:nvSpPr>
          <p:cNvPr id="13" name="TextBox 12"/>
          <p:cNvSpPr txBox="1"/>
          <p:nvPr/>
        </p:nvSpPr>
        <p:spPr>
          <a:xfrm>
            <a:off x="1785918" y="1318022"/>
            <a:ext cx="1071570" cy="2677656"/>
          </a:xfrm>
          <a:prstGeom prst="rect">
            <a:avLst/>
          </a:prstGeom>
          <a:noFill/>
        </p:spPr>
        <p:txBody>
          <a:bodyPr wrap="square" rtlCol="1">
            <a:spAutoFit/>
          </a:bodyPr>
          <a:lstStyle/>
          <a:p>
            <a:endParaRPr lang="he-IL" b="1" dirty="0" smtClean="0">
              <a:cs typeface="+mj-cs"/>
            </a:endParaRPr>
          </a:p>
          <a:p>
            <a:endParaRPr lang="he-IL" b="1" dirty="0">
              <a:cs typeface="+mj-cs"/>
            </a:endParaRPr>
          </a:p>
          <a:p>
            <a:endParaRPr lang="he-IL" b="1" dirty="0">
              <a:cs typeface="+mj-cs"/>
            </a:endParaRPr>
          </a:p>
          <a:p>
            <a:endParaRPr lang="he-IL" b="1" dirty="0" smtClean="0">
              <a:cs typeface="+mj-cs"/>
            </a:endParaRPr>
          </a:p>
          <a:p>
            <a:endParaRPr lang="he-IL" b="1" dirty="0">
              <a:cs typeface="+mj-cs"/>
            </a:endParaRPr>
          </a:p>
          <a:p>
            <a:endParaRPr lang="he-IL" b="1" dirty="0" smtClean="0">
              <a:cs typeface="+mj-cs"/>
            </a:endParaRPr>
          </a:p>
          <a:p>
            <a:endParaRPr lang="he-IL" b="1" dirty="0">
              <a:cs typeface="+mj-cs"/>
            </a:endParaRPr>
          </a:p>
          <a:p>
            <a:endParaRPr lang="he-IL" b="1" dirty="0" smtClean="0">
              <a:cs typeface="+mj-cs"/>
            </a:endParaRPr>
          </a:p>
          <a:p>
            <a:endParaRPr lang="he-IL" sz="2400" dirty="0"/>
          </a:p>
        </p:txBody>
      </p:sp>
      <p:sp>
        <p:nvSpPr>
          <p:cNvPr id="7" name="TextBox 6"/>
          <p:cNvSpPr txBox="1"/>
          <p:nvPr/>
        </p:nvSpPr>
        <p:spPr>
          <a:xfrm>
            <a:off x="3362315" y="332656"/>
            <a:ext cx="2576529" cy="1384995"/>
          </a:xfrm>
          <a:prstGeom prst="rect">
            <a:avLst/>
          </a:prstGeom>
          <a:noFill/>
        </p:spPr>
        <p:txBody>
          <a:bodyPr wrap="square" rtlCol="1">
            <a:spAutoFit/>
          </a:bodyPr>
          <a:lstStyle/>
          <a:p>
            <a:pPr algn="ctr"/>
            <a:r>
              <a:rPr lang="he-IL" sz="1400" b="1" dirty="0">
                <a:latin typeface="Times New Roman"/>
                <a:ea typeface="Times New Roman"/>
                <a:cs typeface="Guttman Calligraphic"/>
              </a:rPr>
              <a:t>עם חשמל נוהגים</a:t>
            </a:r>
            <a:r>
              <a:rPr lang="he-IL" b="1" dirty="0">
                <a:latin typeface="Times New Roman"/>
                <a:ea typeface="Times New Roman"/>
                <a:cs typeface="Guttman Calligraphic"/>
              </a:rPr>
              <a:t>                              </a:t>
            </a:r>
            <a:r>
              <a:rPr lang="he-IL" sz="2800" b="1" dirty="0">
                <a:latin typeface="Times New Roman"/>
                <a:ea typeface="Times New Roman"/>
                <a:cs typeface="Guttman Calligraphic"/>
              </a:rPr>
              <a:t>ב</a:t>
            </a:r>
            <a:r>
              <a:rPr lang="he-IL" sz="4800" b="1" dirty="0">
                <a:latin typeface="Times New Roman"/>
                <a:ea typeface="Times New Roman"/>
                <a:cs typeface="Guttman Calligraphic"/>
              </a:rPr>
              <a:t>חוכמ"ה</a:t>
            </a:r>
            <a:endParaRPr lang="en-US" sz="2800" dirty="0">
              <a:latin typeface="Calibri"/>
              <a:ea typeface="Times New Roman"/>
              <a:cs typeface="Arial"/>
            </a:endParaRPr>
          </a:p>
          <a:p>
            <a:endParaRPr lang="he-IL" dirty="0"/>
          </a:p>
        </p:txBody>
      </p:sp>
      <p:pic>
        <p:nvPicPr>
          <p:cNvPr id="23" name="Picture 2"/>
          <p:cNvPicPr>
            <a:picLocks noChangeAspect="1" noChangeArrowheads="1"/>
          </p:cNvPicPr>
          <p:nvPr/>
        </p:nvPicPr>
        <p:blipFill>
          <a:blip r:embed="rId3">
            <a:lum bright="40000"/>
          </a:blip>
          <a:srcRect/>
          <a:stretch>
            <a:fillRect/>
          </a:stretch>
        </p:blipFill>
        <p:spPr bwMode="auto">
          <a:xfrm>
            <a:off x="5643570" y="1285860"/>
            <a:ext cx="1009052" cy="4429156"/>
          </a:xfrm>
          <a:prstGeom prst="rect">
            <a:avLst/>
          </a:prstGeom>
          <a:noFill/>
          <a:ln w="9525">
            <a:noFill/>
            <a:miter lim="800000"/>
            <a:headEnd/>
            <a:tailEnd/>
          </a:ln>
          <a:effectLst/>
        </p:spPr>
      </p:pic>
      <p:sp>
        <p:nvSpPr>
          <p:cNvPr id="24" name="TextBox 23"/>
          <p:cNvSpPr txBox="1"/>
          <p:nvPr/>
        </p:nvSpPr>
        <p:spPr>
          <a:xfrm>
            <a:off x="6286512" y="2357430"/>
            <a:ext cx="1224605" cy="1107996"/>
          </a:xfrm>
          <a:prstGeom prst="rect">
            <a:avLst/>
          </a:prstGeom>
          <a:noFill/>
        </p:spPr>
        <p:txBody>
          <a:bodyPr wrap="square" rtlCol="1">
            <a:spAutoFit/>
          </a:bodyPr>
          <a:lstStyle/>
          <a:p>
            <a:r>
              <a:rPr lang="he-IL" sz="2800" b="1" dirty="0">
                <a:solidFill>
                  <a:srgbClr val="FF6600"/>
                </a:solidFill>
                <a:latin typeface="David" panose="020E0502060401010101" pitchFamily="34" charset="-79"/>
                <a:cs typeface="David" panose="020E0502060401010101" pitchFamily="34" charset="-79"/>
              </a:rPr>
              <a:t>ח</a:t>
            </a:r>
            <a:r>
              <a:rPr lang="he-IL" sz="2000" b="1" dirty="0">
                <a:latin typeface="David" panose="020E0502060401010101" pitchFamily="34" charset="-79"/>
                <a:cs typeface="David" panose="020E0502060401010101" pitchFamily="34" charset="-79"/>
              </a:rPr>
              <a:t>דשנות                                                                                                                          טכנולוגית                                                                                                                              </a:t>
            </a:r>
          </a:p>
          <a:p>
            <a:endParaRPr lang="he-IL" dirty="0"/>
          </a:p>
        </p:txBody>
      </p:sp>
      <p:sp>
        <p:nvSpPr>
          <p:cNvPr id="25" name="TextBox 24"/>
          <p:cNvSpPr txBox="1"/>
          <p:nvPr/>
        </p:nvSpPr>
        <p:spPr>
          <a:xfrm>
            <a:off x="4857752" y="3500438"/>
            <a:ext cx="843257" cy="1107996"/>
          </a:xfrm>
          <a:prstGeom prst="rect">
            <a:avLst/>
          </a:prstGeom>
          <a:noFill/>
        </p:spPr>
        <p:txBody>
          <a:bodyPr wrap="square" rtlCol="1">
            <a:spAutoFit/>
          </a:bodyPr>
          <a:lstStyle/>
          <a:p>
            <a:r>
              <a:rPr lang="he-IL" sz="2800" b="1" dirty="0">
                <a:solidFill>
                  <a:srgbClr val="FF6600"/>
                </a:solidFill>
                <a:latin typeface="David" panose="020E0502060401010101" pitchFamily="34" charset="-79"/>
                <a:cs typeface="David" panose="020E0502060401010101" pitchFamily="34" charset="-79"/>
              </a:rPr>
              <a:t>כ</a:t>
            </a:r>
            <a:r>
              <a:rPr lang="he-IL" sz="2000" b="1" dirty="0">
                <a:latin typeface="David" panose="020E0502060401010101" pitchFamily="34" charset="-79"/>
                <a:cs typeface="David" panose="020E0502060401010101" pitchFamily="34" charset="-79"/>
              </a:rPr>
              <a:t>ללי זהירות</a:t>
            </a:r>
            <a:endParaRPr lang="he-IL" sz="2000" dirty="0">
              <a:latin typeface="David" panose="020E0502060401010101" pitchFamily="34" charset="-79"/>
              <a:cs typeface="David" panose="020E0502060401010101" pitchFamily="34" charset="-79"/>
            </a:endParaRPr>
          </a:p>
          <a:p>
            <a:endParaRPr lang="he-IL" dirty="0"/>
          </a:p>
        </p:txBody>
      </p:sp>
      <p:sp>
        <p:nvSpPr>
          <p:cNvPr id="26" name="TextBox 25"/>
          <p:cNvSpPr txBox="1"/>
          <p:nvPr/>
        </p:nvSpPr>
        <p:spPr>
          <a:xfrm>
            <a:off x="2786050" y="2857496"/>
            <a:ext cx="1282900" cy="1415772"/>
          </a:xfrm>
          <a:prstGeom prst="rect">
            <a:avLst/>
          </a:prstGeom>
          <a:noFill/>
        </p:spPr>
        <p:txBody>
          <a:bodyPr wrap="square" rtlCol="1">
            <a:spAutoFit/>
          </a:bodyPr>
          <a:lstStyle/>
          <a:p>
            <a:r>
              <a:rPr lang="he-IL" sz="2800" b="1" dirty="0">
                <a:solidFill>
                  <a:srgbClr val="FF6600"/>
                </a:solidFill>
                <a:latin typeface="David" panose="020E0502060401010101" pitchFamily="34" charset="-79"/>
                <a:cs typeface="David" panose="020E0502060401010101" pitchFamily="34" charset="-79"/>
              </a:rPr>
              <a:t>מ</a:t>
            </a:r>
            <a:r>
              <a:rPr lang="he-IL" sz="2000" b="1" dirty="0">
                <a:latin typeface="David" panose="020E0502060401010101" pitchFamily="34" charset="-79"/>
                <a:cs typeface="David" panose="020E0502060401010101" pitchFamily="34" charset="-79"/>
              </a:rPr>
              <a:t>יומנויות המאה        ה-21</a:t>
            </a:r>
          </a:p>
          <a:p>
            <a:endParaRPr lang="he-IL" dirty="0"/>
          </a:p>
        </p:txBody>
      </p:sp>
      <p:sp>
        <p:nvSpPr>
          <p:cNvPr id="27" name="TextBox 26"/>
          <p:cNvSpPr txBox="1"/>
          <p:nvPr/>
        </p:nvSpPr>
        <p:spPr>
          <a:xfrm>
            <a:off x="1364698" y="3604067"/>
            <a:ext cx="1191078" cy="1107996"/>
          </a:xfrm>
          <a:prstGeom prst="rect">
            <a:avLst/>
          </a:prstGeom>
          <a:noFill/>
        </p:spPr>
        <p:txBody>
          <a:bodyPr wrap="square" rtlCol="1">
            <a:spAutoFit/>
          </a:bodyPr>
          <a:lstStyle/>
          <a:p>
            <a:r>
              <a:rPr lang="he-IL" sz="2800" b="1" dirty="0" smtClean="0">
                <a:solidFill>
                  <a:srgbClr val="FF6600"/>
                </a:solidFill>
                <a:latin typeface="David" panose="020E0502060401010101" pitchFamily="34" charset="-79"/>
                <a:cs typeface="David" panose="020E0502060401010101" pitchFamily="34" charset="-79"/>
              </a:rPr>
              <a:t>ה</a:t>
            </a:r>
            <a:r>
              <a:rPr lang="he-IL" sz="2000" b="1" dirty="0" smtClean="0">
                <a:latin typeface="David" panose="020E0502060401010101" pitchFamily="34" charset="-79"/>
                <a:cs typeface="David" panose="020E0502060401010101" pitchFamily="34" charset="-79"/>
              </a:rPr>
              <a:t>תייעלות </a:t>
            </a:r>
            <a:r>
              <a:rPr lang="he-IL" sz="2000" b="1" dirty="0">
                <a:latin typeface="David" panose="020E0502060401010101" pitchFamily="34" charset="-79"/>
                <a:cs typeface="David" panose="020E0502060401010101" pitchFamily="34" charset="-79"/>
              </a:rPr>
              <a:t>אנרגטית</a:t>
            </a:r>
          </a:p>
          <a:p>
            <a:endParaRPr lang="he-IL" dirty="0"/>
          </a:p>
        </p:txBody>
      </p:sp>
      <p:cxnSp>
        <p:nvCxnSpPr>
          <p:cNvPr id="29" name="מחבר ישר 28"/>
          <p:cNvCxnSpPr>
            <a:endCxn id="24" idx="0"/>
          </p:cNvCxnSpPr>
          <p:nvPr/>
        </p:nvCxnSpPr>
        <p:spPr>
          <a:xfrm>
            <a:off x="5500694" y="1428736"/>
            <a:ext cx="1398121" cy="9286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a:endCxn id="25" idx="0"/>
          </p:cNvCxnSpPr>
          <p:nvPr/>
        </p:nvCxnSpPr>
        <p:spPr>
          <a:xfrm>
            <a:off x="4857751" y="1357298"/>
            <a:ext cx="421630" cy="2143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a:xfrm rot="5400000">
            <a:off x="3189676" y="1810928"/>
            <a:ext cx="1500198" cy="592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a:xfrm rot="5400000">
            <a:off x="1810238" y="1674209"/>
            <a:ext cx="2159100" cy="16362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893320711"/>
              </p:ext>
            </p:extLst>
          </p:nvPr>
        </p:nvGraphicFramePr>
        <p:xfrm>
          <a:off x="928662" y="642918"/>
          <a:ext cx="71438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643702" y="357166"/>
            <a:ext cx="1928826" cy="707886"/>
          </a:xfrm>
          <a:prstGeom prst="rect">
            <a:avLst/>
          </a:prstGeom>
          <a:noFill/>
        </p:spPr>
        <p:txBody>
          <a:bodyPr wrap="square" rtlCol="1">
            <a:spAutoFit/>
          </a:bodyPr>
          <a:lstStyle/>
          <a:p>
            <a:r>
              <a:rPr lang="he-IL" sz="4000" b="1" dirty="0" smtClean="0">
                <a:cs typeface="+mj-cs"/>
              </a:rPr>
              <a:t>הידעת?</a:t>
            </a:r>
            <a:endParaRPr lang="he-IL" sz="4000" b="1"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grpId="1" nodeType="afterEffect">
                                  <p:stCondLst>
                                    <p:cond delay="0"/>
                                  </p:stCondLst>
                                  <p:childTnLst>
                                    <p:animRot by="21600000">
                                      <p:cBhvr>
                                        <p:cTn id="11" dur="1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928802"/>
            <a:ext cx="7572428" cy="923330"/>
          </a:xfrm>
          <a:prstGeom prst="rect">
            <a:avLst/>
          </a:prstGeom>
          <a:noFill/>
        </p:spPr>
        <p:txBody>
          <a:bodyPr wrap="square" rtlCol="1">
            <a:spAutoFit/>
          </a:bodyPr>
          <a:lstStyle/>
          <a:p>
            <a:r>
              <a:rPr lang="he-IL" dirty="0" smtClean="0"/>
              <a:t> </a:t>
            </a:r>
            <a:endParaRPr lang="en-US" dirty="0" smtClean="0"/>
          </a:p>
          <a:p>
            <a:endParaRPr lang="he-IL" dirty="0" smtClean="0"/>
          </a:p>
          <a:p>
            <a:endParaRPr lang="he-IL" dirty="0"/>
          </a:p>
        </p:txBody>
      </p:sp>
      <p:sp>
        <p:nvSpPr>
          <p:cNvPr id="3" name="אליפסה 2"/>
          <p:cNvSpPr/>
          <p:nvPr/>
        </p:nvSpPr>
        <p:spPr>
          <a:xfrm>
            <a:off x="1184326" y="837826"/>
            <a:ext cx="2928958" cy="2357454"/>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solidFill>
                  <a:schemeClr val="tx1"/>
                </a:solidFill>
                <a:cs typeface="+mj-cs"/>
              </a:rPr>
              <a:t>הארקה - </a:t>
            </a:r>
            <a:endParaRPr lang="en-US" sz="1600" dirty="0" smtClean="0">
              <a:solidFill>
                <a:schemeClr val="tx1"/>
              </a:solidFill>
              <a:cs typeface="+mj-cs"/>
            </a:endParaRPr>
          </a:p>
          <a:p>
            <a:pPr algn="ctr"/>
            <a:r>
              <a:rPr lang="he-IL" sz="1600" dirty="0" smtClean="0">
                <a:solidFill>
                  <a:schemeClr val="tx1"/>
                </a:solidFill>
                <a:cs typeface="+mj-cs"/>
              </a:rPr>
              <a:t>אמצעי בטיחות במערכת החשמל באמצעות חיבור מוליך או מכשיר חשמלי לבין האדמה, ובעת תקלה, מטען חשמלי יכול לנוע בחופשיות בין הגוף לבין האדמה.</a:t>
            </a:r>
            <a:endParaRPr lang="en-US" sz="1600" dirty="0" smtClean="0">
              <a:solidFill>
                <a:schemeClr val="tx1"/>
              </a:solidFill>
              <a:cs typeface="+mj-cs"/>
            </a:endParaRPr>
          </a:p>
          <a:p>
            <a:pPr algn="ctr"/>
            <a:endParaRPr lang="he-IL" dirty="0"/>
          </a:p>
        </p:txBody>
      </p:sp>
      <p:sp>
        <p:nvSpPr>
          <p:cNvPr id="4" name="אליפסה 3"/>
          <p:cNvSpPr/>
          <p:nvPr/>
        </p:nvSpPr>
        <p:spPr>
          <a:xfrm>
            <a:off x="5108090" y="1052736"/>
            <a:ext cx="2786050" cy="2357454"/>
          </a:xfrm>
          <a:prstGeom prst="ellipse">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smtClean="0">
              <a:solidFill>
                <a:schemeClr val="tx1"/>
              </a:solidFill>
            </a:endParaRPr>
          </a:p>
          <a:p>
            <a:pPr algn="ctr"/>
            <a:r>
              <a:rPr lang="he-IL" sz="1600" dirty="0" smtClean="0">
                <a:solidFill>
                  <a:schemeClr val="tx1"/>
                </a:solidFill>
                <a:cs typeface="+mj-cs"/>
              </a:rPr>
              <a:t>"ארק" ביוונית פירושו ארץ –חיבור לארץ. במערכת חשמל ביתית מקשר מוליך הארקה בין כל נקודות החשמל בבית ובסופו של דבר עם האדמה. </a:t>
            </a:r>
            <a:endParaRPr lang="en-US" sz="1600" dirty="0" smtClean="0">
              <a:solidFill>
                <a:schemeClr val="tx1"/>
              </a:solidFill>
              <a:cs typeface="+mj-cs"/>
            </a:endParaRPr>
          </a:p>
          <a:p>
            <a:pPr algn="ctr"/>
            <a:endParaRPr lang="he-IL" dirty="0"/>
          </a:p>
        </p:txBody>
      </p:sp>
      <p:sp>
        <p:nvSpPr>
          <p:cNvPr id="7" name="מלבן 6"/>
          <p:cNvSpPr/>
          <p:nvPr/>
        </p:nvSpPr>
        <p:spPr>
          <a:xfrm>
            <a:off x="4714876" y="214290"/>
            <a:ext cx="3929090" cy="461665"/>
          </a:xfrm>
          <a:prstGeom prst="rect">
            <a:avLst/>
          </a:prstGeom>
        </p:spPr>
        <p:txBody>
          <a:bodyPr wrap="square">
            <a:spAutoFit/>
          </a:bodyPr>
          <a:lstStyle/>
          <a:p>
            <a:r>
              <a:rPr lang="he-IL" sz="2400" dirty="0" smtClean="0">
                <a:cs typeface="+mj-cs"/>
              </a:rPr>
              <a:t>להיות בטוחים ומוגנים:</a:t>
            </a:r>
            <a:endParaRPr lang="he-IL" sz="2400" dirty="0">
              <a:cs typeface="+mj-cs"/>
            </a:endParaRPr>
          </a:p>
        </p:txBody>
      </p:sp>
      <p:sp>
        <p:nvSpPr>
          <p:cNvPr id="8" name="אליפסה 7"/>
          <p:cNvSpPr/>
          <p:nvPr/>
        </p:nvSpPr>
        <p:spPr>
          <a:xfrm>
            <a:off x="2938314" y="2571769"/>
            <a:ext cx="3213000" cy="3247722"/>
          </a:xfrm>
          <a:prstGeom prst="ellipse">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smtClean="0"/>
          </a:p>
          <a:p>
            <a:pPr algn="ctr"/>
            <a:r>
              <a:rPr lang="he-IL" sz="1600" dirty="0" smtClean="0">
                <a:solidFill>
                  <a:schemeClr val="tx1"/>
                </a:solidFill>
                <a:cs typeface="+mj-cs"/>
              </a:rPr>
              <a:t>מפסק פחת נגד התחשמלות: </a:t>
            </a:r>
            <a:endParaRPr lang="en-US" sz="1600" dirty="0" smtClean="0">
              <a:solidFill>
                <a:schemeClr val="tx1"/>
              </a:solidFill>
              <a:cs typeface="+mj-cs"/>
            </a:endParaRPr>
          </a:p>
          <a:p>
            <a:pPr algn="ctr"/>
            <a:r>
              <a:rPr lang="he-IL" sz="1600" dirty="0" smtClean="0">
                <a:solidFill>
                  <a:schemeClr val="tx1"/>
                </a:solidFill>
                <a:cs typeface="+mj-cs"/>
              </a:rPr>
              <a:t>הינו מפסק המנתק את המתקן החשמלי ממקור ההזנה בצורה אוטומטית במקרה של זרם הדולף לאדמה. מטרתו של המפסק היא לשפר את רמת ההגנה לפני התחשמלות וכן למנוע את הסכנה להתפתחות שריפה במתקן החשמל. </a:t>
            </a:r>
            <a:endParaRPr lang="en-US" sz="1600" dirty="0" smtClean="0">
              <a:solidFill>
                <a:schemeClr val="tx1"/>
              </a:solidFill>
              <a:cs typeface="+mj-cs"/>
            </a:endParaRPr>
          </a:p>
          <a:p>
            <a:pPr algn="ctr"/>
            <a:endParaRPr lang="he-IL" dirty="0"/>
          </a:p>
        </p:txBody>
      </p:sp>
      <p:sp>
        <p:nvSpPr>
          <p:cNvPr id="9" name="אליפסה 8"/>
          <p:cNvSpPr/>
          <p:nvPr/>
        </p:nvSpPr>
        <p:spPr>
          <a:xfrm>
            <a:off x="5665405" y="4286256"/>
            <a:ext cx="2714644" cy="2357454"/>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solidFill>
                  <a:schemeClr val="tx1"/>
                </a:solidFill>
                <a:cs typeface="+mj-cs"/>
              </a:rPr>
              <a:t>"מפסק הפחת נגד התחשמלות" פותח את המעגל החשמלי. מצב זה מתרחש כאשר יש מעבר זרם חשמלי מהמוליכים אל גוף כלשהו מחוץ למעגל החשמלי.  </a:t>
            </a:r>
            <a:endParaRPr lang="en-US" sz="1600" dirty="0" smtClean="0">
              <a:solidFill>
                <a:schemeClr val="tx1"/>
              </a:solidFill>
              <a:cs typeface="+mj-cs"/>
            </a:endParaRPr>
          </a:p>
        </p:txBody>
      </p:sp>
      <p:sp>
        <p:nvSpPr>
          <p:cNvPr id="10" name="אליפסה 9"/>
          <p:cNvSpPr/>
          <p:nvPr/>
        </p:nvSpPr>
        <p:spPr>
          <a:xfrm>
            <a:off x="142844" y="3643314"/>
            <a:ext cx="3286148" cy="300039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smtClean="0">
              <a:solidFill>
                <a:schemeClr val="tx1"/>
              </a:solidFill>
              <a:cs typeface="+mj-cs"/>
            </a:endParaRPr>
          </a:p>
          <a:p>
            <a:pPr algn="ctr"/>
            <a:r>
              <a:rPr lang="he-IL" sz="1600" dirty="0" smtClean="0">
                <a:solidFill>
                  <a:schemeClr val="tx1"/>
                </a:solidFill>
                <a:cs typeface="+mj-cs"/>
              </a:rPr>
              <a:t>השימוש נועד להקנות הגנה טובה יותר מפני מכת-חשמל העשויה להיגרם בעת שימוש במכשיר חשמלי פגום או בגלל חוסר זהירות. כאשר אדם או בע"ח נוגע במוליך לא מבודד, עלול חלק מהזרם החשמלי לעבור דרך גופו אל האדמה.</a:t>
            </a:r>
            <a:endParaRPr lang="he-IL" sz="16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35"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style.rotation</p:attrName>
                                        </p:attrNameLst>
                                      </p:cBhvr>
                                      <p:tavLst>
                                        <p:tav tm="0">
                                          <p:val>
                                            <p:fltVal val="720"/>
                                          </p:val>
                                        </p:tav>
                                        <p:tav tm="100000">
                                          <p:val>
                                            <p:fltVal val="0"/>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4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
                                        <p:tgtEl>
                                          <p:spTgt spid="9"/>
                                        </p:tgtEl>
                                      </p:cBhvr>
                                    </p:animEffect>
                                    <p:anim calcmode="lin" valueType="num">
                                      <p:cBhvr>
                                        <p:cTn id="23" dur="400" fill="hold"/>
                                        <p:tgtEl>
                                          <p:spTgt spid="9"/>
                                        </p:tgtEl>
                                        <p:attrNameLst>
                                          <p:attrName>ppt_x</p:attrName>
                                        </p:attrNameLst>
                                      </p:cBhvr>
                                      <p:tavLst>
                                        <p:tav tm="0">
                                          <p:val>
                                            <p:strVal val="#ppt_x"/>
                                          </p:val>
                                        </p:tav>
                                        <p:tav tm="100000">
                                          <p:val>
                                            <p:strVal val="#ppt_x"/>
                                          </p:val>
                                        </p:tav>
                                      </p:tavLst>
                                    </p:anim>
                                    <p:anim calcmode="lin" valueType="num">
                                      <p:cBhvr>
                                        <p:cTn id="24" dur="400" fill="hold"/>
                                        <p:tgtEl>
                                          <p:spTgt spid="9"/>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ppt_w</p:attrName>
                                        </p:attrNameLst>
                                      </p:cBhvr>
                                      <p:tavLst>
                                        <p:tav tm="0">
                                          <p:val>
                                            <p:fltVal val="0"/>
                                          </p:val>
                                        </p:tav>
                                        <p:tav tm="100000">
                                          <p:val>
                                            <p:strVal val="#ppt_w"/>
                                          </p:val>
                                        </p:tav>
                                      </p:tavLst>
                                    </p:anim>
                                    <p:anim calcmode="lin" valueType="num">
                                      <p:cBhvr>
                                        <p:cTn id="31" dur="2000" fill="hold"/>
                                        <p:tgtEl>
                                          <p:spTgt spid="10"/>
                                        </p:tgtEl>
                                        <p:attrNameLst>
                                          <p:attrName>ppt_h</p:attrName>
                                        </p:attrNameLst>
                                      </p:cBhvr>
                                      <p:tavLst>
                                        <p:tav tm="0">
                                          <p:val>
                                            <p:fltVal val="0"/>
                                          </p:val>
                                        </p:tav>
                                        <p:tav tm="100000">
                                          <p:val>
                                            <p:strVal val="#ppt_h"/>
                                          </p:val>
                                        </p:tav>
                                      </p:tavLst>
                                    </p:anim>
                                    <p:anim calcmode="lin" valueType="num">
                                      <p:cBhvr>
                                        <p:cTn id="32"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7158" y="1071546"/>
            <a:ext cx="2928958" cy="3714776"/>
          </a:xfrm>
          <a:prstGeom prst="rect">
            <a:avLst/>
          </a:prstGeom>
          <a:noFill/>
          <a:ln w="9525">
            <a:noFill/>
            <a:miter lim="800000"/>
            <a:headEnd/>
            <a:tailEnd/>
          </a:ln>
          <a:effectLst/>
        </p:spPr>
      </p:pic>
      <p:sp>
        <p:nvSpPr>
          <p:cNvPr id="5" name="הסבר מלבני מעוגל 4"/>
          <p:cNvSpPr/>
          <p:nvPr/>
        </p:nvSpPr>
        <p:spPr>
          <a:xfrm>
            <a:off x="3030055" y="404664"/>
            <a:ext cx="5429288" cy="2643206"/>
          </a:xfrm>
          <a:prstGeom prst="wedgeRoundRectCallout">
            <a:avLst>
              <a:gd name="adj1" fmla="val -50644"/>
              <a:gd name="adj2" fmla="val 68330"/>
              <a:gd name="adj3" fmla="val 16667"/>
            </a:avLst>
          </a:prstGeom>
          <a:solidFill>
            <a:srgbClr val="CC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he-IL" dirty="0" smtClean="0">
              <a:solidFill>
                <a:schemeClr val="tx1"/>
              </a:solidFill>
              <a:cs typeface="+mj-cs"/>
            </a:endParaRPr>
          </a:p>
          <a:p>
            <a:pPr lvl="0"/>
            <a:r>
              <a:rPr lang="he-IL" b="1" dirty="0" smtClean="0">
                <a:solidFill>
                  <a:schemeClr val="tx1"/>
                </a:solidFill>
                <a:cs typeface="+mj-cs"/>
              </a:rPr>
              <a:t>חשוב לזכור!                                                          גוף האדם מוליך זרם! </a:t>
            </a:r>
            <a:r>
              <a:rPr lang="en-US" b="1" dirty="0" smtClean="0">
                <a:solidFill>
                  <a:schemeClr val="tx1"/>
                </a:solidFill>
                <a:cs typeface="+mj-cs"/>
              </a:rPr>
              <a:t/>
            </a:r>
            <a:br>
              <a:rPr lang="en-US" b="1" dirty="0" smtClean="0">
                <a:solidFill>
                  <a:schemeClr val="tx1"/>
                </a:solidFill>
                <a:cs typeface="+mj-cs"/>
              </a:rPr>
            </a:br>
            <a:r>
              <a:rPr lang="he-IL" dirty="0" smtClean="0">
                <a:solidFill>
                  <a:schemeClr val="tx1"/>
                </a:solidFill>
                <a:cs typeface="+mj-cs"/>
              </a:rPr>
              <a:t>תחנות הכוח הנמצאות על כדור הארץ מחוברות לאדמה. גוף האדם מהווה מוליך טוב. כשיש תקלה במכשיר החשמל ואנו נוגעים במכשיר גופנו עלול לסגור מעגל חשמלי שצידו האחד במכשיר החשמלי וצידו האחר בכדור הארץ, כלומר ברצפה עליה אנחנו עומדים ברגליים יחפות. אם ננעל נעליים הדבר יכול למנוע התחשמלות. הנעל תימנע סגירת מעגל חשמלי. </a:t>
            </a:r>
            <a:endParaRPr lang="en-US" dirty="0" smtClean="0">
              <a:solidFill>
                <a:schemeClr val="tx1"/>
              </a:solidFill>
              <a:cs typeface="+mj-cs"/>
            </a:endParaRPr>
          </a:p>
          <a:p>
            <a:pPr algn="ctr"/>
            <a:endParaRPr lang="he-IL" dirty="0"/>
          </a:p>
        </p:txBody>
      </p:sp>
      <p:sp>
        <p:nvSpPr>
          <p:cNvPr id="6" name="הסבר מלבני מעוגל 5"/>
          <p:cNvSpPr/>
          <p:nvPr/>
        </p:nvSpPr>
        <p:spPr>
          <a:xfrm>
            <a:off x="3000364" y="4143380"/>
            <a:ext cx="5429288" cy="1285884"/>
          </a:xfrm>
          <a:prstGeom prst="wedgeRoundRectCallout">
            <a:avLst>
              <a:gd name="adj1" fmla="val -2103"/>
              <a:gd name="adj2" fmla="val 94468"/>
              <a:gd name="adj3" fmla="val 16667"/>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tx1"/>
                </a:solidFill>
                <a:cs typeface="+mj-cs"/>
              </a:rPr>
              <a:t>והכי חשוב - </a:t>
            </a:r>
            <a:r>
              <a:rPr lang="he-IL" sz="2400" b="1" dirty="0" smtClean="0">
                <a:solidFill>
                  <a:schemeClr val="tx1"/>
                </a:solidFill>
                <a:latin typeface="Times New Roman"/>
                <a:ea typeface="Times New Roman"/>
                <a:cs typeface="+mj-cs"/>
              </a:rPr>
              <a:t>עם חשמל נוהגים בחוכמ"ה!</a:t>
            </a:r>
            <a:endParaRPr lang="en-US" sz="2400" b="1" dirty="0" smtClean="0">
              <a:solidFill>
                <a:schemeClr val="tx1"/>
              </a:solidFill>
              <a:latin typeface="Calibri"/>
              <a:ea typeface="Times New Roman"/>
              <a:cs typeface="+mj-cs"/>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10" y="3500438"/>
            <a:ext cx="714380" cy="114300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250" autoRev="1" fill="hold">
                                          <p:stCondLst>
                                            <p:cond delay="0"/>
                                          </p:stCondLst>
                                        </p:cTn>
                                        <p:tgtEl>
                                          <p:spTgt spid="6"/>
                                        </p:tgtEl>
                                        <p:attrNameLst>
                                          <p:attrName>ppt_w</p:attrName>
                                        </p:attrNameLst>
                                      </p:cBhvr>
                                    </p:anim>
                                    <p:anim by="(#ppt_w*0.50)" calcmode="lin" valueType="num">
                                      <p:cBhvr>
                                        <p:cTn id="14" dur="250" decel="50000" autoRev="1" fill="hold">
                                          <p:stCondLst>
                                            <p:cond delay="0"/>
                                          </p:stCondLst>
                                        </p:cTn>
                                        <p:tgtEl>
                                          <p:spTgt spid="6"/>
                                        </p:tgtEl>
                                        <p:attrNameLst>
                                          <p:attrName>ppt_x</p:attrName>
                                        </p:attrNameLst>
                                      </p:cBhvr>
                                    </p:anim>
                                    <p:anim from="(-#ppt_h/2)" to="(#ppt_y)" calcmode="lin" valueType="num">
                                      <p:cBhvr>
                                        <p:cTn id="15" dur="500" fill="hold">
                                          <p:stCondLst>
                                            <p:cond delay="0"/>
                                          </p:stCondLst>
                                        </p:cTn>
                                        <p:tgtEl>
                                          <p:spTgt spid="6"/>
                                        </p:tgtEl>
                                        <p:attrNameLst>
                                          <p:attrName>ppt_y</p:attrName>
                                        </p:attrNameLst>
                                      </p:cBhvr>
                                    </p:anim>
                                    <p:animRot by="21600000">
                                      <p:cBhvr>
                                        <p:cTn id="16"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1472" y="0"/>
            <a:ext cx="7901014" cy="939784"/>
          </a:xfrm>
        </p:spPr>
        <p:txBody>
          <a:bodyPr>
            <a:normAutofit/>
          </a:bodyPr>
          <a:lstStyle/>
          <a:p>
            <a:pPr algn="ctr"/>
            <a:r>
              <a:rPr lang="he-IL" sz="3100" b="1" dirty="0" smtClean="0"/>
              <a:t>"מתנהלים חכם בבית" –  התייעלות אנרגטית                               </a:t>
            </a:r>
            <a:r>
              <a:rPr lang="he-IL" sz="2400" u="sng" dirty="0" smtClean="0"/>
              <a:t>(הבחנה בין התייעלות ידנית להתייעלות טכנולוגית והשילוב ביניהן)</a:t>
            </a:r>
            <a:endParaRPr lang="he-IL" sz="2400" u="sng" dirty="0"/>
          </a:p>
        </p:txBody>
      </p:sp>
      <p:sp>
        <p:nvSpPr>
          <p:cNvPr id="3" name="מציין מיקום תוכן 2"/>
          <p:cNvSpPr>
            <a:spLocks noGrp="1"/>
          </p:cNvSpPr>
          <p:nvPr>
            <p:ph sz="quarter" idx="1"/>
          </p:nvPr>
        </p:nvSpPr>
        <p:spPr>
          <a:xfrm>
            <a:off x="539552" y="928670"/>
            <a:ext cx="7829576" cy="5572164"/>
          </a:xfrm>
        </p:spPr>
        <p:txBody>
          <a:bodyPr>
            <a:normAutofit fontScale="92500" lnSpcReduction="20000"/>
          </a:bodyPr>
          <a:lstStyle/>
          <a:p>
            <a:pPr algn="ctr">
              <a:buNone/>
            </a:pPr>
            <a:r>
              <a:rPr lang="he-IL" sz="2000" b="1" dirty="0" smtClean="0">
                <a:cs typeface="+mj-cs"/>
              </a:rPr>
              <a:t>הפעלה מספר 1  </a:t>
            </a:r>
          </a:p>
          <a:p>
            <a:pPr>
              <a:buNone/>
            </a:pPr>
            <a:r>
              <a:rPr lang="he-IL" sz="1900" b="1" dirty="0" smtClean="0">
                <a:cs typeface="+mj-cs"/>
              </a:rPr>
              <a:t>מטרות</a:t>
            </a:r>
          </a:p>
          <a:p>
            <a:pPr>
              <a:buNone/>
            </a:pPr>
            <a:r>
              <a:rPr lang="he-IL" sz="1900" dirty="0" smtClean="0">
                <a:cs typeface="+mj-cs"/>
              </a:rPr>
              <a:t>     * לפתח את המודעות כי החיסכון באנרגיה מצמצם עלויות.                                                  * להבין כי השימוש בטכנולוגיה החדישה משפר את איכות החיים.                                               * התייעלות ידנית + התייעלות טכנולוגית = התייעלות אפקטיבית.                                               * פיתוח חשיבה טכנולוגית כדרך לפתרון בעיות ולמענה על צרכים. </a:t>
            </a:r>
          </a:p>
          <a:p>
            <a:pPr>
              <a:buNone/>
            </a:pPr>
            <a:r>
              <a:rPr lang="he-IL" sz="1900" b="1" dirty="0" smtClean="0">
                <a:cs typeface="+mj-cs"/>
              </a:rPr>
              <a:t>קהל יעד</a:t>
            </a:r>
          </a:p>
          <a:p>
            <a:pPr>
              <a:buNone/>
            </a:pPr>
            <a:r>
              <a:rPr lang="he-IL" sz="1900" dirty="0" smtClean="0">
                <a:cs typeface="+mj-cs"/>
              </a:rPr>
              <a:t>	 כיתות ד'-ו'</a:t>
            </a:r>
          </a:p>
          <a:p>
            <a:pPr>
              <a:buNone/>
            </a:pPr>
            <a:r>
              <a:rPr lang="he-IL" sz="1900" b="1" dirty="0" smtClean="0">
                <a:cs typeface="+mj-cs"/>
              </a:rPr>
              <a:t>מהלך הפעילות</a:t>
            </a:r>
          </a:p>
          <a:p>
            <a:pPr>
              <a:buNone/>
            </a:pPr>
            <a:r>
              <a:rPr lang="he-IL" sz="1900" dirty="0" smtClean="0">
                <a:cs typeface="+mj-cs"/>
              </a:rPr>
              <a:t>     ילדי הקבוצה מקבלים שני "בתים" ו"בנק" היגדים.                                                                  ישנם היגדים המבטאים התייעלות ידנית והתייעלות טכנולוגית.                                                ילדי הקבוצה "יגררו" את ההיגד המתאים למקום המתאים.                                                 הילדים אמורים להגיע למסקנה כי יעילות אפקטיבית כוללת את סך ההיגדים של שני הבתים.</a:t>
            </a:r>
          </a:p>
          <a:p>
            <a:pPr>
              <a:buNone/>
            </a:pPr>
            <a:r>
              <a:rPr lang="he-IL" sz="1900" b="1" dirty="0" smtClean="0">
                <a:cs typeface="+mj-cs"/>
              </a:rPr>
              <a:t>נקודות לדיון</a:t>
            </a:r>
          </a:p>
          <a:p>
            <a:pPr>
              <a:buNone/>
            </a:pPr>
            <a:r>
              <a:rPr lang="he-IL" sz="1900" dirty="0" smtClean="0">
                <a:cs typeface="+mj-cs"/>
              </a:rPr>
              <a:t>	* הבדל בין בית בו מתקיימת התייעלות אנרגטית ידנית לבין בית בו מתקיימת</a:t>
            </a:r>
            <a:r>
              <a:rPr lang="en-US" sz="1900" dirty="0" smtClean="0">
                <a:cs typeface="+mj-cs"/>
              </a:rPr>
              <a:t/>
            </a:r>
            <a:br>
              <a:rPr lang="en-US" sz="1900" dirty="0" smtClean="0">
                <a:cs typeface="+mj-cs"/>
              </a:rPr>
            </a:br>
            <a:r>
              <a:rPr lang="he-IL" sz="1900" dirty="0" smtClean="0">
                <a:cs typeface="+mj-cs"/>
              </a:rPr>
              <a:t>  התייעלות אנרגטית טכנולוגית.                                                                                                      * מדוע בית בו מתקיימת התייעלות אנרגטית משני הסוגים הוא בית חסכוני ביותר.                                                                                                         * כיצד ניתן ליהנות מיתרונות יעילות ידנית וטכנולוגית בבית חכם.                                         * כיצד ניתן לצמצם תפעול מיותר של מכשירים.                                                                  * כיצד ניתן בכוחכם ובחוכמתכם להתנהל בביתכם.</a:t>
            </a:r>
          </a:p>
          <a:p>
            <a:pPr>
              <a:buNone/>
            </a:pPr>
            <a:endParaRPr lang="he-IL" sz="1600" dirty="0" smtClean="0">
              <a:cs typeface="+mj-cs"/>
            </a:endParaRPr>
          </a:p>
          <a:p>
            <a:pPr>
              <a:buNone/>
            </a:pPr>
            <a:endParaRPr lang="he-IL" sz="2000" dirty="0" smtClean="0">
              <a:cs typeface="+mj-cs"/>
            </a:endParaRPr>
          </a:p>
          <a:p>
            <a:pPr>
              <a:buNone/>
            </a:pPr>
            <a:endParaRPr lang="he-IL" dirty="0" smtClean="0"/>
          </a:p>
          <a:p>
            <a:pPr>
              <a:buNone/>
            </a:pPr>
            <a:endParaRPr lang="he-I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546" y="428604"/>
            <a:ext cx="5500726" cy="646331"/>
          </a:xfrm>
          <a:prstGeom prst="rect">
            <a:avLst/>
          </a:prstGeom>
          <a:noFill/>
        </p:spPr>
        <p:txBody>
          <a:bodyPr wrap="square" rtlCol="1">
            <a:spAutoFit/>
          </a:bodyPr>
          <a:lstStyle/>
          <a:p>
            <a:pPr algn="ctr"/>
            <a:r>
              <a:rPr lang="he-IL" sz="2800" dirty="0" smtClean="0"/>
              <a:t>       </a:t>
            </a:r>
            <a:r>
              <a:rPr lang="he-IL" sz="3600" dirty="0" smtClean="0">
                <a:cs typeface="+mj-cs"/>
              </a:rPr>
              <a:t>"מתנהלים חכם בבית"  </a:t>
            </a:r>
            <a:endParaRPr lang="he-IL" sz="2400" dirty="0" smtClean="0">
              <a:cs typeface="+mj-cs"/>
            </a:endParaRPr>
          </a:p>
        </p:txBody>
      </p:sp>
      <p:pic>
        <p:nvPicPr>
          <p:cNvPr id="2050" name="Picture 2"/>
          <p:cNvPicPr>
            <a:picLocks noChangeAspect="1" noChangeArrowheads="1"/>
          </p:cNvPicPr>
          <p:nvPr/>
        </p:nvPicPr>
        <p:blipFill>
          <a:blip r:embed="rId2"/>
          <a:srcRect/>
          <a:stretch>
            <a:fillRect/>
          </a:stretch>
        </p:blipFill>
        <p:spPr bwMode="auto">
          <a:xfrm>
            <a:off x="714348" y="1643050"/>
            <a:ext cx="3914780" cy="36861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a:srcRect/>
          <a:stretch>
            <a:fillRect/>
          </a:stretch>
        </p:blipFill>
        <p:spPr bwMode="auto">
          <a:xfrm>
            <a:off x="4786314" y="1643050"/>
            <a:ext cx="3843342" cy="3686175"/>
          </a:xfrm>
          <a:prstGeom prst="rect">
            <a:avLst/>
          </a:prstGeom>
          <a:noFill/>
          <a:ln w="9525">
            <a:noFill/>
            <a:miter lim="800000"/>
            <a:headEnd/>
            <a:tailEnd/>
          </a:ln>
          <a:effectLst/>
        </p:spPr>
      </p:pic>
      <p:sp>
        <p:nvSpPr>
          <p:cNvPr id="5" name="TextBox 4"/>
          <p:cNvSpPr txBox="1"/>
          <p:nvPr/>
        </p:nvSpPr>
        <p:spPr>
          <a:xfrm>
            <a:off x="5072066" y="1214422"/>
            <a:ext cx="3071834" cy="830997"/>
          </a:xfrm>
          <a:prstGeom prst="rect">
            <a:avLst/>
          </a:prstGeom>
          <a:noFill/>
        </p:spPr>
        <p:txBody>
          <a:bodyPr wrap="square" rtlCol="1">
            <a:spAutoFit/>
          </a:bodyPr>
          <a:lstStyle/>
          <a:p>
            <a:pPr algn="ctr"/>
            <a:r>
              <a:rPr lang="he-IL" sz="2400" dirty="0" smtClean="0">
                <a:cs typeface="+mj-cs"/>
              </a:rPr>
              <a:t>התייעלות ידנית       בבית זה...... </a:t>
            </a:r>
            <a:endParaRPr lang="he-IL" sz="2400" dirty="0">
              <a:cs typeface="+mj-cs"/>
            </a:endParaRPr>
          </a:p>
        </p:txBody>
      </p:sp>
      <p:sp>
        <p:nvSpPr>
          <p:cNvPr id="7" name="TextBox 6"/>
          <p:cNvSpPr txBox="1"/>
          <p:nvPr/>
        </p:nvSpPr>
        <p:spPr>
          <a:xfrm>
            <a:off x="928662" y="1214422"/>
            <a:ext cx="2857520" cy="830997"/>
          </a:xfrm>
          <a:prstGeom prst="rect">
            <a:avLst/>
          </a:prstGeom>
          <a:noFill/>
        </p:spPr>
        <p:txBody>
          <a:bodyPr wrap="square" rtlCol="1">
            <a:spAutoFit/>
          </a:bodyPr>
          <a:lstStyle/>
          <a:p>
            <a:pPr algn="ctr"/>
            <a:r>
              <a:rPr lang="he-IL" sz="2400" dirty="0" smtClean="0">
                <a:cs typeface="+mj-cs"/>
              </a:rPr>
              <a:t>התייעלות טכנולוגית        בבית זה......</a:t>
            </a:r>
            <a:endParaRPr lang="he-IL" sz="24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ppt_x</p:attrName>
                                        </p:attrNameLst>
                                      </p:cBhvr>
                                      <p:tavLst>
                                        <p:tav tm="0">
                                          <p:val>
                                            <p:strVal val="#ppt_x-.2"/>
                                          </p:val>
                                        </p:tav>
                                        <p:tav tm="100000">
                                          <p:val>
                                            <p:strVal val="#ppt_x"/>
                                          </p:val>
                                        </p:tav>
                                      </p:tavLst>
                                    </p:anim>
                                    <p:anim calcmode="lin" valueType="num">
                                      <p:cBhvr>
                                        <p:cTn id="8"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1"/>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ppt_x</p:attrName>
                                        </p:attrNameLst>
                                      </p:cBhvr>
                                      <p:tavLst>
                                        <p:tav tm="0">
                                          <p:val>
                                            <p:strVal val="#ppt_x-.2"/>
                                          </p:val>
                                        </p:tav>
                                        <p:tav tm="100000">
                                          <p:val>
                                            <p:strVal val="#ppt_x"/>
                                          </p:val>
                                        </p:tav>
                                      </p:tavLst>
                                    </p:anim>
                                    <p:anim calcmode="lin" valueType="num">
                                      <p:cBhvr>
                                        <p:cTn id="14"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5643570" y="4786322"/>
            <a:ext cx="3071834" cy="928694"/>
          </a:xfrm>
          <a:prstGeom prst="rect">
            <a:avLst/>
          </a:prstGeom>
          <a:noFill/>
          <a:ln w="9525">
            <a:noFill/>
            <a:miter lim="800000"/>
            <a:headEnd/>
            <a:tailEnd/>
          </a:ln>
          <a:effectLst/>
        </p:spPr>
      </p:pic>
      <p:pic>
        <p:nvPicPr>
          <p:cNvPr id="3" name="Picture 6"/>
          <p:cNvPicPr>
            <a:picLocks noChangeAspect="1" noChangeArrowheads="1"/>
          </p:cNvPicPr>
          <p:nvPr/>
        </p:nvPicPr>
        <p:blipFill>
          <a:blip r:embed="rId2"/>
          <a:srcRect/>
          <a:stretch>
            <a:fillRect/>
          </a:stretch>
        </p:blipFill>
        <p:spPr bwMode="auto">
          <a:xfrm>
            <a:off x="3000364" y="4786322"/>
            <a:ext cx="2714644" cy="928694"/>
          </a:xfrm>
          <a:prstGeom prst="rect">
            <a:avLst/>
          </a:prstGeom>
          <a:noFill/>
          <a:ln w="9525">
            <a:noFill/>
            <a:miter lim="800000"/>
            <a:headEnd/>
            <a:tailEnd/>
          </a:ln>
          <a:effectLst/>
        </p:spPr>
      </p:pic>
      <p:pic>
        <p:nvPicPr>
          <p:cNvPr id="2" name="Picture 6"/>
          <p:cNvPicPr>
            <a:picLocks noChangeAspect="1" noChangeArrowheads="1"/>
          </p:cNvPicPr>
          <p:nvPr/>
        </p:nvPicPr>
        <p:blipFill>
          <a:blip r:embed="rId2"/>
          <a:srcRect/>
          <a:stretch>
            <a:fillRect/>
          </a:stretch>
        </p:blipFill>
        <p:spPr bwMode="auto">
          <a:xfrm>
            <a:off x="214282" y="4786322"/>
            <a:ext cx="2714644" cy="928694"/>
          </a:xfrm>
          <a:prstGeom prst="rect">
            <a:avLst/>
          </a:prstGeom>
          <a:noFill/>
          <a:ln w="9525">
            <a:noFill/>
            <a:miter lim="800000"/>
            <a:headEnd/>
            <a:tailEnd/>
          </a:ln>
          <a:effectLst/>
        </p:spPr>
      </p:pic>
      <p:pic>
        <p:nvPicPr>
          <p:cNvPr id="6" name="Picture 6"/>
          <p:cNvPicPr>
            <a:picLocks noChangeAspect="1" noChangeArrowheads="1"/>
          </p:cNvPicPr>
          <p:nvPr/>
        </p:nvPicPr>
        <p:blipFill>
          <a:blip r:embed="rId2"/>
          <a:srcRect/>
          <a:stretch>
            <a:fillRect/>
          </a:stretch>
        </p:blipFill>
        <p:spPr bwMode="auto">
          <a:xfrm>
            <a:off x="1071538" y="3786190"/>
            <a:ext cx="2214578" cy="928694"/>
          </a:xfrm>
          <a:prstGeom prst="rect">
            <a:avLst/>
          </a:prstGeom>
          <a:noFill/>
          <a:ln w="9525">
            <a:noFill/>
            <a:miter lim="800000"/>
            <a:headEnd/>
            <a:tailEnd/>
          </a:ln>
          <a:effectLst/>
        </p:spPr>
      </p:pic>
      <p:pic>
        <p:nvPicPr>
          <p:cNvPr id="9" name="Picture 6"/>
          <p:cNvPicPr>
            <a:picLocks noChangeAspect="1" noChangeArrowheads="1"/>
          </p:cNvPicPr>
          <p:nvPr/>
        </p:nvPicPr>
        <p:blipFill>
          <a:blip r:embed="rId2"/>
          <a:srcRect/>
          <a:stretch>
            <a:fillRect/>
          </a:stretch>
        </p:blipFill>
        <p:spPr bwMode="auto">
          <a:xfrm>
            <a:off x="3500430" y="3786190"/>
            <a:ext cx="2071702" cy="928694"/>
          </a:xfrm>
          <a:prstGeom prst="rect">
            <a:avLst/>
          </a:prstGeom>
          <a:noFill/>
          <a:ln w="9525">
            <a:noFill/>
            <a:miter lim="800000"/>
            <a:headEnd/>
            <a:tailEnd/>
          </a:ln>
          <a:effectLst/>
        </p:spPr>
      </p:pic>
      <p:pic>
        <p:nvPicPr>
          <p:cNvPr id="8" name="Picture 6"/>
          <p:cNvPicPr>
            <a:picLocks noChangeAspect="1" noChangeArrowheads="1"/>
          </p:cNvPicPr>
          <p:nvPr/>
        </p:nvPicPr>
        <p:blipFill>
          <a:blip r:embed="rId2"/>
          <a:srcRect/>
          <a:stretch>
            <a:fillRect/>
          </a:stretch>
        </p:blipFill>
        <p:spPr bwMode="auto">
          <a:xfrm>
            <a:off x="5857884" y="3786190"/>
            <a:ext cx="2071702" cy="928694"/>
          </a:xfrm>
          <a:prstGeom prst="rect">
            <a:avLst/>
          </a:prstGeom>
          <a:noFill/>
          <a:ln w="9525">
            <a:noFill/>
            <a:miter lim="800000"/>
            <a:headEnd/>
            <a:tailEnd/>
          </a:ln>
          <a:effectLst/>
        </p:spPr>
      </p:pic>
      <p:pic>
        <p:nvPicPr>
          <p:cNvPr id="5" name="Picture 6"/>
          <p:cNvPicPr>
            <a:picLocks noChangeAspect="1" noChangeArrowheads="1"/>
          </p:cNvPicPr>
          <p:nvPr/>
        </p:nvPicPr>
        <p:blipFill>
          <a:blip r:embed="rId2"/>
          <a:srcRect/>
          <a:stretch>
            <a:fillRect/>
          </a:stretch>
        </p:blipFill>
        <p:spPr bwMode="auto">
          <a:xfrm>
            <a:off x="4572000" y="2786058"/>
            <a:ext cx="2357454" cy="928694"/>
          </a:xfrm>
          <a:prstGeom prst="rect">
            <a:avLst/>
          </a:prstGeom>
          <a:noFill/>
          <a:ln w="9525">
            <a:noFill/>
            <a:miter lim="800000"/>
            <a:headEnd/>
            <a:tailEnd/>
          </a:ln>
          <a:effectLst/>
        </p:spPr>
      </p:pic>
      <p:pic>
        <p:nvPicPr>
          <p:cNvPr id="12" name="Picture 6"/>
          <p:cNvPicPr>
            <a:picLocks noChangeAspect="1" noChangeArrowheads="1"/>
          </p:cNvPicPr>
          <p:nvPr/>
        </p:nvPicPr>
        <p:blipFill>
          <a:blip r:embed="rId2"/>
          <a:srcRect/>
          <a:stretch>
            <a:fillRect/>
          </a:stretch>
        </p:blipFill>
        <p:spPr bwMode="auto">
          <a:xfrm>
            <a:off x="1928794" y="2786058"/>
            <a:ext cx="2428892" cy="928694"/>
          </a:xfrm>
          <a:prstGeom prst="rect">
            <a:avLst/>
          </a:prstGeom>
          <a:noFill/>
          <a:ln w="9525">
            <a:noFill/>
            <a:miter lim="800000"/>
            <a:headEnd/>
            <a:tailEnd/>
          </a:ln>
          <a:effectLst/>
        </p:spPr>
      </p:pic>
      <p:pic>
        <p:nvPicPr>
          <p:cNvPr id="7" name="Picture 6"/>
          <p:cNvPicPr>
            <a:picLocks noChangeAspect="1" noChangeArrowheads="1"/>
          </p:cNvPicPr>
          <p:nvPr/>
        </p:nvPicPr>
        <p:blipFill>
          <a:blip r:embed="rId2"/>
          <a:srcRect/>
          <a:stretch>
            <a:fillRect/>
          </a:stretch>
        </p:blipFill>
        <p:spPr bwMode="auto">
          <a:xfrm>
            <a:off x="3428992" y="1643050"/>
            <a:ext cx="2286016" cy="928694"/>
          </a:xfrm>
          <a:prstGeom prst="rect">
            <a:avLst/>
          </a:prstGeom>
          <a:noFill/>
          <a:ln w="9525">
            <a:noFill/>
            <a:miter lim="800000"/>
            <a:headEnd/>
            <a:tailEnd/>
          </a:ln>
          <a:effectLst/>
        </p:spPr>
      </p:pic>
      <p:sp>
        <p:nvSpPr>
          <p:cNvPr id="16" name="מלבן 15"/>
          <p:cNvSpPr/>
          <p:nvPr/>
        </p:nvSpPr>
        <p:spPr>
          <a:xfrm>
            <a:off x="1500166" y="785794"/>
            <a:ext cx="5572164" cy="646331"/>
          </a:xfrm>
          <a:prstGeom prst="rect">
            <a:avLst/>
          </a:prstGeom>
        </p:spPr>
        <p:txBody>
          <a:bodyPr wrap="square">
            <a:prstTxWarp prst="textDeflateBottom">
              <a:avLst/>
            </a:prstTxWarp>
            <a:spAutoFit/>
          </a:bodyPr>
          <a:lstStyle/>
          <a:p>
            <a:pPr algn="ctr"/>
            <a:r>
              <a:rPr lang="he-IL" sz="3600" dirty="0" smtClean="0"/>
              <a:t>החכמונים של נורי</a:t>
            </a:r>
            <a:endParaRPr lang="he-IL" sz="3600"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206" y="1357298"/>
            <a:ext cx="1357322" cy="17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714744" y="1785926"/>
            <a:ext cx="1428760"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משתמשים בנורות חכמות</a:t>
            </a:r>
            <a:endParaRPr lang="he-IL" dirty="0">
              <a:latin typeface="David" panose="020E0502060401010101" pitchFamily="34" charset="-79"/>
              <a:cs typeface="David" panose="020E0502060401010101" pitchFamily="34" charset="-79"/>
            </a:endParaRPr>
          </a:p>
        </p:txBody>
      </p:sp>
      <p:sp>
        <p:nvSpPr>
          <p:cNvPr id="21" name="TextBox 20"/>
          <p:cNvSpPr txBox="1"/>
          <p:nvPr/>
        </p:nvSpPr>
        <p:spPr>
          <a:xfrm>
            <a:off x="4533963" y="2928934"/>
            <a:ext cx="2071702"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משתמשים במכשירים בעלי דירוג </a:t>
            </a:r>
            <a:r>
              <a:rPr lang="en-US" dirty="0" smtClean="0">
                <a:latin typeface="David" panose="020E0502060401010101" pitchFamily="34" charset="-79"/>
                <a:cs typeface="David" panose="020E0502060401010101" pitchFamily="34" charset="-79"/>
              </a:rPr>
              <a:t>A</a:t>
            </a:r>
            <a:r>
              <a:rPr lang="he-IL" dirty="0" smtClean="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p:txBody>
      </p:sp>
      <p:sp>
        <p:nvSpPr>
          <p:cNvPr id="22" name="TextBox 21"/>
          <p:cNvSpPr txBox="1"/>
          <p:nvPr/>
        </p:nvSpPr>
        <p:spPr>
          <a:xfrm>
            <a:off x="1071538" y="3929066"/>
            <a:ext cx="1857388"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מנקים את המסננים של המזגנים</a:t>
            </a:r>
            <a:endParaRPr lang="he-IL" dirty="0">
              <a:latin typeface="David" panose="020E0502060401010101" pitchFamily="34" charset="-79"/>
              <a:cs typeface="David" panose="020E0502060401010101" pitchFamily="34" charset="-79"/>
            </a:endParaRPr>
          </a:p>
        </p:txBody>
      </p:sp>
      <p:sp>
        <p:nvSpPr>
          <p:cNvPr id="23" name="TextBox 22"/>
          <p:cNvSpPr txBox="1"/>
          <p:nvPr/>
        </p:nvSpPr>
        <p:spPr>
          <a:xfrm>
            <a:off x="3286116" y="3857628"/>
            <a:ext cx="2000264" cy="923330"/>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מסוגלים לכבות       מזגן מחוץ לבית</a:t>
            </a:r>
          </a:p>
          <a:p>
            <a:endParaRPr lang="he-IL" dirty="0"/>
          </a:p>
        </p:txBody>
      </p:sp>
      <p:sp>
        <p:nvSpPr>
          <p:cNvPr id="24" name="TextBox 23"/>
          <p:cNvSpPr txBox="1"/>
          <p:nvPr/>
        </p:nvSpPr>
        <p:spPr>
          <a:xfrm>
            <a:off x="1714480" y="2857496"/>
            <a:ext cx="2214578" cy="923330"/>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מודדים צריכת             חשמל ע"י אפליקציה</a:t>
            </a:r>
          </a:p>
          <a:p>
            <a:endParaRPr lang="he-IL" dirty="0"/>
          </a:p>
        </p:txBody>
      </p:sp>
      <p:sp>
        <p:nvSpPr>
          <p:cNvPr id="25" name="TextBox 24"/>
          <p:cNvSpPr txBox="1"/>
          <p:nvPr/>
        </p:nvSpPr>
        <p:spPr>
          <a:xfrm>
            <a:off x="5857884" y="3929066"/>
            <a:ext cx="1714512" cy="923330"/>
          </a:xfrm>
          <a:prstGeom prst="rect">
            <a:avLst/>
          </a:prstGeom>
          <a:noFill/>
        </p:spPr>
        <p:txBody>
          <a:bodyPr wrap="square" rtlCol="1">
            <a:spAutoFit/>
          </a:bodyPr>
          <a:lstStyle/>
          <a:p>
            <a:pPr marL="0" lvl="1"/>
            <a:r>
              <a:rPr lang="he-IL" dirty="0" smtClean="0">
                <a:latin typeface="David" panose="020E0502060401010101" pitchFamily="34" charset="-79"/>
                <a:cs typeface="David" panose="020E0502060401010101" pitchFamily="34" charset="-79"/>
              </a:rPr>
              <a:t>ניתן לכבות       מחשב מחוץ לבית</a:t>
            </a:r>
          </a:p>
          <a:p>
            <a:endParaRPr lang="he-IL" dirty="0"/>
          </a:p>
        </p:txBody>
      </p:sp>
      <p:sp>
        <p:nvSpPr>
          <p:cNvPr id="26" name="TextBox 25"/>
          <p:cNvSpPr txBox="1"/>
          <p:nvPr/>
        </p:nvSpPr>
        <p:spPr>
          <a:xfrm>
            <a:off x="5857884" y="4929198"/>
            <a:ext cx="2071702"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מכבים את האורות ביציאה מהחדר</a:t>
            </a:r>
            <a:endParaRPr lang="he-IL" dirty="0">
              <a:latin typeface="David" panose="020E0502060401010101" pitchFamily="34" charset="-79"/>
              <a:cs typeface="David" panose="020E0502060401010101" pitchFamily="34" charset="-79"/>
            </a:endParaRPr>
          </a:p>
        </p:txBody>
      </p:sp>
      <p:sp>
        <p:nvSpPr>
          <p:cNvPr id="27" name="TextBox 26"/>
          <p:cNvSpPr txBox="1"/>
          <p:nvPr/>
        </p:nvSpPr>
        <p:spPr>
          <a:xfrm>
            <a:off x="3500430" y="4929198"/>
            <a:ext cx="1571636"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שולטים בעוצמת המאוורר במזגן</a:t>
            </a:r>
            <a:endParaRPr lang="he-IL" dirty="0">
              <a:latin typeface="David" panose="020E0502060401010101" pitchFamily="34" charset="-79"/>
              <a:cs typeface="David" panose="020E0502060401010101" pitchFamily="34" charset="-79"/>
            </a:endParaRPr>
          </a:p>
        </p:txBody>
      </p:sp>
      <p:sp>
        <p:nvSpPr>
          <p:cNvPr id="28" name="TextBox 27"/>
          <p:cNvSpPr txBox="1"/>
          <p:nvPr/>
        </p:nvSpPr>
        <p:spPr>
          <a:xfrm>
            <a:off x="571472" y="4929198"/>
            <a:ext cx="1785950"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מודעים לזמן    תפעול המכשירים</a:t>
            </a:r>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a:stretch>
            <a:fillRect/>
          </a:stretch>
        </p:blipFill>
        <p:spPr bwMode="auto">
          <a:xfrm>
            <a:off x="214282" y="4786322"/>
            <a:ext cx="2714644" cy="928694"/>
          </a:xfrm>
          <a:prstGeom prst="rect">
            <a:avLst/>
          </a:prstGeom>
          <a:noFill/>
          <a:ln w="9525">
            <a:noFill/>
            <a:miter lim="800000"/>
            <a:headEnd/>
            <a:tailEnd/>
          </a:ln>
          <a:effectLst/>
        </p:spPr>
      </p:pic>
      <p:pic>
        <p:nvPicPr>
          <p:cNvPr id="3" name="Picture 6"/>
          <p:cNvPicPr>
            <a:picLocks noChangeAspect="1" noChangeArrowheads="1"/>
          </p:cNvPicPr>
          <p:nvPr/>
        </p:nvPicPr>
        <p:blipFill>
          <a:blip r:embed="rId2"/>
          <a:srcRect/>
          <a:stretch>
            <a:fillRect/>
          </a:stretch>
        </p:blipFill>
        <p:spPr bwMode="auto">
          <a:xfrm>
            <a:off x="3000364" y="4786322"/>
            <a:ext cx="2714644" cy="928694"/>
          </a:xfrm>
          <a:prstGeom prst="rect">
            <a:avLst/>
          </a:prstGeom>
          <a:noFill/>
          <a:ln w="9525">
            <a:noFill/>
            <a:miter lim="800000"/>
            <a:headEnd/>
            <a:tailEnd/>
          </a:ln>
          <a:effectLst/>
        </p:spPr>
      </p:pic>
      <p:pic>
        <p:nvPicPr>
          <p:cNvPr id="4" name="Picture 6"/>
          <p:cNvPicPr>
            <a:picLocks noChangeAspect="1" noChangeArrowheads="1"/>
          </p:cNvPicPr>
          <p:nvPr/>
        </p:nvPicPr>
        <p:blipFill>
          <a:blip r:embed="rId2"/>
          <a:srcRect/>
          <a:stretch>
            <a:fillRect/>
          </a:stretch>
        </p:blipFill>
        <p:spPr bwMode="auto">
          <a:xfrm>
            <a:off x="5643570" y="4786322"/>
            <a:ext cx="3071834" cy="928694"/>
          </a:xfrm>
          <a:prstGeom prst="rect">
            <a:avLst/>
          </a:prstGeom>
          <a:noFill/>
          <a:ln w="9525">
            <a:noFill/>
            <a:miter lim="800000"/>
            <a:headEnd/>
            <a:tailEnd/>
          </a:ln>
          <a:effectLst/>
        </p:spPr>
      </p:pic>
      <p:pic>
        <p:nvPicPr>
          <p:cNvPr id="5" name="Picture 6"/>
          <p:cNvPicPr>
            <a:picLocks noChangeAspect="1" noChangeArrowheads="1"/>
          </p:cNvPicPr>
          <p:nvPr/>
        </p:nvPicPr>
        <p:blipFill>
          <a:blip r:embed="rId2"/>
          <a:srcRect/>
          <a:stretch>
            <a:fillRect/>
          </a:stretch>
        </p:blipFill>
        <p:spPr bwMode="auto">
          <a:xfrm>
            <a:off x="4572000" y="2786058"/>
            <a:ext cx="2215580" cy="928694"/>
          </a:xfrm>
          <a:prstGeom prst="rect">
            <a:avLst/>
          </a:prstGeom>
          <a:noFill/>
          <a:ln w="9525">
            <a:noFill/>
            <a:miter lim="800000"/>
            <a:headEnd/>
            <a:tailEnd/>
          </a:ln>
          <a:effectLst/>
        </p:spPr>
      </p:pic>
      <p:pic>
        <p:nvPicPr>
          <p:cNvPr id="6" name="Picture 6"/>
          <p:cNvPicPr>
            <a:picLocks noChangeAspect="1" noChangeArrowheads="1"/>
          </p:cNvPicPr>
          <p:nvPr/>
        </p:nvPicPr>
        <p:blipFill>
          <a:blip r:embed="rId2"/>
          <a:srcRect/>
          <a:stretch>
            <a:fillRect/>
          </a:stretch>
        </p:blipFill>
        <p:spPr bwMode="auto">
          <a:xfrm>
            <a:off x="1071538" y="3786190"/>
            <a:ext cx="2214578" cy="928694"/>
          </a:xfrm>
          <a:prstGeom prst="rect">
            <a:avLst/>
          </a:prstGeom>
          <a:noFill/>
          <a:ln w="9525">
            <a:noFill/>
            <a:miter lim="800000"/>
            <a:headEnd/>
            <a:tailEnd/>
          </a:ln>
          <a:effectLst/>
        </p:spPr>
      </p:pic>
      <p:pic>
        <p:nvPicPr>
          <p:cNvPr id="7" name="Picture 6"/>
          <p:cNvPicPr>
            <a:picLocks noChangeAspect="1" noChangeArrowheads="1"/>
          </p:cNvPicPr>
          <p:nvPr/>
        </p:nvPicPr>
        <p:blipFill>
          <a:blip r:embed="rId2"/>
          <a:srcRect/>
          <a:stretch>
            <a:fillRect/>
          </a:stretch>
        </p:blipFill>
        <p:spPr bwMode="auto">
          <a:xfrm>
            <a:off x="3428992" y="1643050"/>
            <a:ext cx="2286016" cy="928694"/>
          </a:xfrm>
          <a:prstGeom prst="rect">
            <a:avLst/>
          </a:prstGeom>
          <a:noFill/>
          <a:ln w="9525">
            <a:noFill/>
            <a:miter lim="800000"/>
            <a:headEnd/>
            <a:tailEnd/>
          </a:ln>
          <a:effectLst/>
        </p:spPr>
      </p:pic>
      <p:pic>
        <p:nvPicPr>
          <p:cNvPr id="8" name="Picture 6"/>
          <p:cNvPicPr>
            <a:picLocks noChangeAspect="1" noChangeArrowheads="1"/>
          </p:cNvPicPr>
          <p:nvPr/>
        </p:nvPicPr>
        <p:blipFill>
          <a:blip r:embed="rId2"/>
          <a:srcRect/>
          <a:stretch>
            <a:fillRect/>
          </a:stretch>
        </p:blipFill>
        <p:spPr bwMode="auto">
          <a:xfrm>
            <a:off x="5857884" y="3786190"/>
            <a:ext cx="2071702" cy="928694"/>
          </a:xfrm>
          <a:prstGeom prst="rect">
            <a:avLst/>
          </a:prstGeom>
          <a:noFill/>
          <a:ln w="9525">
            <a:noFill/>
            <a:miter lim="800000"/>
            <a:headEnd/>
            <a:tailEnd/>
          </a:ln>
          <a:effectLst/>
        </p:spPr>
      </p:pic>
      <p:pic>
        <p:nvPicPr>
          <p:cNvPr id="9" name="Picture 6"/>
          <p:cNvPicPr>
            <a:picLocks noChangeAspect="1" noChangeArrowheads="1"/>
          </p:cNvPicPr>
          <p:nvPr/>
        </p:nvPicPr>
        <p:blipFill>
          <a:blip r:embed="rId2"/>
          <a:srcRect/>
          <a:stretch>
            <a:fillRect/>
          </a:stretch>
        </p:blipFill>
        <p:spPr bwMode="auto">
          <a:xfrm>
            <a:off x="3500430" y="3786190"/>
            <a:ext cx="2071702" cy="928694"/>
          </a:xfrm>
          <a:prstGeom prst="rect">
            <a:avLst/>
          </a:prstGeom>
          <a:noFill/>
          <a:ln w="9525">
            <a:noFill/>
            <a:miter lim="800000"/>
            <a:headEnd/>
            <a:tailEnd/>
          </a:ln>
          <a:effectLst/>
        </p:spPr>
      </p:pic>
      <p:pic>
        <p:nvPicPr>
          <p:cNvPr id="12" name="Picture 6"/>
          <p:cNvPicPr>
            <a:picLocks noChangeAspect="1" noChangeArrowheads="1"/>
          </p:cNvPicPr>
          <p:nvPr/>
        </p:nvPicPr>
        <p:blipFill>
          <a:blip r:embed="rId2"/>
          <a:srcRect/>
          <a:stretch>
            <a:fillRect/>
          </a:stretch>
        </p:blipFill>
        <p:spPr bwMode="auto">
          <a:xfrm>
            <a:off x="2214546" y="2786058"/>
            <a:ext cx="2143140" cy="928694"/>
          </a:xfrm>
          <a:prstGeom prst="rect">
            <a:avLst/>
          </a:prstGeom>
          <a:noFill/>
          <a:ln w="9525">
            <a:noFill/>
            <a:miter lim="800000"/>
            <a:headEnd/>
            <a:tailEnd/>
          </a:ln>
          <a:effectLst/>
        </p:spPr>
      </p:pic>
      <p:sp>
        <p:nvSpPr>
          <p:cNvPr id="16" name="מלבן 15"/>
          <p:cNvSpPr/>
          <p:nvPr/>
        </p:nvSpPr>
        <p:spPr>
          <a:xfrm>
            <a:off x="1500166" y="785794"/>
            <a:ext cx="5572164" cy="646331"/>
          </a:xfrm>
          <a:prstGeom prst="rect">
            <a:avLst/>
          </a:prstGeom>
        </p:spPr>
        <p:txBody>
          <a:bodyPr wrap="square">
            <a:prstTxWarp prst="textDeflateBottom">
              <a:avLst/>
            </a:prstTxWarp>
            <a:spAutoFit/>
          </a:bodyPr>
          <a:lstStyle/>
          <a:p>
            <a:pPr algn="ctr"/>
            <a:r>
              <a:rPr lang="he-IL" sz="3600" dirty="0" smtClean="0"/>
              <a:t>החכמונים של נורי</a:t>
            </a:r>
            <a:endParaRPr lang="he-IL" sz="3600"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2330" y="1214422"/>
            <a:ext cx="1357322" cy="17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515382" y="2852936"/>
            <a:ext cx="1928826"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נמנעים מצריכת חשמל בשעות השיא</a:t>
            </a:r>
            <a:endParaRPr lang="he-IL" dirty="0">
              <a:latin typeface="David" panose="020E0502060401010101" pitchFamily="34" charset="-79"/>
              <a:cs typeface="David" panose="020E0502060401010101" pitchFamily="34" charset="-79"/>
            </a:endParaRPr>
          </a:p>
        </p:txBody>
      </p:sp>
      <p:sp>
        <p:nvSpPr>
          <p:cNvPr id="14" name="TextBox 13"/>
          <p:cNvSpPr txBox="1"/>
          <p:nvPr/>
        </p:nvSpPr>
        <p:spPr>
          <a:xfrm>
            <a:off x="959060" y="3857628"/>
            <a:ext cx="2172780" cy="615553"/>
          </a:xfrm>
          <a:prstGeom prst="rect">
            <a:avLst/>
          </a:prstGeom>
          <a:noFill/>
        </p:spPr>
        <p:txBody>
          <a:bodyPr wrap="square" rtlCol="1">
            <a:spAutoFit/>
          </a:bodyPr>
          <a:lstStyle/>
          <a:p>
            <a:r>
              <a:rPr lang="he-IL" sz="1700" dirty="0" smtClean="0">
                <a:latin typeface="David" panose="020E0502060401010101" pitchFamily="34" charset="-79"/>
                <a:cs typeface="David" panose="020E0502060401010101" pitchFamily="34" charset="-79"/>
              </a:rPr>
              <a:t>מכבים את האורות ביציאה מהחדר/מהבית</a:t>
            </a:r>
            <a:endParaRPr lang="he-IL" sz="1700" dirty="0">
              <a:latin typeface="David" panose="020E0502060401010101" pitchFamily="34" charset="-79"/>
              <a:cs typeface="David" panose="020E0502060401010101" pitchFamily="34" charset="-79"/>
            </a:endParaRPr>
          </a:p>
        </p:txBody>
      </p:sp>
      <p:sp>
        <p:nvSpPr>
          <p:cNvPr id="15" name="TextBox 14"/>
          <p:cNvSpPr txBox="1"/>
          <p:nvPr/>
        </p:nvSpPr>
        <p:spPr>
          <a:xfrm>
            <a:off x="6143636" y="4857760"/>
            <a:ext cx="1714512" cy="923330"/>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עוקבים אחרי     צריכת החשמל</a:t>
            </a:r>
          </a:p>
          <a:p>
            <a:endParaRPr lang="he-IL" dirty="0"/>
          </a:p>
        </p:txBody>
      </p:sp>
      <p:sp>
        <p:nvSpPr>
          <p:cNvPr id="17" name="TextBox 16"/>
          <p:cNvSpPr txBox="1"/>
          <p:nvPr/>
        </p:nvSpPr>
        <p:spPr>
          <a:xfrm>
            <a:off x="2643174" y="2928934"/>
            <a:ext cx="1214446"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משתמשים בשקע חכם</a:t>
            </a:r>
            <a:endParaRPr lang="he-IL" dirty="0">
              <a:latin typeface="David" panose="020E0502060401010101" pitchFamily="34" charset="-79"/>
              <a:cs typeface="David" panose="020E0502060401010101" pitchFamily="34" charset="-79"/>
            </a:endParaRPr>
          </a:p>
        </p:txBody>
      </p:sp>
      <p:sp>
        <p:nvSpPr>
          <p:cNvPr id="19" name="TextBox 18"/>
          <p:cNvSpPr txBox="1"/>
          <p:nvPr/>
        </p:nvSpPr>
        <p:spPr>
          <a:xfrm>
            <a:off x="3779912" y="3929066"/>
            <a:ext cx="1285884"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משתמשים בדוד חכם</a:t>
            </a:r>
            <a:endParaRPr lang="he-IL" dirty="0">
              <a:latin typeface="David" panose="020E0502060401010101" pitchFamily="34" charset="-79"/>
              <a:cs typeface="David" panose="020E0502060401010101" pitchFamily="34" charset="-79"/>
            </a:endParaRPr>
          </a:p>
        </p:txBody>
      </p:sp>
      <p:sp>
        <p:nvSpPr>
          <p:cNvPr id="20" name="TextBox 19"/>
          <p:cNvSpPr txBox="1"/>
          <p:nvPr/>
        </p:nvSpPr>
        <p:spPr>
          <a:xfrm>
            <a:off x="3857620" y="1785926"/>
            <a:ext cx="1285884"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משתמשים במפסק חכם</a:t>
            </a:r>
            <a:endParaRPr lang="he-IL" dirty="0">
              <a:latin typeface="David" panose="020E0502060401010101" pitchFamily="34" charset="-79"/>
              <a:cs typeface="David" panose="020E0502060401010101" pitchFamily="34" charset="-79"/>
            </a:endParaRPr>
          </a:p>
        </p:txBody>
      </p:sp>
      <p:sp>
        <p:nvSpPr>
          <p:cNvPr id="21" name="TextBox 20"/>
          <p:cNvSpPr txBox="1"/>
          <p:nvPr/>
        </p:nvSpPr>
        <p:spPr>
          <a:xfrm>
            <a:off x="500034" y="4857760"/>
            <a:ext cx="1785950" cy="923330"/>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משתמשים בטיימר בתפעול המכשירים</a:t>
            </a:r>
          </a:p>
          <a:p>
            <a:endParaRPr lang="he-IL" dirty="0"/>
          </a:p>
        </p:txBody>
      </p:sp>
      <p:sp>
        <p:nvSpPr>
          <p:cNvPr id="22" name="TextBox 21"/>
          <p:cNvSpPr txBox="1"/>
          <p:nvPr/>
        </p:nvSpPr>
        <p:spPr>
          <a:xfrm>
            <a:off x="3571868" y="4929198"/>
            <a:ext cx="1285884"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משתמשים בנורות לד</a:t>
            </a:r>
            <a:endParaRPr lang="he-IL" dirty="0">
              <a:latin typeface="David" panose="020E0502060401010101" pitchFamily="34" charset="-79"/>
              <a:cs typeface="David" panose="020E0502060401010101" pitchFamily="34" charset="-79"/>
            </a:endParaRPr>
          </a:p>
        </p:txBody>
      </p:sp>
      <p:sp>
        <p:nvSpPr>
          <p:cNvPr id="23" name="TextBox 22"/>
          <p:cNvSpPr txBox="1"/>
          <p:nvPr/>
        </p:nvSpPr>
        <p:spPr>
          <a:xfrm>
            <a:off x="6012160" y="3929066"/>
            <a:ext cx="1345922" cy="646331"/>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משתמשים בדוד שמש</a:t>
            </a:r>
            <a:endParaRPr lang="he-IL" dirty="0">
              <a:latin typeface="David" panose="020E0502060401010101" pitchFamily="34" charset="-79"/>
              <a:cs typeface="David" panose="020E0502060401010101" pitchFamily="34" charset="-79"/>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0034" y="142852"/>
            <a:ext cx="7901014" cy="725470"/>
          </a:xfrm>
        </p:spPr>
        <p:txBody>
          <a:bodyPr>
            <a:normAutofit fontScale="90000"/>
          </a:bodyPr>
          <a:lstStyle/>
          <a:p>
            <a:pPr algn="ctr"/>
            <a:r>
              <a:rPr lang="he-IL" b="1" u="sng" dirty="0" smtClean="0"/>
              <a:t>שעשועון </a:t>
            </a:r>
            <a:r>
              <a:rPr lang="en-US" b="1" u="sng" dirty="0" smtClean="0"/>
              <a:t>KAHOOT </a:t>
            </a:r>
            <a:r>
              <a:rPr lang="he-IL" b="1" u="sng" dirty="0" smtClean="0"/>
              <a:t> - עם חשמל נוהגים בחוכמ"ה </a:t>
            </a:r>
            <a:endParaRPr lang="he-IL" b="1" u="sng" dirty="0"/>
          </a:p>
        </p:txBody>
      </p:sp>
      <p:sp>
        <p:nvSpPr>
          <p:cNvPr id="3" name="מציין מיקום תוכן 2"/>
          <p:cNvSpPr>
            <a:spLocks noGrp="1"/>
          </p:cNvSpPr>
          <p:nvPr>
            <p:ph sz="quarter" idx="1"/>
          </p:nvPr>
        </p:nvSpPr>
        <p:spPr>
          <a:xfrm>
            <a:off x="558848" y="929240"/>
            <a:ext cx="7829576" cy="5740120"/>
          </a:xfrm>
        </p:spPr>
        <p:txBody>
          <a:bodyPr>
            <a:normAutofit fontScale="92500" lnSpcReduction="20000"/>
          </a:bodyPr>
          <a:lstStyle/>
          <a:p>
            <a:pPr algn="ctr">
              <a:buNone/>
            </a:pPr>
            <a:r>
              <a:rPr lang="he-IL" sz="2000" b="1" dirty="0" smtClean="0">
                <a:cs typeface="+mj-cs"/>
              </a:rPr>
              <a:t>הפעלה מספר 2</a:t>
            </a:r>
          </a:p>
          <a:p>
            <a:pPr>
              <a:buNone/>
            </a:pPr>
            <a:r>
              <a:rPr lang="he-IL" sz="1900" b="1" dirty="0" smtClean="0">
                <a:cs typeface="+mj-cs"/>
              </a:rPr>
              <a:t>רקע</a:t>
            </a:r>
            <a:r>
              <a:rPr lang="en-US" sz="1900" b="1" dirty="0" smtClean="0">
                <a:cs typeface="+mj-cs"/>
              </a:rPr>
              <a:t/>
            </a:r>
            <a:br>
              <a:rPr lang="en-US" sz="1900" b="1" dirty="0" smtClean="0">
                <a:cs typeface="+mj-cs"/>
              </a:rPr>
            </a:br>
            <a:r>
              <a:rPr lang="he-IL" sz="1900" dirty="0" smtClean="0">
                <a:cs typeface="+mj-cs"/>
              </a:rPr>
              <a:t>* השעשועון מיועד להעצים את המודעות לצריכה נבונה (צמצום בצריכת החשמל).                   * יכולת ההבנה מהי התייעלות אנרגטית ובטיחות בסביבת חשמל.    </a:t>
            </a:r>
            <a:endParaRPr lang="he-IL" sz="1900" dirty="0">
              <a:cs typeface="+mj-cs"/>
            </a:endParaRPr>
          </a:p>
          <a:p>
            <a:pPr>
              <a:buNone/>
            </a:pPr>
            <a:r>
              <a:rPr lang="he-IL" sz="1900" b="1" dirty="0" smtClean="0">
                <a:cs typeface="+mj-cs"/>
              </a:rPr>
              <a:t>מטרות</a:t>
            </a:r>
            <a:endParaRPr lang="he-IL" sz="1900" b="1" dirty="0">
              <a:cs typeface="+mj-cs"/>
            </a:endParaRPr>
          </a:p>
          <a:p>
            <a:pPr>
              <a:buNone/>
            </a:pPr>
            <a:r>
              <a:rPr lang="he-IL" sz="1900" dirty="0" smtClean="0">
                <a:cs typeface="+mj-cs"/>
              </a:rPr>
              <a:t>     * להבין כי חדשנות טכנולוגית משמשת כמנוע צמיחה, ומהו בית בו דייריו נוהגים ביעילות.                                                                                                  * להבחין בין סוגי יעילות אנרגטית וללמוד לשלב בתבונה אלמנטים של יעילות ידנית ויעילות  טכנולוגית</a:t>
            </a:r>
          </a:p>
          <a:p>
            <a:pPr>
              <a:buNone/>
            </a:pPr>
            <a:r>
              <a:rPr lang="he-IL" sz="1900" dirty="0">
                <a:cs typeface="+mj-cs"/>
              </a:rPr>
              <a:t> </a:t>
            </a:r>
            <a:r>
              <a:rPr lang="he-IL" sz="1900" dirty="0" smtClean="0">
                <a:cs typeface="+mj-cs"/>
              </a:rPr>
              <a:t>    * לחדד את כללי הבטיחות –   "ונשמרתם לנפשותיכם"</a:t>
            </a:r>
          </a:p>
          <a:p>
            <a:pPr algn="r">
              <a:buNone/>
            </a:pPr>
            <a:r>
              <a:rPr lang="he-IL" sz="1900" b="1" dirty="0" smtClean="0">
                <a:cs typeface="+mj-cs"/>
              </a:rPr>
              <a:t>קהל יעד </a:t>
            </a:r>
          </a:p>
          <a:p>
            <a:pPr algn="r">
              <a:buNone/>
            </a:pPr>
            <a:r>
              <a:rPr lang="he-IL" sz="1900" dirty="0" smtClean="0">
                <a:cs typeface="+mj-cs"/>
              </a:rPr>
              <a:t>	כיתות ד'-ו'</a:t>
            </a:r>
          </a:p>
          <a:p>
            <a:pPr algn="r">
              <a:buNone/>
            </a:pPr>
            <a:r>
              <a:rPr lang="he-IL" sz="1900" b="1" dirty="0" smtClean="0">
                <a:cs typeface="+mj-cs"/>
              </a:rPr>
              <a:t>מהלך הפעילות</a:t>
            </a:r>
          </a:p>
          <a:p>
            <a:pPr algn="r">
              <a:buNone/>
            </a:pPr>
            <a:r>
              <a:rPr lang="he-IL" sz="1900" dirty="0" smtClean="0">
                <a:cs typeface="+mj-cs"/>
              </a:rPr>
              <a:t>     הפעילות מתבצעת באמצעות קישור.                                                                        לשיקול דעת המורה באיזה שלב להעביר את השעשועון, בתחילת חשיפת נושא "חשמל בחוכמ"ה", או בסיומו.                                                                                       התלמידים ישתתפו בתחרות אישית או קבוצתית בעזרת הסמארטפונים.</a:t>
            </a:r>
          </a:p>
          <a:p>
            <a:pPr algn="r">
              <a:buNone/>
            </a:pPr>
            <a:r>
              <a:rPr lang="he-IL" sz="1900" b="1" dirty="0" smtClean="0">
                <a:cs typeface="+mj-cs"/>
              </a:rPr>
              <a:t>הרחבה</a:t>
            </a:r>
          </a:p>
          <a:p>
            <a:pPr algn="r">
              <a:buNone/>
            </a:pPr>
            <a:r>
              <a:rPr lang="he-IL" sz="1900" dirty="0" smtClean="0">
                <a:cs typeface="+mj-cs"/>
              </a:rPr>
              <a:t>	ניתן לשחק עם בני המשפחה. במידה ואין יכולת למשחק באמצעות סמארטפון, ניתן לחזור לדרך המסורתית של תחרות באמצעות חידון.</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785786" y="428604"/>
            <a:ext cx="7286676" cy="707886"/>
          </a:xfrm>
          <a:prstGeom prst="rect">
            <a:avLst/>
          </a:prstGeom>
        </p:spPr>
        <p:txBody>
          <a:bodyPr wrap="square">
            <a:spAutoFit/>
          </a:bodyPr>
          <a:lstStyle/>
          <a:p>
            <a:pPr algn="ctr"/>
            <a:r>
              <a:rPr lang="he-IL" sz="4000" dirty="0" smtClean="0">
                <a:cs typeface="+mj-cs"/>
              </a:rPr>
              <a:t>חידון קהות</a:t>
            </a:r>
            <a:endParaRPr lang="he-IL" sz="4000" dirty="0">
              <a:cs typeface="+mj-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96" y="428604"/>
            <a:ext cx="622940" cy="81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43240" y="2000240"/>
            <a:ext cx="4286280" cy="369332"/>
          </a:xfrm>
          <a:prstGeom prst="rect">
            <a:avLst/>
          </a:prstGeom>
          <a:noFill/>
        </p:spPr>
        <p:txBody>
          <a:bodyPr wrap="square" rtlCol="1">
            <a:spAutoFit/>
          </a:bodyPr>
          <a:lstStyle/>
          <a:p>
            <a:endParaRPr lang="he-IL">
              <a:cs typeface="+mj-cs"/>
            </a:endParaRPr>
          </a:p>
        </p:txBody>
      </p:sp>
      <p:sp>
        <p:nvSpPr>
          <p:cNvPr id="6" name="TextBox 5"/>
          <p:cNvSpPr txBox="1"/>
          <p:nvPr/>
        </p:nvSpPr>
        <p:spPr>
          <a:xfrm>
            <a:off x="1142976" y="1285860"/>
            <a:ext cx="7072362" cy="5355312"/>
          </a:xfrm>
          <a:prstGeom prst="rect">
            <a:avLst/>
          </a:prstGeom>
          <a:noFill/>
        </p:spPr>
        <p:txBody>
          <a:bodyPr wrap="square" rtlCol="1">
            <a:spAutoFit/>
          </a:bodyPr>
          <a:lstStyle/>
          <a:p>
            <a:r>
              <a:rPr lang="he-IL" dirty="0" smtClean="0">
                <a:cs typeface="+mj-cs"/>
              </a:rPr>
              <a:t>1. תאורה חכמה היא </a:t>
            </a:r>
            <a:r>
              <a:rPr lang="he-IL" dirty="0"/>
              <a:t>–</a:t>
            </a:r>
            <a:r>
              <a:rPr lang="he-IL" dirty="0" smtClean="0">
                <a:cs typeface="+mj-cs"/>
              </a:rPr>
              <a:t> </a:t>
            </a:r>
            <a:endParaRPr lang="en-US" dirty="0" smtClean="0">
              <a:cs typeface="+mj-cs"/>
            </a:endParaRPr>
          </a:p>
          <a:p>
            <a:pPr lvl="0"/>
            <a:r>
              <a:rPr lang="he-IL" dirty="0" smtClean="0">
                <a:cs typeface="+mj-cs"/>
              </a:rPr>
              <a:t>	א. תאורה המבוססת על סנכרון בינה ובין הטלפון החכם.</a:t>
            </a:r>
          </a:p>
          <a:p>
            <a:pPr lvl="0"/>
            <a:r>
              <a:rPr lang="he-IL" dirty="0" smtClean="0">
                <a:cs typeface="+mj-cs"/>
              </a:rPr>
              <a:t>	ב. תאורה שמצמצמת בצריכת אנרגית החשמל.</a:t>
            </a:r>
          </a:p>
          <a:p>
            <a:pPr lvl="0"/>
            <a:r>
              <a:rPr lang="he-IL" dirty="0" smtClean="0">
                <a:cs typeface="+mj-cs"/>
              </a:rPr>
              <a:t>	ג. תאורה שיודעת מתי הדיירים נמצאים.</a:t>
            </a:r>
          </a:p>
          <a:p>
            <a:pPr lvl="2"/>
            <a:r>
              <a:rPr lang="he-IL" dirty="0" smtClean="0">
                <a:cs typeface="+mj-cs"/>
              </a:rPr>
              <a:t>ד. </a:t>
            </a:r>
            <a:r>
              <a:rPr lang="he-IL" dirty="0" smtClean="0">
                <a:solidFill>
                  <a:srgbClr val="FF0000"/>
                </a:solidFill>
                <a:cs typeface="+mj-cs"/>
              </a:rPr>
              <a:t>כל התשובות נכונות.</a:t>
            </a:r>
            <a:endParaRPr lang="en-US" dirty="0" smtClean="0">
              <a:solidFill>
                <a:srgbClr val="FF0000"/>
              </a:solidFill>
              <a:cs typeface="+mj-cs"/>
            </a:endParaRPr>
          </a:p>
          <a:p>
            <a:r>
              <a:rPr lang="he-IL" dirty="0" smtClean="0">
                <a:cs typeface="+mj-cs"/>
              </a:rPr>
              <a:t> </a:t>
            </a:r>
            <a:endParaRPr lang="en-US" dirty="0" smtClean="0">
              <a:cs typeface="+mj-cs"/>
            </a:endParaRPr>
          </a:p>
          <a:p>
            <a:r>
              <a:rPr lang="he-IL" dirty="0" smtClean="0">
                <a:cs typeface="+mj-cs"/>
              </a:rPr>
              <a:t>2. כאשר מחליפים נורת ליבון חוסכים לפחות – </a:t>
            </a:r>
            <a:endParaRPr lang="en-US" dirty="0" smtClean="0">
              <a:cs typeface="+mj-cs"/>
            </a:endParaRPr>
          </a:p>
          <a:p>
            <a:pPr lvl="0"/>
            <a:r>
              <a:rPr lang="he-IL" dirty="0" smtClean="0">
                <a:cs typeface="+mj-cs"/>
              </a:rPr>
              <a:t>	א. </a:t>
            </a:r>
            <a:r>
              <a:rPr lang="he-IL" dirty="0" smtClean="0">
                <a:solidFill>
                  <a:srgbClr val="FF0000"/>
                </a:solidFill>
                <a:cs typeface="+mj-cs"/>
              </a:rPr>
              <a:t>85% בעלויות</a:t>
            </a:r>
            <a:endParaRPr lang="en-US" dirty="0" smtClean="0">
              <a:solidFill>
                <a:srgbClr val="FF0000"/>
              </a:solidFill>
              <a:cs typeface="+mj-cs"/>
            </a:endParaRPr>
          </a:p>
          <a:p>
            <a:pPr lvl="0"/>
            <a:r>
              <a:rPr lang="he-IL" dirty="0" smtClean="0">
                <a:cs typeface="+mj-cs"/>
              </a:rPr>
              <a:t>	ב. 50% בעלויות</a:t>
            </a:r>
            <a:endParaRPr lang="en-US" dirty="0" smtClean="0">
              <a:cs typeface="+mj-cs"/>
            </a:endParaRPr>
          </a:p>
          <a:p>
            <a:pPr lvl="0"/>
            <a:r>
              <a:rPr lang="he-IL" dirty="0" smtClean="0">
                <a:cs typeface="+mj-cs"/>
              </a:rPr>
              <a:t>	ג. 85% באנרגיה</a:t>
            </a:r>
            <a:endParaRPr lang="en-US" dirty="0" smtClean="0">
              <a:cs typeface="+mj-cs"/>
            </a:endParaRPr>
          </a:p>
          <a:p>
            <a:pPr lvl="0"/>
            <a:r>
              <a:rPr lang="he-IL" dirty="0" smtClean="0">
                <a:cs typeface="+mj-cs"/>
              </a:rPr>
              <a:t>	ד. 85% בעוצמת האור</a:t>
            </a:r>
          </a:p>
          <a:p>
            <a:pPr lvl="0"/>
            <a:endParaRPr lang="he-IL" dirty="0" smtClean="0">
              <a:cs typeface="+mj-cs"/>
            </a:endParaRPr>
          </a:p>
          <a:p>
            <a:r>
              <a:rPr lang="he-IL" dirty="0" smtClean="0">
                <a:cs typeface="+mj-cs"/>
              </a:rPr>
              <a:t>3. תומס אלווה אדיסון המציא את הנורה ב –</a:t>
            </a:r>
            <a:endParaRPr lang="en-US" dirty="0" smtClean="0">
              <a:cs typeface="+mj-cs"/>
            </a:endParaRPr>
          </a:p>
          <a:p>
            <a:pPr lvl="0"/>
            <a:r>
              <a:rPr lang="he-IL" dirty="0" smtClean="0">
                <a:cs typeface="+mj-cs"/>
              </a:rPr>
              <a:t>	א. </a:t>
            </a:r>
            <a:r>
              <a:rPr lang="he-IL" dirty="0" smtClean="0">
                <a:solidFill>
                  <a:srgbClr val="FF0000"/>
                </a:solidFill>
                <a:cs typeface="+mj-cs"/>
              </a:rPr>
              <a:t>1878</a:t>
            </a:r>
            <a:r>
              <a:rPr lang="he-IL" dirty="0" smtClean="0">
                <a:cs typeface="+mj-cs"/>
              </a:rPr>
              <a:t>	</a:t>
            </a:r>
            <a:endParaRPr lang="en-US" dirty="0" smtClean="0">
              <a:cs typeface="+mj-cs"/>
            </a:endParaRPr>
          </a:p>
          <a:p>
            <a:pPr lvl="0"/>
            <a:r>
              <a:rPr lang="he-IL" dirty="0" smtClean="0">
                <a:cs typeface="+mj-cs"/>
              </a:rPr>
              <a:t>	ב. 1978 </a:t>
            </a:r>
            <a:endParaRPr lang="en-US" dirty="0" smtClean="0">
              <a:cs typeface="+mj-cs"/>
            </a:endParaRPr>
          </a:p>
          <a:p>
            <a:pPr lvl="0"/>
            <a:r>
              <a:rPr lang="he-IL" dirty="0" smtClean="0">
                <a:cs typeface="+mj-cs"/>
              </a:rPr>
              <a:t>	ג. 1987</a:t>
            </a:r>
          </a:p>
          <a:p>
            <a:pPr lvl="0"/>
            <a:r>
              <a:rPr lang="he-IL" dirty="0" smtClean="0">
                <a:cs typeface="+mj-cs"/>
              </a:rPr>
              <a:t>	ד. 1999	</a:t>
            </a:r>
            <a:endParaRPr lang="en-US" dirty="0" smtClean="0">
              <a:cs typeface="+mj-cs"/>
            </a:endParaRPr>
          </a:p>
          <a:p>
            <a:pPr lvl="0"/>
            <a:endParaRPr lang="en-US" dirty="0" smtClean="0">
              <a:cs typeface="+mj-cs"/>
            </a:endParaRPr>
          </a:p>
          <a:p>
            <a:endParaRPr lang="he-IL" dirty="0">
              <a:cs typeface="+mj-cs"/>
            </a:endParaRPr>
          </a:p>
        </p:txBody>
      </p:sp>
      <p:pic>
        <p:nvPicPr>
          <p:cNvPr id="1026" name="Picture 2"/>
          <p:cNvPicPr>
            <a:picLocks noChangeAspect="1" noChangeArrowheads="1"/>
          </p:cNvPicPr>
          <p:nvPr/>
        </p:nvPicPr>
        <p:blipFill>
          <a:blip r:embed="rId3"/>
          <a:srcRect/>
          <a:stretch>
            <a:fillRect/>
          </a:stretch>
        </p:blipFill>
        <p:spPr bwMode="auto">
          <a:xfrm>
            <a:off x="857224" y="2000240"/>
            <a:ext cx="3124200" cy="2990853"/>
          </a:xfrm>
          <a:prstGeom prst="ellipse">
            <a:avLst/>
          </a:prstGeom>
          <a:ln w="63500" cap="rnd">
            <a:solidFill>
              <a:schemeClr val="accent3">
                <a:lumMod val="20000"/>
                <a:lumOff val="80000"/>
              </a:schemeClr>
            </a:solidFill>
          </a:ln>
          <a:effectLst>
            <a:outerShdw blurRad="381000" dist="292100" dir="5400000" sx="-80000" sy="-18000" rotWithShape="0">
              <a:srgbClr val="000000">
                <a:alpha val="22000"/>
              </a:srgbClr>
            </a:outerShdw>
            <a:softEdge rad="317500"/>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path" presetSubtype="0" accel="50000" decel="50000" fill="hold" nodeType="afterEffect">
                                  <p:stCondLst>
                                    <p:cond delay="0"/>
                                  </p:stCondLst>
                                  <p:childTnLst>
                                    <p:animMotion origin="layout" path="M -0.05486 -0.09482 C -0.0559 -0.06152 0.00521 -0.03215 0.08212 -0.03099 C 0.14306 -0.02821 0.19306 -0.04417 0.1941 -0.06429 C 0.1941 -0.08418 0.14514 -0.10291 0.08316 -0.10407 C 0.05209 -0.10407 0.02414 -0.10153 0.00417 -0.09482 C -0.02482 -0.08557 -0.04184 -0.07077 -0.04184 -0.05342 C -0.04184 -0.04417 -0.0368 -0.03492 -0.02777 -0.02683 C -0.00694 -0.00948 0.0342 0.00231 0.08108 0.0037 C 0.13611 0.00648 0.18108 -0.00832 0.18108 -0.02544 C 0.18212 -0.04417 0.13716 -0.06013 0.08212 -0.0629 C 0.05417 -0.0629 0.02917 -0.06013 0.01007 -0.05481 C -0.01493 -0.04556 -0.0309 -0.03099 -0.0309 -0.01619 C -0.0309 -0.00832 -0.02586 -0.00023 -0.01788 0.00786 C 0.00122 0.02243 0.03716 0.03446 0.08021 0.03562 C 0.13021 0.037 0.17014 0.02382 0.17014 0.00786 C 0.17118 -0.00832 0.13108 -0.02289 0.08108 -0.02428 C 0.05608 -0.02544 0.03316 -0.02289 0.01615 -0.01758 C -0.00694 -0.00948 -0.01979 0.00231 -0.01979 0.01711 C -0.01979 0.02382 -0.0158 0.03168 -0.00885 0.03839 C 0.00816 0.0518 0.04115 0.06244 0.07917 0.0636 C 0.12414 0.0636 0.16007 0.05296 0.16007 0.03839 C 0.16007 0.02382 0.12518 0.01041 0.08021 0.00902 C 0.05816 0.00902 0.03716 0.0118 0.02223 0.01573 C 0.00122 0.02243 -0.01093 0.03446 -0.0118 0.04649 C -0.0118 0.05296 -0.00694 0.05967 -0.00086 0.06499 C 0.01407 0.0784 0.0441 0.08765 0.07813 0.08765 C 0.11806 0.08904 0.15122 0.07979 0.15122 0.06637 C 0.15209 0.05296 0.1191 0.04117 0.07917 0.03978 C 0.0592 0.03978 0.04011 0.04117 0.02709 0.04649 C 0.00816 0.0518 -0.00277 0.06244 -0.00277 0.07308 C -0.00277 0.07979 0.00018 0.08511 0.00608 0.09043 C 0.02014 0.10222 0.04618 0.11032 0.07709 0.1117 C 0.11407 0.1117 0.14306 0.10361 0.14306 0.09158 C 0.1441 0.07979 0.11511 0.06892 0.07813 0.06776 C 0.06007 0.06776 0.0441 0.06892 0.03212 0.07308 C 0.01511 0.0784 0.00521 0.08765 0.00521 0.09829 C 0.00521 0.10361 0.00816 0.10777 0.0132 0.11309 C 0.02518 0.12373 0.04914 0.1302 0.07709 0.13159 C 0.11007 0.13298 0.13611 0.12489 0.13611 0.11309 C 0.13611 0.10361 0.11111 0.09297 0.07813 0.09297 C 0.06111 0.09158 0.04618 0.09436 0.03507 0.0969 C 0.02014 0.10222 0.01111 0.11032 0.01111 0.11957 C 0.01111 0.12489 0.01407 0.12905 0.0191 0.13298 C 0.03021 0.14223 0.05209 0.14894 0.07622 0.15032 C 0.10608 0.15171 0.13021 0.14362 0.13021 0.13437 C 0.13021 0.12373 0.10608 0.11563 0.07709 0.11425 C 0.0632 0.11425 0.04914 0.11563 0.03907 0.11957 C 0.02518 0.12373 0.01719 0.1302 0.01719 0.13969 C 0.01719 0.14362 0.02014 0.14755 0.02414 0.15171 C 0.0342 0.15958 0.05313 0.16628 0.07622 0.16628 C 0.10209 0.16767 0.12414 0.16096 0.12414 0.15171 C 0.12414 0.14362 0.10313 0.13552 0.07622 0.13552 C 0.06407 0.13437 0.05122 0.13552 0.04219 0.1383 C 0.03021 0.14362 0.02309 0.15032 0.02309 0.15703 C 0.02309 0.16096 0.02518 0.16489 0.02917 0.16767 C 0.0382 0.17553 0.05521 0.18085 0.07622 0.18224 C 0.10018 0.18224 0.1191 0.17553 0.1191 0.16883 C 0.1191 0.16096 0.10018 0.15287 0.07622 0.15287 C 0.06407 0.15287 0.05313 0.15426 0.04618 0.15703 C 0.0342 0.15958 0.02813 0.16628 0.02813 0.17299 C 0.02813 0.17553 0.03021 0.1797 0.03316 0.18224 C 0.04115 0.19033 0.05712 0.19427 0.07518 0.19565 C 0.09723 0.19565 0.11407 0.19033 0.11407 0.18363 C 0.11407 0.17553 0.09723 0.17021 0.07622 0.16883 C 0.06511 0.16883 0.05521 0.17021 0.04809 0.17299 C 0.0382 0.17553 0.03212 0.18085 0.03212 0.18756 C 0.03212 0.19033 0.0342 0.19288 0.03716 0.19565 " pathEditMode="relative" rAng="0" ptsTypes="fffffffffffffffffffffffffffffffffffffffffffffffffffffffffffffffffff">
                                      <p:cBhvr>
                                        <p:cTn id="6" dur="2000" fill="hold"/>
                                        <p:tgtEl>
                                          <p:spTgt spid="1026"/>
                                        </p:tgtEl>
                                        <p:attrNameLst>
                                          <p:attrName>ppt_x</p:attrName>
                                          <p:attrName>ppt_y</p:attrName>
                                        </p:attrNameLst>
                                      </p:cBhvr>
                                      <p:rCtr x="12400" y="14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214290"/>
            <a:ext cx="6929486" cy="6954621"/>
          </a:xfrm>
          <a:prstGeom prst="rect">
            <a:avLst/>
          </a:prstGeom>
          <a:noFill/>
        </p:spPr>
        <p:txBody>
          <a:bodyPr wrap="square" rtlCol="1">
            <a:spAutoFit/>
          </a:bodyPr>
          <a:lstStyle/>
          <a:p>
            <a:r>
              <a:rPr lang="he-IL" dirty="0" smtClean="0">
                <a:cs typeface="+mj-cs"/>
              </a:rPr>
              <a:t>4. הספר החביב על תומס אדיסון היה -</a:t>
            </a:r>
            <a:endParaRPr lang="en-US" dirty="0" smtClean="0">
              <a:cs typeface="+mj-cs"/>
            </a:endParaRPr>
          </a:p>
          <a:p>
            <a:pPr lvl="0"/>
            <a:r>
              <a:rPr lang="he-IL" dirty="0" smtClean="0">
                <a:cs typeface="+mj-cs"/>
              </a:rPr>
              <a:t>	א. </a:t>
            </a:r>
            <a:r>
              <a:rPr lang="he-IL" dirty="0" smtClean="0">
                <a:solidFill>
                  <a:srgbClr val="FF0000"/>
                </a:solidFill>
                <a:cs typeface="+mj-cs"/>
              </a:rPr>
              <a:t>מחקרי ניסוי בחשמל</a:t>
            </a:r>
            <a:endParaRPr lang="en-US" dirty="0" smtClean="0">
              <a:solidFill>
                <a:srgbClr val="FF0000"/>
              </a:solidFill>
              <a:cs typeface="+mj-cs"/>
            </a:endParaRPr>
          </a:p>
          <a:p>
            <a:pPr lvl="0"/>
            <a:r>
              <a:rPr lang="he-IL" dirty="0" smtClean="0">
                <a:cs typeface="+mj-cs"/>
              </a:rPr>
              <a:t>	ב. מסביב לעולם ב-80 יום </a:t>
            </a:r>
            <a:endParaRPr lang="en-US" dirty="0" smtClean="0">
              <a:cs typeface="+mj-cs"/>
            </a:endParaRPr>
          </a:p>
          <a:p>
            <a:pPr lvl="0"/>
            <a:r>
              <a:rPr lang="he-IL" dirty="0" smtClean="0">
                <a:cs typeface="+mj-cs"/>
              </a:rPr>
              <a:t>	ג. גילויים והמצאות בעולם</a:t>
            </a:r>
            <a:endParaRPr lang="en-US" dirty="0" smtClean="0">
              <a:cs typeface="+mj-cs"/>
            </a:endParaRPr>
          </a:p>
          <a:p>
            <a:pPr lvl="0"/>
            <a:r>
              <a:rPr lang="he-IL" dirty="0" smtClean="0">
                <a:cs typeface="+mj-cs"/>
              </a:rPr>
              <a:t>	ד. חשמל סובב עולם</a:t>
            </a:r>
            <a:endParaRPr lang="en-US" dirty="0" smtClean="0">
              <a:cs typeface="+mj-cs"/>
            </a:endParaRPr>
          </a:p>
          <a:p>
            <a:endParaRPr lang="he-IL" dirty="0" smtClean="0">
              <a:cs typeface="+mj-cs"/>
            </a:endParaRPr>
          </a:p>
          <a:p>
            <a:r>
              <a:rPr lang="he-IL" dirty="0" smtClean="0">
                <a:cs typeface="+mj-cs"/>
              </a:rPr>
              <a:t>5. גוף האדם מוליך זרם חשמלי –</a:t>
            </a:r>
            <a:endParaRPr lang="en-US" dirty="0" smtClean="0">
              <a:cs typeface="+mj-cs"/>
            </a:endParaRPr>
          </a:p>
          <a:p>
            <a:pPr lvl="0"/>
            <a:r>
              <a:rPr lang="he-IL" dirty="0" smtClean="0">
                <a:cs typeface="+mj-cs"/>
              </a:rPr>
              <a:t>	א. </a:t>
            </a:r>
            <a:r>
              <a:rPr lang="he-IL" dirty="0" smtClean="0">
                <a:solidFill>
                  <a:srgbClr val="FF0000"/>
                </a:solidFill>
                <a:cs typeface="+mj-cs"/>
              </a:rPr>
              <a:t>כן</a:t>
            </a:r>
            <a:endParaRPr lang="en-US" dirty="0" smtClean="0">
              <a:solidFill>
                <a:srgbClr val="FF0000"/>
              </a:solidFill>
              <a:cs typeface="+mj-cs"/>
            </a:endParaRPr>
          </a:p>
          <a:p>
            <a:pPr lvl="0"/>
            <a:r>
              <a:rPr lang="he-IL" dirty="0" smtClean="0">
                <a:cs typeface="+mj-cs"/>
              </a:rPr>
              <a:t>	ב. לא</a:t>
            </a:r>
            <a:endParaRPr lang="en-US" dirty="0" smtClean="0">
              <a:cs typeface="+mj-cs"/>
            </a:endParaRPr>
          </a:p>
          <a:p>
            <a:pPr lvl="0"/>
            <a:r>
              <a:rPr lang="he-IL" dirty="0" smtClean="0">
                <a:cs typeface="+mj-cs"/>
              </a:rPr>
              <a:t>	ג. לפעמים</a:t>
            </a:r>
            <a:endParaRPr lang="en-US" dirty="0" smtClean="0">
              <a:cs typeface="+mj-cs"/>
            </a:endParaRPr>
          </a:p>
          <a:p>
            <a:pPr lvl="0"/>
            <a:r>
              <a:rPr lang="he-IL" dirty="0" smtClean="0">
                <a:cs typeface="+mj-cs"/>
              </a:rPr>
              <a:t>	ד. רק מחוץ לבית</a:t>
            </a:r>
            <a:endParaRPr lang="en-US" dirty="0" smtClean="0">
              <a:cs typeface="+mj-cs"/>
            </a:endParaRPr>
          </a:p>
          <a:p>
            <a:endParaRPr lang="he-IL" dirty="0" smtClean="0">
              <a:cs typeface="+mj-cs"/>
            </a:endParaRPr>
          </a:p>
          <a:p>
            <a:r>
              <a:rPr lang="he-IL" dirty="0" smtClean="0">
                <a:cs typeface="+mj-cs"/>
              </a:rPr>
              <a:t>6. מפסק פחת נגד התחשמלות  – </a:t>
            </a:r>
            <a:endParaRPr lang="en-US" dirty="0" smtClean="0">
              <a:cs typeface="+mj-cs"/>
            </a:endParaRPr>
          </a:p>
          <a:p>
            <a:pPr lvl="0"/>
            <a:r>
              <a:rPr lang="he-IL" dirty="0" smtClean="0">
                <a:cs typeface="+mj-cs"/>
              </a:rPr>
              <a:t>	א. </a:t>
            </a:r>
            <a:r>
              <a:rPr lang="he-IL" dirty="0" smtClean="0">
                <a:solidFill>
                  <a:srgbClr val="FF0000"/>
                </a:solidFill>
                <a:cs typeface="+mj-cs"/>
              </a:rPr>
              <a:t>פותח מעגל חשמלי סגור</a:t>
            </a:r>
            <a:endParaRPr lang="en-US" dirty="0" smtClean="0">
              <a:solidFill>
                <a:srgbClr val="FF0000"/>
              </a:solidFill>
              <a:cs typeface="+mj-cs"/>
            </a:endParaRPr>
          </a:p>
          <a:p>
            <a:pPr lvl="0"/>
            <a:r>
              <a:rPr lang="he-IL" dirty="0" smtClean="0">
                <a:cs typeface="+mj-cs"/>
              </a:rPr>
              <a:t>	ב. סוגר מעגל חשמלי פתוח</a:t>
            </a:r>
            <a:endParaRPr lang="en-US" dirty="0" smtClean="0">
              <a:cs typeface="+mj-cs"/>
            </a:endParaRPr>
          </a:p>
          <a:p>
            <a:pPr lvl="0"/>
            <a:r>
              <a:rPr lang="he-IL" dirty="0" smtClean="0">
                <a:cs typeface="+mj-cs"/>
              </a:rPr>
              <a:t>	ג. מפחית את זרם החשמל</a:t>
            </a:r>
            <a:endParaRPr lang="en-US" dirty="0" smtClean="0">
              <a:cs typeface="+mj-cs"/>
            </a:endParaRPr>
          </a:p>
          <a:p>
            <a:pPr lvl="0"/>
            <a:r>
              <a:rPr lang="he-IL" dirty="0" smtClean="0">
                <a:cs typeface="+mj-cs"/>
              </a:rPr>
              <a:t>	ד. נמצא רק בבתים חכמים</a:t>
            </a:r>
          </a:p>
          <a:p>
            <a:pPr lvl="0"/>
            <a:endParaRPr lang="he-IL" dirty="0" smtClean="0">
              <a:cs typeface="+mj-cs"/>
            </a:endParaRPr>
          </a:p>
          <a:p>
            <a:pPr lvl="0"/>
            <a:r>
              <a:rPr lang="he-IL" dirty="0" smtClean="0">
                <a:cs typeface="+mj-cs"/>
              </a:rPr>
              <a:t>7. משמעות המילה "ארק" ביוונית – </a:t>
            </a:r>
          </a:p>
          <a:p>
            <a:pPr lvl="0"/>
            <a:r>
              <a:rPr lang="he-IL" dirty="0" smtClean="0">
                <a:cs typeface="+mj-cs"/>
              </a:rPr>
              <a:t>	א. </a:t>
            </a:r>
            <a:r>
              <a:rPr lang="he-IL" dirty="0" smtClean="0">
                <a:solidFill>
                  <a:srgbClr val="FF0000"/>
                </a:solidFill>
                <a:cs typeface="+mj-cs"/>
              </a:rPr>
              <a:t>ארץ</a:t>
            </a:r>
          </a:p>
          <a:p>
            <a:pPr lvl="0"/>
            <a:r>
              <a:rPr lang="he-IL" dirty="0" smtClean="0">
                <a:cs typeface="+mj-cs"/>
              </a:rPr>
              <a:t>	ב. כדור הארץ</a:t>
            </a:r>
          </a:p>
          <a:p>
            <a:pPr lvl="0"/>
            <a:r>
              <a:rPr lang="he-IL" dirty="0" smtClean="0">
                <a:cs typeface="+mj-cs"/>
              </a:rPr>
              <a:t>	ג. שם של כוכב</a:t>
            </a:r>
          </a:p>
          <a:p>
            <a:pPr lvl="0"/>
            <a:r>
              <a:rPr lang="he-IL" dirty="0" smtClean="0">
                <a:cs typeface="+mj-cs"/>
              </a:rPr>
              <a:t>	ד. התחברות לזרם החשמל	</a:t>
            </a:r>
            <a:endParaRPr lang="en-US" dirty="0" smtClean="0">
              <a:cs typeface="+mj-cs"/>
            </a:endParaRPr>
          </a:p>
          <a:p>
            <a:endParaRPr lang="he-IL" dirty="0">
              <a:cs typeface="+mj-cs"/>
            </a:endParaRPr>
          </a:p>
        </p:txBody>
      </p:sp>
      <p:pic>
        <p:nvPicPr>
          <p:cNvPr id="2050" name="Picture 2"/>
          <p:cNvPicPr>
            <a:picLocks noChangeAspect="1" noChangeArrowheads="1"/>
          </p:cNvPicPr>
          <p:nvPr/>
        </p:nvPicPr>
        <p:blipFill>
          <a:blip r:embed="rId2"/>
          <a:srcRect/>
          <a:stretch>
            <a:fillRect/>
          </a:stretch>
        </p:blipFill>
        <p:spPr bwMode="auto">
          <a:xfrm>
            <a:off x="500034" y="1928802"/>
            <a:ext cx="3429024" cy="26544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דיאגרמה 2"/>
          <p:cNvGraphicFramePr/>
          <p:nvPr>
            <p:extLst>
              <p:ext uri="{D42A27DB-BD31-4B8C-83A1-F6EECF244321}">
                <p14:modId xmlns:p14="http://schemas.microsoft.com/office/powerpoint/2010/main" val="1068474337"/>
              </p:ext>
            </p:extLst>
          </p:nvPr>
        </p:nvGraphicFramePr>
        <p:xfrm>
          <a:off x="785786" y="571480"/>
          <a:ext cx="764386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graphicEl>
                                              <a:dgm id="{5F43504A-1811-4992-A25F-9FE515A66067}"/>
                                            </p:graphicEl>
                                          </p:spTgt>
                                        </p:tgtEl>
                                        <p:attrNameLst>
                                          <p:attrName>style.visibility</p:attrName>
                                        </p:attrNameLst>
                                      </p:cBhvr>
                                      <p:to>
                                        <p:strVal val="visible"/>
                                      </p:to>
                                    </p:set>
                                    <p:animEffect transition="in" filter="wipe(up)">
                                      <p:cBhvr>
                                        <p:cTn id="7" dur="500"/>
                                        <p:tgtEl>
                                          <p:spTgt spid="3">
                                            <p:graphicEl>
                                              <a:dgm id="{5F43504A-1811-4992-A25F-9FE515A66067}"/>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graphicEl>
                                              <a:dgm id="{0593E2F5-D66C-4202-9FDB-B18657A095FC}"/>
                                            </p:graphicEl>
                                          </p:spTgt>
                                        </p:tgtEl>
                                        <p:attrNameLst>
                                          <p:attrName>style.visibility</p:attrName>
                                        </p:attrNameLst>
                                      </p:cBhvr>
                                      <p:to>
                                        <p:strVal val="visible"/>
                                      </p:to>
                                    </p:set>
                                    <p:animEffect transition="in" filter="wipe(up)">
                                      <p:cBhvr>
                                        <p:cTn id="11" dur="500"/>
                                        <p:tgtEl>
                                          <p:spTgt spid="3">
                                            <p:graphicEl>
                                              <a:dgm id="{0593E2F5-D66C-4202-9FDB-B18657A095FC}"/>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graphicEl>
                                              <a:dgm id="{4A459A0C-B1B8-4086-97F3-EE6806BCB235}"/>
                                            </p:graphicEl>
                                          </p:spTgt>
                                        </p:tgtEl>
                                        <p:attrNameLst>
                                          <p:attrName>style.visibility</p:attrName>
                                        </p:attrNameLst>
                                      </p:cBhvr>
                                      <p:to>
                                        <p:strVal val="visible"/>
                                      </p:to>
                                    </p:set>
                                    <p:animEffect transition="in" filter="wipe(up)">
                                      <p:cBhvr>
                                        <p:cTn id="15" dur="500"/>
                                        <p:tgtEl>
                                          <p:spTgt spid="3">
                                            <p:graphicEl>
                                              <a:dgm id="{4A459A0C-B1B8-4086-97F3-EE6806BCB235}"/>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graphicEl>
                                              <a:dgm id="{A230BCD3-6C0A-42A3-A3AB-2C52E62ED80A}"/>
                                            </p:graphicEl>
                                          </p:spTgt>
                                        </p:tgtEl>
                                        <p:attrNameLst>
                                          <p:attrName>style.visibility</p:attrName>
                                        </p:attrNameLst>
                                      </p:cBhvr>
                                      <p:to>
                                        <p:strVal val="visible"/>
                                      </p:to>
                                    </p:set>
                                    <p:animEffect transition="in" filter="wipe(up)">
                                      <p:cBhvr>
                                        <p:cTn id="19" dur="500"/>
                                        <p:tgtEl>
                                          <p:spTgt spid="3">
                                            <p:graphicEl>
                                              <a:dgm id="{A230BCD3-6C0A-42A3-A3AB-2C52E62ED80A}"/>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graphicEl>
                                              <a:dgm id="{67996BFB-ACBA-40F2-99D5-8DFB981D1414}"/>
                                            </p:graphicEl>
                                          </p:spTgt>
                                        </p:tgtEl>
                                        <p:attrNameLst>
                                          <p:attrName>style.visibility</p:attrName>
                                        </p:attrNameLst>
                                      </p:cBhvr>
                                      <p:to>
                                        <p:strVal val="visible"/>
                                      </p:to>
                                    </p:set>
                                    <p:animEffect transition="in" filter="wipe(up)">
                                      <p:cBhvr>
                                        <p:cTn id="23" dur="500"/>
                                        <p:tgtEl>
                                          <p:spTgt spid="3">
                                            <p:graphicEl>
                                              <a:dgm id="{67996BFB-ACBA-40F2-99D5-8DFB981D1414}"/>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graphicEl>
                                              <a:dgm id="{40F4947E-83F1-41BB-B183-337D0A5EA49E}"/>
                                            </p:graphicEl>
                                          </p:spTgt>
                                        </p:tgtEl>
                                        <p:attrNameLst>
                                          <p:attrName>style.visibility</p:attrName>
                                        </p:attrNameLst>
                                      </p:cBhvr>
                                      <p:to>
                                        <p:strVal val="visible"/>
                                      </p:to>
                                    </p:set>
                                    <p:animEffect transition="in" filter="wipe(up)">
                                      <p:cBhvr>
                                        <p:cTn id="27" dur="500"/>
                                        <p:tgtEl>
                                          <p:spTgt spid="3">
                                            <p:graphicEl>
                                              <a:dgm id="{40F4947E-83F1-41BB-B183-337D0A5EA49E}"/>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graphicEl>
                                              <a:dgm id="{EA0051B2-A8C0-4A31-9A7A-8814C3282ADD}"/>
                                            </p:graphicEl>
                                          </p:spTgt>
                                        </p:tgtEl>
                                        <p:attrNameLst>
                                          <p:attrName>style.visibility</p:attrName>
                                        </p:attrNameLst>
                                      </p:cBhvr>
                                      <p:to>
                                        <p:strVal val="visible"/>
                                      </p:to>
                                    </p:set>
                                    <p:animEffect transition="in" filter="wipe(up)">
                                      <p:cBhvr>
                                        <p:cTn id="31" dur="500"/>
                                        <p:tgtEl>
                                          <p:spTgt spid="3">
                                            <p:graphicEl>
                                              <a:dgm id="{EA0051B2-A8C0-4A31-9A7A-8814C3282ADD}"/>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graphicEl>
                                              <a:dgm id="{AC1256CD-6E8D-444F-9B3C-F7D4EF171C48}"/>
                                            </p:graphicEl>
                                          </p:spTgt>
                                        </p:tgtEl>
                                        <p:attrNameLst>
                                          <p:attrName>style.visibility</p:attrName>
                                        </p:attrNameLst>
                                      </p:cBhvr>
                                      <p:to>
                                        <p:strVal val="visible"/>
                                      </p:to>
                                    </p:set>
                                    <p:animEffect transition="in" filter="wipe(up)">
                                      <p:cBhvr>
                                        <p:cTn id="35" dur="500"/>
                                        <p:tgtEl>
                                          <p:spTgt spid="3">
                                            <p:graphicEl>
                                              <a:dgm id="{AC1256CD-6E8D-444F-9B3C-F7D4EF171C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84" y="214290"/>
            <a:ext cx="6215106" cy="6463308"/>
          </a:xfrm>
          <a:prstGeom prst="rect">
            <a:avLst/>
          </a:prstGeom>
          <a:noFill/>
        </p:spPr>
        <p:txBody>
          <a:bodyPr wrap="square" rtlCol="1">
            <a:spAutoFit/>
          </a:bodyPr>
          <a:lstStyle/>
          <a:p>
            <a:r>
              <a:rPr lang="he-IL" dirty="0" smtClean="0">
                <a:cs typeface="+mj-cs"/>
              </a:rPr>
              <a:t>8. ניתן לדווח על מפגעים ברשת החשמל ע"י -</a:t>
            </a:r>
            <a:endParaRPr lang="en-US" dirty="0" smtClean="0">
              <a:cs typeface="+mj-cs"/>
            </a:endParaRPr>
          </a:p>
          <a:p>
            <a:pPr lvl="0"/>
            <a:r>
              <a:rPr lang="he-IL" dirty="0" smtClean="0">
                <a:cs typeface="+mj-cs"/>
              </a:rPr>
              <a:t>	א. </a:t>
            </a:r>
            <a:r>
              <a:rPr lang="he-IL" dirty="0" smtClean="0">
                <a:solidFill>
                  <a:srgbClr val="FF0000"/>
                </a:solidFill>
                <a:cs typeface="+mj-cs"/>
              </a:rPr>
              <a:t>אפליקציית חברת חשמל</a:t>
            </a:r>
            <a:endParaRPr lang="en-US" dirty="0" smtClean="0">
              <a:solidFill>
                <a:srgbClr val="FF0000"/>
              </a:solidFill>
              <a:cs typeface="+mj-cs"/>
            </a:endParaRPr>
          </a:p>
          <a:p>
            <a:pPr lvl="0"/>
            <a:r>
              <a:rPr lang="he-IL" dirty="0" smtClean="0">
                <a:cs typeface="+mj-cs"/>
              </a:rPr>
              <a:t>	ב. אפליקציית איכות הסביבה</a:t>
            </a:r>
            <a:endParaRPr lang="en-US" dirty="0" smtClean="0">
              <a:cs typeface="+mj-cs"/>
            </a:endParaRPr>
          </a:p>
          <a:p>
            <a:pPr lvl="0"/>
            <a:r>
              <a:rPr lang="he-IL" dirty="0" smtClean="0">
                <a:cs typeface="+mj-cs"/>
              </a:rPr>
              <a:t>	ג. אפליקציית מכבי אש</a:t>
            </a:r>
            <a:endParaRPr lang="en-US" dirty="0" smtClean="0">
              <a:cs typeface="+mj-cs"/>
            </a:endParaRPr>
          </a:p>
          <a:p>
            <a:pPr lvl="0"/>
            <a:r>
              <a:rPr lang="he-IL" dirty="0" smtClean="0">
                <a:cs typeface="+mj-cs"/>
              </a:rPr>
              <a:t>	ד. אפליקציית מגן דוד אדום</a:t>
            </a:r>
          </a:p>
          <a:p>
            <a:pPr lvl="0"/>
            <a:endParaRPr lang="en-US" dirty="0" smtClean="0">
              <a:cs typeface="+mj-cs"/>
            </a:endParaRPr>
          </a:p>
          <a:p>
            <a:r>
              <a:rPr lang="he-IL" dirty="0" smtClean="0">
                <a:cs typeface="+mj-cs"/>
              </a:rPr>
              <a:t>9. כשאדם נפגע מחשמל –</a:t>
            </a:r>
            <a:endParaRPr lang="en-US" dirty="0" smtClean="0">
              <a:cs typeface="+mj-cs"/>
            </a:endParaRPr>
          </a:p>
          <a:p>
            <a:pPr lvl="0"/>
            <a:r>
              <a:rPr lang="he-IL" dirty="0" smtClean="0">
                <a:cs typeface="+mj-cs"/>
              </a:rPr>
              <a:t>	א. </a:t>
            </a:r>
            <a:r>
              <a:rPr lang="he-IL" dirty="0" smtClean="0">
                <a:solidFill>
                  <a:srgbClr val="FF0000"/>
                </a:solidFill>
                <a:cs typeface="+mj-cs"/>
              </a:rPr>
              <a:t>מתקשרים ל 101</a:t>
            </a:r>
            <a:endParaRPr lang="en-US" dirty="0" smtClean="0">
              <a:solidFill>
                <a:srgbClr val="FF0000"/>
              </a:solidFill>
              <a:cs typeface="+mj-cs"/>
            </a:endParaRPr>
          </a:p>
          <a:p>
            <a:pPr lvl="0"/>
            <a:r>
              <a:rPr lang="he-IL" dirty="0" smtClean="0">
                <a:cs typeface="+mj-cs"/>
              </a:rPr>
              <a:t>	ב. לוקחים אותו למקום מוגן</a:t>
            </a:r>
            <a:endParaRPr lang="en-US" dirty="0" smtClean="0">
              <a:cs typeface="+mj-cs"/>
            </a:endParaRPr>
          </a:p>
          <a:p>
            <a:pPr lvl="0"/>
            <a:r>
              <a:rPr lang="he-IL" dirty="0" smtClean="0">
                <a:cs typeface="+mj-cs"/>
              </a:rPr>
              <a:t>	ג. מתקשרים ל-103</a:t>
            </a:r>
            <a:endParaRPr lang="en-US" dirty="0" smtClean="0">
              <a:cs typeface="+mj-cs"/>
            </a:endParaRPr>
          </a:p>
          <a:p>
            <a:pPr lvl="0"/>
            <a:r>
              <a:rPr lang="he-IL" dirty="0" smtClean="0">
                <a:cs typeface="+mj-cs"/>
              </a:rPr>
              <a:t>	ד. שופכים עליו מים</a:t>
            </a:r>
          </a:p>
          <a:p>
            <a:pPr lvl="0"/>
            <a:endParaRPr lang="en-US" dirty="0" smtClean="0">
              <a:cs typeface="+mj-cs"/>
            </a:endParaRPr>
          </a:p>
          <a:p>
            <a:r>
              <a:rPr lang="he-IL" dirty="0" smtClean="0">
                <a:cs typeface="+mj-cs"/>
              </a:rPr>
              <a:t>10. שעת שיא צריכת החשמל בקיץ – </a:t>
            </a:r>
            <a:endParaRPr lang="en-US" dirty="0" smtClean="0">
              <a:cs typeface="+mj-cs"/>
            </a:endParaRPr>
          </a:p>
          <a:p>
            <a:pPr lvl="0"/>
            <a:r>
              <a:rPr lang="he-IL" dirty="0" smtClean="0">
                <a:cs typeface="+mj-cs"/>
              </a:rPr>
              <a:t>	א. </a:t>
            </a:r>
            <a:r>
              <a:rPr lang="he-IL" dirty="0" smtClean="0">
                <a:solidFill>
                  <a:srgbClr val="FF0000"/>
                </a:solidFill>
                <a:cs typeface="+mj-cs"/>
              </a:rPr>
              <a:t>בשעה 14:00 בצהריים</a:t>
            </a:r>
            <a:endParaRPr lang="en-US" dirty="0" smtClean="0">
              <a:solidFill>
                <a:srgbClr val="FF0000"/>
              </a:solidFill>
              <a:cs typeface="+mj-cs"/>
            </a:endParaRPr>
          </a:p>
          <a:p>
            <a:pPr lvl="0"/>
            <a:r>
              <a:rPr lang="he-IL" dirty="0" smtClean="0">
                <a:cs typeface="+mj-cs"/>
              </a:rPr>
              <a:t>	ב. בשעה 10:00 בבוקר</a:t>
            </a:r>
            <a:endParaRPr lang="en-US" dirty="0" smtClean="0">
              <a:cs typeface="+mj-cs"/>
            </a:endParaRPr>
          </a:p>
          <a:p>
            <a:pPr lvl="0"/>
            <a:r>
              <a:rPr lang="he-IL" dirty="0" smtClean="0">
                <a:cs typeface="+mj-cs"/>
              </a:rPr>
              <a:t>	ג. בשעה 12:00 בצהריים</a:t>
            </a:r>
            <a:endParaRPr lang="en-US" dirty="0" smtClean="0">
              <a:cs typeface="+mj-cs"/>
            </a:endParaRPr>
          </a:p>
          <a:p>
            <a:pPr lvl="0"/>
            <a:r>
              <a:rPr lang="he-IL" dirty="0" smtClean="0">
                <a:cs typeface="+mj-cs"/>
              </a:rPr>
              <a:t>	ד. בשעה 16:00 אחר-הצהריים</a:t>
            </a:r>
          </a:p>
          <a:p>
            <a:pPr lvl="0"/>
            <a:endParaRPr lang="en-US" dirty="0" smtClean="0">
              <a:cs typeface="+mj-cs"/>
            </a:endParaRPr>
          </a:p>
          <a:p>
            <a:r>
              <a:rPr lang="he-IL" dirty="0" smtClean="0">
                <a:cs typeface="+mj-cs"/>
              </a:rPr>
              <a:t>11. עדיף להשתמש במכשירים חשמליים בדירוג – </a:t>
            </a:r>
            <a:endParaRPr lang="en-US" dirty="0" smtClean="0">
              <a:cs typeface="+mj-cs"/>
            </a:endParaRPr>
          </a:p>
          <a:p>
            <a:pPr lvl="0"/>
            <a:r>
              <a:rPr lang="he-IL" dirty="0" smtClean="0">
                <a:cs typeface="+mj-cs"/>
              </a:rPr>
              <a:t>	א. </a:t>
            </a:r>
            <a:r>
              <a:rPr lang="en-US" dirty="0" smtClean="0">
                <a:solidFill>
                  <a:srgbClr val="FF0000"/>
                </a:solidFill>
                <a:cs typeface="+mj-cs"/>
              </a:rPr>
              <a:t>A</a:t>
            </a:r>
          </a:p>
          <a:p>
            <a:pPr lvl="0"/>
            <a:r>
              <a:rPr lang="en-US" dirty="0" smtClean="0">
                <a:cs typeface="+mj-cs"/>
              </a:rPr>
              <a:t>	</a:t>
            </a:r>
            <a:r>
              <a:rPr lang="he-IL" dirty="0" smtClean="0">
                <a:cs typeface="+mj-cs"/>
              </a:rPr>
              <a:t>ב. </a:t>
            </a:r>
            <a:r>
              <a:rPr lang="en-US" dirty="0" smtClean="0">
                <a:cs typeface="+mj-cs"/>
              </a:rPr>
              <a:t>C</a:t>
            </a:r>
            <a:endParaRPr lang="he-IL" dirty="0" smtClean="0">
              <a:cs typeface="+mj-cs"/>
            </a:endParaRPr>
          </a:p>
          <a:p>
            <a:pPr lvl="0"/>
            <a:r>
              <a:rPr lang="he-IL" dirty="0" smtClean="0">
                <a:cs typeface="+mj-cs"/>
              </a:rPr>
              <a:t>	ג. </a:t>
            </a:r>
            <a:r>
              <a:rPr lang="en-US" dirty="0" smtClean="0">
                <a:cs typeface="+mj-cs"/>
              </a:rPr>
              <a:t>G</a:t>
            </a:r>
            <a:endParaRPr lang="he-IL" dirty="0" smtClean="0">
              <a:cs typeface="+mj-cs"/>
            </a:endParaRPr>
          </a:p>
          <a:p>
            <a:r>
              <a:rPr lang="en-US" dirty="0" smtClean="0">
                <a:cs typeface="+mj-cs"/>
              </a:rPr>
              <a:t>	</a:t>
            </a:r>
            <a:r>
              <a:rPr lang="he-IL" dirty="0" smtClean="0">
                <a:cs typeface="+mj-cs"/>
              </a:rPr>
              <a:t>ד. </a:t>
            </a:r>
            <a:r>
              <a:rPr lang="en-US" dirty="0" smtClean="0">
                <a:cs typeface="+mj-cs"/>
              </a:rPr>
              <a:t>B</a:t>
            </a:r>
            <a:endParaRPr lang="he-IL" dirty="0">
              <a:cs typeface="+mj-cs"/>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71" y="908720"/>
            <a:ext cx="28670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358246" cy="7017306"/>
          </a:xfrm>
          <a:prstGeom prst="rect">
            <a:avLst/>
          </a:prstGeom>
          <a:noFill/>
        </p:spPr>
        <p:txBody>
          <a:bodyPr wrap="square" rtlCol="1">
            <a:spAutoFit/>
          </a:bodyPr>
          <a:lstStyle/>
          <a:p>
            <a:r>
              <a:rPr lang="he-IL" dirty="0" smtClean="0">
                <a:cs typeface="+mj-cs"/>
              </a:rPr>
              <a:t>12. השקע החכם </a:t>
            </a:r>
            <a:r>
              <a:rPr lang="he-IL" dirty="0" err="1" smtClean="0">
                <a:cs typeface="+mj-cs"/>
              </a:rPr>
              <a:t>_____</a:t>
            </a:r>
            <a:r>
              <a:rPr lang="he-IL" dirty="0" smtClean="0">
                <a:cs typeface="+mj-cs"/>
              </a:rPr>
              <a:t> את  צריכת החשמל של המכשיר.</a:t>
            </a:r>
            <a:endParaRPr lang="en-US" dirty="0" smtClean="0">
              <a:cs typeface="+mj-cs"/>
            </a:endParaRPr>
          </a:p>
          <a:p>
            <a:pPr lvl="0"/>
            <a:r>
              <a:rPr lang="he-IL" dirty="0" smtClean="0">
                <a:cs typeface="+mj-cs"/>
              </a:rPr>
              <a:t>	א. </a:t>
            </a:r>
            <a:r>
              <a:rPr lang="he-IL" dirty="0" smtClean="0">
                <a:solidFill>
                  <a:srgbClr val="FF0000"/>
                </a:solidFill>
                <a:cs typeface="+mj-cs"/>
              </a:rPr>
              <a:t>מודד</a:t>
            </a:r>
            <a:endParaRPr lang="en-US" dirty="0" smtClean="0">
              <a:solidFill>
                <a:srgbClr val="FF0000"/>
              </a:solidFill>
              <a:cs typeface="+mj-cs"/>
            </a:endParaRPr>
          </a:p>
          <a:p>
            <a:pPr lvl="0"/>
            <a:r>
              <a:rPr lang="he-IL" dirty="0" smtClean="0">
                <a:cs typeface="+mj-cs"/>
              </a:rPr>
              <a:t>	ב. מפחית</a:t>
            </a:r>
            <a:endParaRPr lang="en-US" dirty="0" smtClean="0">
              <a:cs typeface="+mj-cs"/>
            </a:endParaRPr>
          </a:p>
          <a:p>
            <a:pPr lvl="0"/>
            <a:r>
              <a:rPr lang="he-IL" dirty="0" smtClean="0">
                <a:cs typeface="+mj-cs"/>
              </a:rPr>
              <a:t>	ג. מקטין</a:t>
            </a:r>
            <a:endParaRPr lang="en-US" dirty="0" smtClean="0">
              <a:cs typeface="+mj-cs"/>
            </a:endParaRPr>
          </a:p>
          <a:p>
            <a:pPr lvl="0"/>
            <a:r>
              <a:rPr lang="he-IL" dirty="0" smtClean="0">
                <a:cs typeface="+mj-cs"/>
              </a:rPr>
              <a:t>	ד. מגדיל</a:t>
            </a:r>
          </a:p>
          <a:p>
            <a:pPr lvl="0"/>
            <a:endParaRPr lang="en-US" dirty="0" smtClean="0">
              <a:cs typeface="+mj-cs"/>
            </a:endParaRPr>
          </a:p>
          <a:p>
            <a:r>
              <a:rPr lang="he-IL" dirty="0" smtClean="0">
                <a:cs typeface="+mj-cs"/>
              </a:rPr>
              <a:t>13. בבית חכם מצמצמים את צריכת החשמל באמצעות – </a:t>
            </a:r>
            <a:endParaRPr lang="en-US" dirty="0" smtClean="0">
              <a:cs typeface="+mj-cs"/>
            </a:endParaRPr>
          </a:p>
          <a:p>
            <a:pPr lvl="0"/>
            <a:r>
              <a:rPr lang="he-IL" dirty="0" smtClean="0">
                <a:cs typeface="+mj-cs"/>
              </a:rPr>
              <a:t>	א. התייעלות ידנית</a:t>
            </a:r>
            <a:endParaRPr lang="en-US" dirty="0" smtClean="0">
              <a:cs typeface="+mj-cs"/>
            </a:endParaRPr>
          </a:p>
          <a:p>
            <a:pPr lvl="0"/>
            <a:r>
              <a:rPr lang="he-IL" dirty="0" smtClean="0">
                <a:cs typeface="+mj-cs"/>
              </a:rPr>
              <a:t>	ב. התייעלות טכנולוגית</a:t>
            </a:r>
            <a:endParaRPr lang="en-US" dirty="0" smtClean="0">
              <a:cs typeface="+mj-cs"/>
            </a:endParaRPr>
          </a:p>
          <a:p>
            <a:pPr lvl="0"/>
            <a:r>
              <a:rPr lang="he-IL" dirty="0" smtClean="0">
                <a:cs typeface="+mj-cs"/>
              </a:rPr>
              <a:t>	ג. </a:t>
            </a:r>
            <a:r>
              <a:rPr lang="he-IL" dirty="0" smtClean="0">
                <a:solidFill>
                  <a:srgbClr val="FF0000"/>
                </a:solidFill>
                <a:cs typeface="+mj-cs"/>
              </a:rPr>
              <a:t>גם התייעלות ידנית וגם טכנולוגית</a:t>
            </a:r>
            <a:endParaRPr lang="en-US" dirty="0" smtClean="0">
              <a:solidFill>
                <a:srgbClr val="FF0000"/>
              </a:solidFill>
              <a:cs typeface="+mj-cs"/>
            </a:endParaRPr>
          </a:p>
          <a:p>
            <a:pPr lvl="0"/>
            <a:r>
              <a:rPr lang="he-IL" dirty="0" smtClean="0">
                <a:cs typeface="+mj-cs"/>
              </a:rPr>
              <a:t>	ד. אף תשובה אינה נכונה</a:t>
            </a:r>
          </a:p>
          <a:p>
            <a:pPr lvl="0"/>
            <a:endParaRPr lang="en-US" dirty="0" smtClean="0">
              <a:cs typeface="+mj-cs"/>
            </a:endParaRPr>
          </a:p>
          <a:p>
            <a:r>
              <a:rPr lang="he-IL" dirty="0" smtClean="0">
                <a:cs typeface="+mj-cs"/>
              </a:rPr>
              <a:t>14. ______</a:t>
            </a:r>
            <a:r>
              <a:rPr lang="he-IL" dirty="0" err="1" smtClean="0">
                <a:cs typeface="+mj-cs"/>
              </a:rPr>
              <a:t>_   יכו</a:t>
            </a:r>
            <a:r>
              <a:rPr lang="he-IL" dirty="0" smtClean="0">
                <a:cs typeface="+mj-cs"/>
              </a:rPr>
              <a:t>ל לזהות מכשירי חשמל בזבזניים.</a:t>
            </a:r>
            <a:endParaRPr lang="en-US" dirty="0" smtClean="0">
              <a:cs typeface="+mj-cs"/>
            </a:endParaRPr>
          </a:p>
          <a:p>
            <a:pPr lvl="0"/>
            <a:r>
              <a:rPr lang="he-IL" dirty="0" smtClean="0">
                <a:cs typeface="+mj-cs"/>
              </a:rPr>
              <a:t>	א. </a:t>
            </a:r>
            <a:r>
              <a:rPr lang="he-IL" dirty="0" smtClean="0">
                <a:solidFill>
                  <a:srgbClr val="FF0000"/>
                </a:solidFill>
                <a:cs typeface="+mj-cs"/>
              </a:rPr>
              <a:t>שקע חכם</a:t>
            </a:r>
            <a:endParaRPr lang="en-US" dirty="0" smtClean="0">
              <a:solidFill>
                <a:srgbClr val="FF0000"/>
              </a:solidFill>
              <a:cs typeface="+mj-cs"/>
            </a:endParaRPr>
          </a:p>
          <a:p>
            <a:pPr lvl="0"/>
            <a:r>
              <a:rPr lang="he-IL" dirty="0" smtClean="0">
                <a:cs typeface="+mj-cs"/>
              </a:rPr>
              <a:t>	ב. תקע חכם</a:t>
            </a:r>
            <a:endParaRPr lang="en-US" dirty="0" smtClean="0">
              <a:cs typeface="+mj-cs"/>
            </a:endParaRPr>
          </a:p>
          <a:p>
            <a:pPr lvl="0"/>
            <a:r>
              <a:rPr lang="he-IL" dirty="0" smtClean="0">
                <a:cs typeface="+mj-cs"/>
              </a:rPr>
              <a:t>	ג. דוד שמש חכם</a:t>
            </a:r>
            <a:endParaRPr lang="en-US" dirty="0" smtClean="0">
              <a:cs typeface="+mj-cs"/>
            </a:endParaRPr>
          </a:p>
          <a:p>
            <a:pPr lvl="0"/>
            <a:r>
              <a:rPr lang="he-IL" dirty="0" smtClean="0">
                <a:cs typeface="+mj-cs"/>
              </a:rPr>
              <a:t>	ד. נורה חכמה</a:t>
            </a:r>
          </a:p>
          <a:p>
            <a:pPr lvl="0"/>
            <a:endParaRPr lang="he-IL" dirty="0" smtClean="0">
              <a:cs typeface="+mj-cs"/>
            </a:endParaRPr>
          </a:p>
          <a:p>
            <a:r>
              <a:rPr lang="he-IL" dirty="0" smtClean="0">
                <a:cs typeface="+mj-cs"/>
              </a:rPr>
              <a:t>15. התייעלות אנרגטית היא –</a:t>
            </a:r>
            <a:endParaRPr lang="en-US" dirty="0" smtClean="0">
              <a:cs typeface="+mj-cs"/>
            </a:endParaRPr>
          </a:p>
          <a:p>
            <a:pPr lvl="0"/>
            <a:r>
              <a:rPr lang="he-IL" dirty="0" smtClean="0">
                <a:cs typeface="+mj-cs"/>
              </a:rPr>
              <a:t>	א. חיסכון בצריכת אנרגיה.</a:t>
            </a:r>
            <a:endParaRPr lang="en-US" dirty="0" smtClean="0">
              <a:cs typeface="+mj-cs"/>
            </a:endParaRPr>
          </a:p>
          <a:p>
            <a:pPr lvl="0"/>
            <a:r>
              <a:rPr lang="he-IL" dirty="0" smtClean="0">
                <a:cs typeface="+mj-cs"/>
              </a:rPr>
              <a:t>	ב. מועילה לאדם, לחברה ולעולם.</a:t>
            </a:r>
            <a:endParaRPr lang="en-US" dirty="0" smtClean="0">
              <a:cs typeface="+mj-cs"/>
            </a:endParaRPr>
          </a:p>
          <a:p>
            <a:pPr lvl="0"/>
            <a:r>
              <a:rPr lang="he-IL" dirty="0" smtClean="0">
                <a:cs typeface="+mj-cs"/>
              </a:rPr>
              <a:t>	ג. שימוש מושכל ומודע בחשמל.</a:t>
            </a:r>
            <a:endParaRPr lang="en-US" dirty="0" smtClean="0">
              <a:cs typeface="+mj-cs"/>
            </a:endParaRPr>
          </a:p>
          <a:p>
            <a:pPr lvl="0"/>
            <a:r>
              <a:rPr lang="he-IL" dirty="0" smtClean="0">
                <a:cs typeface="+mj-cs"/>
              </a:rPr>
              <a:t>	ד. </a:t>
            </a:r>
            <a:r>
              <a:rPr lang="he-IL" dirty="0" smtClean="0">
                <a:solidFill>
                  <a:srgbClr val="FF0000"/>
                </a:solidFill>
                <a:cs typeface="+mj-cs"/>
              </a:rPr>
              <a:t>כל התשובות נכונות.</a:t>
            </a:r>
            <a:endParaRPr lang="en-US" dirty="0" smtClean="0">
              <a:solidFill>
                <a:srgbClr val="FF0000"/>
              </a:solidFill>
              <a:cs typeface="+mj-cs"/>
            </a:endParaRPr>
          </a:p>
          <a:p>
            <a:pPr lvl="0"/>
            <a:endParaRPr lang="en-US" dirty="0" smtClean="0">
              <a:cs typeface="+mj-cs"/>
            </a:endParaRPr>
          </a:p>
          <a:p>
            <a:endParaRPr lang="he-IL" dirty="0">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9986"/>
            <a:ext cx="3422184" cy="402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500042"/>
            <a:ext cx="6786610" cy="5078313"/>
          </a:xfrm>
          <a:prstGeom prst="rect">
            <a:avLst/>
          </a:prstGeom>
          <a:noFill/>
        </p:spPr>
        <p:txBody>
          <a:bodyPr wrap="square" rtlCol="1">
            <a:spAutoFit/>
          </a:bodyPr>
          <a:lstStyle/>
          <a:p>
            <a:r>
              <a:rPr lang="he-IL" dirty="0" smtClean="0">
                <a:cs typeface="+mj-cs"/>
              </a:rPr>
              <a:t>16. ________</a:t>
            </a:r>
            <a:r>
              <a:rPr lang="he-IL" dirty="0" err="1" smtClean="0">
                <a:cs typeface="+mj-cs"/>
              </a:rPr>
              <a:t>_  מחוץ  </a:t>
            </a:r>
            <a:r>
              <a:rPr lang="he-IL" dirty="0" smtClean="0">
                <a:cs typeface="+mj-cs"/>
              </a:rPr>
              <a:t>לתחום ואסור לטפס עליהם.</a:t>
            </a:r>
            <a:endParaRPr lang="en-US" dirty="0" smtClean="0">
              <a:cs typeface="+mj-cs"/>
            </a:endParaRPr>
          </a:p>
          <a:p>
            <a:pPr lvl="0"/>
            <a:r>
              <a:rPr lang="he-IL" dirty="0" smtClean="0">
                <a:cs typeface="+mj-cs"/>
              </a:rPr>
              <a:t>	א. </a:t>
            </a:r>
            <a:r>
              <a:rPr lang="he-IL" dirty="0" smtClean="0">
                <a:solidFill>
                  <a:srgbClr val="FF0000"/>
                </a:solidFill>
                <a:cs typeface="+mj-cs"/>
              </a:rPr>
              <a:t>עמודי חשמל</a:t>
            </a:r>
            <a:endParaRPr lang="en-US" dirty="0" smtClean="0">
              <a:solidFill>
                <a:srgbClr val="FF0000"/>
              </a:solidFill>
              <a:cs typeface="+mj-cs"/>
            </a:endParaRPr>
          </a:p>
          <a:p>
            <a:pPr lvl="0"/>
            <a:r>
              <a:rPr lang="he-IL" dirty="0" smtClean="0">
                <a:cs typeface="+mj-cs"/>
              </a:rPr>
              <a:t>	ב. קורות</a:t>
            </a:r>
            <a:endParaRPr lang="en-US" dirty="0" smtClean="0">
              <a:cs typeface="+mj-cs"/>
            </a:endParaRPr>
          </a:p>
          <a:p>
            <a:pPr lvl="0"/>
            <a:r>
              <a:rPr lang="he-IL" dirty="0" smtClean="0">
                <a:cs typeface="+mj-cs"/>
              </a:rPr>
              <a:t>	ג. חבלים</a:t>
            </a:r>
            <a:endParaRPr lang="en-US" dirty="0" smtClean="0">
              <a:cs typeface="+mj-cs"/>
            </a:endParaRPr>
          </a:p>
          <a:p>
            <a:pPr lvl="0"/>
            <a:r>
              <a:rPr lang="he-IL" dirty="0" smtClean="0">
                <a:cs typeface="+mj-cs"/>
              </a:rPr>
              <a:t>	ד. סולמות</a:t>
            </a:r>
          </a:p>
          <a:p>
            <a:pPr lvl="0"/>
            <a:endParaRPr lang="en-US" dirty="0" smtClean="0">
              <a:cs typeface="+mj-cs"/>
            </a:endParaRPr>
          </a:p>
          <a:p>
            <a:r>
              <a:rPr lang="he-IL" dirty="0" smtClean="0">
                <a:cs typeface="+mj-cs"/>
              </a:rPr>
              <a:t>17. נפגע התחשמלות יש להרחיק בעזרת – </a:t>
            </a:r>
            <a:endParaRPr lang="en-US" dirty="0" smtClean="0">
              <a:cs typeface="+mj-cs"/>
            </a:endParaRPr>
          </a:p>
          <a:p>
            <a:pPr lvl="0"/>
            <a:r>
              <a:rPr lang="he-IL" dirty="0" smtClean="0">
                <a:cs typeface="+mj-cs"/>
              </a:rPr>
              <a:t>	א. </a:t>
            </a:r>
            <a:r>
              <a:rPr lang="he-IL" dirty="0" smtClean="0">
                <a:solidFill>
                  <a:srgbClr val="FF0000"/>
                </a:solidFill>
                <a:cs typeface="+mj-cs"/>
              </a:rPr>
              <a:t>כפפות גומי או מוט עץ יבש</a:t>
            </a:r>
            <a:endParaRPr lang="en-US" dirty="0" smtClean="0">
              <a:solidFill>
                <a:srgbClr val="FF0000"/>
              </a:solidFill>
              <a:cs typeface="+mj-cs"/>
            </a:endParaRPr>
          </a:p>
          <a:p>
            <a:pPr lvl="0"/>
            <a:r>
              <a:rPr lang="he-IL" dirty="0" smtClean="0">
                <a:cs typeface="+mj-cs"/>
              </a:rPr>
              <a:t>	ב. כפפות בד או מוט ברזל</a:t>
            </a:r>
            <a:endParaRPr lang="en-US" dirty="0" smtClean="0">
              <a:cs typeface="+mj-cs"/>
            </a:endParaRPr>
          </a:p>
          <a:p>
            <a:pPr lvl="0"/>
            <a:r>
              <a:rPr lang="he-IL" dirty="0" smtClean="0">
                <a:cs typeface="+mj-cs"/>
              </a:rPr>
              <a:t>	ג. כפפות בד ומוט עץ</a:t>
            </a:r>
            <a:endParaRPr lang="en-US" dirty="0" smtClean="0">
              <a:cs typeface="+mj-cs"/>
            </a:endParaRPr>
          </a:p>
          <a:p>
            <a:pPr lvl="0"/>
            <a:r>
              <a:rPr lang="he-IL" dirty="0" smtClean="0">
                <a:cs typeface="+mj-cs"/>
              </a:rPr>
              <a:t>	ד. כל התשובות נכונות</a:t>
            </a:r>
          </a:p>
          <a:p>
            <a:pPr lvl="0"/>
            <a:endParaRPr lang="he-IL" dirty="0" smtClean="0">
              <a:cs typeface="+mj-cs"/>
            </a:endParaRPr>
          </a:p>
          <a:p>
            <a:pPr lvl="0"/>
            <a:r>
              <a:rPr lang="he-IL" dirty="0" smtClean="0">
                <a:cs typeface="+mj-cs"/>
              </a:rPr>
              <a:t>18. פירוש המילה "הארקה" </a:t>
            </a:r>
            <a:r>
              <a:rPr lang="he-IL" dirty="0"/>
              <a:t>–</a:t>
            </a:r>
            <a:endParaRPr lang="he-IL" dirty="0" smtClean="0">
              <a:cs typeface="+mj-cs"/>
            </a:endParaRPr>
          </a:p>
          <a:p>
            <a:pPr lvl="0"/>
            <a:r>
              <a:rPr lang="he-IL" dirty="0" smtClean="0">
                <a:cs typeface="+mj-cs"/>
              </a:rPr>
              <a:t>	א. </a:t>
            </a:r>
            <a:r>
              <a:rPr lang="he-IL" dirty="0" smtClean="0">
                <a:solidFill>
                  <a:srgbClr val="FF0000"/>
                </a:solidFill>
                <a:cs typeface="+mj-cs"/>
              </a:rPr>
              <a:t>חיבור לארץ</a:t>
            </a:r>
          </a:p>
          <a:p>
            <a:pPr lvl="0"/>
            <a:r>
              <a:rPr lang="he-IL" dirty="0" smtClean="0">
                <a:cs typeface="+mj-cs"/>
              </a:rPr>
              <a:t>	ב. חיבור לארון חשמל</a:t>
            </a:r>
          </a:p>
          <a:p>
            <a:pPr lvl="0"/>
            <a:r>
              <a:rPr lang="he-IL" dirty="0" smtClean="0">
                <a:cs typeface="+mj-cs"/>
              </a:rPr>
              <a:t>	ג. חיבור לשקע</a:t>
            </a:r>
          </a:p>
          <a:p>
            <a:pPr lvl="0"/>
            <a:r>
              <a:rPr lang="he-IL" dirty="0" smtClean="0">
                <a:cs typeface="+mj-cs"/>
              </a:rPr>
              <a:t>	ד. חיבור למכשיר חשמלי </a:t>
            </a:r>
            <a:endParaRPr lang="en-US" dirty="0" smtClean="0">
              <a:cs typeface="+mj-cs"/>
            </a:endParaRPr>
          </a:p>
          <a:p>
            <a:endParaRPr lang="he-IL" dirty="0">
              <a:cs typeface="+mj-cs"/>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4176464" cy="379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0034" y="142852"/>
            <a:ext cx="7901014" cy="725470"/>
          </a:xfrm>
        </p:spPr>
        <p:txBody>
          <a:bodyPr>
            <a:normAutofit fontScale="90000"/>
          </a:bodyPr>
          <a:lstStyle/>
          <a:p>
            <a:pPr algn="ctr"/>
            <a:r>
              <a:rPr lang="he-IL" b="1" u="sng" dirty="0" smtClean="0"/>
              <a:t>כתבות מספרות</a:t>
            </a:r>
            <a:r>
              <a:rPr lang="en-US" b="1" u="sng" dirty="0" smtClean="0"/>
              <a:t> </a:t>
            </a:r>
            <a:r>
              <a:rPr lang="he-IL" b="1" u="sng" dirty="0" smtClean="0"/>
              <a:t> - בטיחות בראי התקשורת</a:t>
            </a:r>
            <a:br>
              <a:rPr lang="he-IL" b="1" u="sng" dirty="0" smtClean="0"/>
            </a:br>
            <a:r>
              <a:rPr lang="he-IL" sz="2700" dirty="0" smtClean="0"/>
              <a:t>כתוב.....אבל היה ניתן למנוע....</a:t>
            </a:r>
            <a:endParaRPr lang="he-IL" dirty="0"/>
          </a:p>
        </p:txBody>
      </p:sp>
      <p:sp>
        <p:nvSpPr>
          <p:cNvPr id="3" name="מציין מיקום תוכן 2"/>
          <p:cNvSpPr>
            <a:spLocks noGrp="1"/>
          </p:cNvSpPr>
          <p:nvPr>
            <p:ph sz="quarter" idx="1"/>
          </p:nvPr>
        </p:nvSpPr>
        <p:spPr>
          <a:xfrm>
            <a:off x="323528" y="868322"/>
            <a:ext cx="7829576" cy="5643602"/>
          </a:xfrm>
        </p:spPr>
        <p:txBody>
          <a:bodyPr>
            <a:normAutofit fontScale="85000" lnSpcReduction="20000"/>
          </a:bodyPr>
          <a:lstStyle/>
          <a:p>
            <a:pPr algn="ctr">
              <a:buNone/>
            </a:pPr>
            <a:r>
              <a:rPr lang="he-IL" sz="2000" b="1" dirty="0" smtClean="0">
                <a:cs typeface="+mj-cs"/>
              </a:rPr>
              <a:t>הפעלה מספר 3</a:t>
            </a:r>
          </a:p>
          <a:p>
            <a:pPr>
              <a:buNone/>
            </a:pPr>
            <a:r>
              <a:rPr lang="he-IL" sz="2100" b="1" dirty="0" smtClean="0">
                <a:cs typeface="+mj-cs"/>
              </a:rPr>
              <a:t>רקע</a:t>
            </a:r>
          </a:p>
          <a:p>
            <a:pPr algn="r">
              <a:buNone/>
            </a:pPr>
            <a:r>
              <a:rPr lang="he-IL" sz="2100" dirty="0" smtClean="0">
                <a:cs typeface="+mj-cs"/>
              </a:rPr>
              <a:t>     * אין ספק כי החשמל תורם ותרם תרומה נכבדת להתפתחות האנושות.                                     * יחד עם זאת, קיימות סכנות רבות בסביבת חשמל ועלינו לדעת להיזהר ולהישמר בחזקת "ונשמרתם לנפשותיכם".</a:t>
            </a:r>
          </a:p>
          <a:p>
            <a:pPr>
              <a:buNone/>
            </a:pPr>
            <a:r>
              <a:rPr lang="he-IL" sz="2100" b="1" dirty="0" smtClean="0">
                <a:cs typeface="+mj-cs"/>
              </a:rPr>
              <a:t>מטרות</a:t>
            </a:r>
            <a:endParaRPr lang="he-IL" sz="2100" b="1" dirty="0">
              <a:cs typeface="+mj-cs"/>
            </a:endParaRPr>
          </a:p>
          <a:p>
            <a:pPr algn="r">
              <a:buNone/>
            </a:pPr>
            <a:r>
              <a:rPr lang="he-IL" sz="2100" dirty="0" smtClean="0">
                <a:cs typeface="+mj-cs"/>
              </a:rPr>
              <a:t>	* לחזק את ההבנה כי טמונות סכנות בחשמל בבית ומחוצה לו.                </a:t>
            </a:r>
            <a:r>
              <a:rPr lang="en-US" sz="2100" dirty="0" smtClean="0">
                <a:cs typeface="+mj-cs"/>
              </a:rPr>
              <a:t/>
            </a:r>
            <a:br>
              <a:rPr lang="en-US" sz="2100" dirty="0" smtClean="0">
                <a:cs typeface="+mj-cs"/>
              </a:rPr>
            </a:br>
            <a:r>
              <a:rPr lang="he-IL" sz="2100" dirty="0" smtClean="0">
                <a:cs typeface="+mj-cs"/>
              </a:rPr>
              <a:t>* להבין כי התנהגות עפ"י כללי הבטיחות והזהירות –  היא אינה המלצה, כי אם חובה! </a:t>
            </a:r>
          </a:p>
          <a:p>
            <a:pPr algn="r">
              <a:buNone/>
            </a:pPr>
            <a:r>
              <a:rPr lang="he-IL" sz="2100" b="1" dirty="0" smtClean="0">
                <a:cs typeface="+mj-cs"/>
              </a:rPr>
              <a:t>קהל יעד </a:t>
            </a:r>
          </a:p>
          <a:p>
            <a:pPr algn="r">
              <a:buNone/>
            </a:pPr>
            <a:r>
              <a:rPr lang="he-IL" sz="2100" dirty="0" smtClean="0">
                <a:cs typeface="+mj-cs"/>
              </a:rPr>
              <a:t>	תלמידי כיתות ד' - ו'</a:t>
            </a:r>
          </a:p>
          <a:p>
            <a:pPr algn="r">
              <a:buNone/>
            </a:pPr>
            <a:endParaRPr lang="he-IL" sz="2100" b="1" dirty="0" smtClean="0">
              <a:cs typeface="+mj-cs"/>
            </a:endParaRPr>
          </a:p>
          <a:p>
            <a:pPr algn="r">
              <a:buNone/>
            </a:pPr>
            <a:r>
              <a:rPr lang="he-IL" sz="2100" b="1" dirty="0" smtClean="0">
                <a:cs typeface="+mj-cs"/>
              </a:rPr>
              <a:t>מהלך הפעילות</a:t>
            </a:r>
          </a:p>
          <a:p>
            <a:pPr algn="r">
              <a:buNone/>
            </a:pPr>
            <a:r>
              <a:rPr lang="he-IL" sz="2100" dirty="0" smtClean="0">
                <a:cs typeface="+mj-cs"/>
              </a:rPr>
              <a:t>    התלמידים לוחצים על הקישור המפנה אותם לתוך כתבה תקשורתית ובה מידע בנוגע לאירוע. התלמידים ינהלו דיון כיצד הם מרגישים כלפי הסיפור וכיצד היה ניתן למנוע את האסון. </a:t>
            </a:r>
          </a:p>
          <a:p>
            <a:pPr marL="0" lvl="0" indent="0">
              <a:spcBef>
                <a:spcPts val="0"/>
              </a:spcBef>
              <a:buClrTx/>
              <a:buSzTx/>
              <a:buNone/>
            </a:pPr>
            <a:endParaRPr lang="he-IL" sz="2100" b="1" dirty="0" smtClean="0">
              <a:solidFill>
                <a:prstClr val="black"/>
              </a:solidFill>
              <a:cs typeface="Arial"/>
            </a:endParaRPr>
          </a:p>
          <a:p>
            <a:pPr marL="0" lvl="0" indent="0">
              <a:spcBef>
                <a:spcPts val="0"/>
              </a:spcBef>
              <a:buClrTx/>
              <a:buSzTx/>
              <a:buNone/>
            </a:pPr>
            <a:r>
              <a:rPr lang="he-IL" sz="2100" b="1" dirty="0" smtClean="0">
                <a:solidFill>
                  <a:prstClr val="black"/>
                </a:solidFill>
                <a:cs typeface="Arial"/>
              </a:rPr>
              <a:t>נקודות לדיון</a:t>
            </a:r>
          </a:p>
          <a:p>
            <a:pPr marL="0" lvl="0" indent="0">
              <a:spcBef>
                <a:spcPts val="0"/>
              </a:spcBef>
              <a:buClrTx/>
              <a:buSzTx/>
              <a:buNone/>
            </a:pPr>
            <a:r>
              <a:rPr lang="he-IL" sz="2100" dirty="0" smtClean="0">
                <a:solidFill>
                  <a:prstClr val="black"/>
                </a:solidFill>
                <a:cs typeface="Arial"/>
              </a:rPr>
              <a:t>* מה ההרגשה של התלמידים כלפי הקטעים.                                                                      * בסביבת חשמל יש "להקדים מחשבה למעשה" –  האם היה ניתן למנוע את התאונות</a:t>
            </a:r>
            <a:r>
              <a:rPr lang="en-US" sz="2100" dirty="0" smtClean="0">
                <a:solidFill>
                  <a:prstClr val="black"/>
                </a:solidFill>
                <a:cs typeface="Arial"/>
              </a:rPr>
              <a:t/>
            </a:r>
            <a:br>
              <a:rPr lang="en-US" sz="2100" dirty="0" smtClean="0">
                <a:solidFill>
                  <a:prstClr val="black"/>
                </a:solidFill>
                <a:cs typeface="Arial"/>
              </a:rPr>
            </a:br>
            <a:r>
              <a:rPr lang="he-IL" sz="2100" dirty="0" smtClean="0">
                <a:solidFill>
                  <a:prstClr val="black"/>
                </a:solidFill>
                <a:cs typeface="Arial"/>
              </a:rPr>
              <a:t>  במקרים האלו.                                                                                                                      * בסביבת חשמל נוהגים בחוכמ"ה – לבחור היגדים / כללי בטיחות ולצרף לדף הפעילות</a:t>
            </a:r>
            <a:r>
              <a:rPr lang="he-IL" sz="1900" dirty="0" smtClean="0">
                <a:solidFill>
                  <a:prstClr val="black"/>
                </a:solidFill>
                <a:cs typeface="Arial"/>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786" y="428604"/>
            <a:ext cx="7715304" cy="1261884"/>
          </a:xfrm>
          <a:prstGeom prst="rect">
            <a:avLst/>
          </a:prstGeom>
          <a:noFill/>
        </p:spPr>
        <p:txBody>
          <a:bodyPr wrap="square" rtlCol="1">
            <a:spAutoFit/>
          </a:bodyPr>
          <a:lstStyle/>
          <a:p>
            <a:r>
              <a:rPr lang="he-IL" sz="2800" dirty="0" smtClean="0">
                <a:cs typeface="+mj-cs"/>
              </a:rPr>
              <a:t>כתבה מספר 1 -  "התחשמל למוות ממכונה לשטיפת כלי רכב"</a:t>
            </a:r>
          </a:p>
          <a:p>
            <a:pPr algn="l"/>
            <a:r>
              <a:rPr lang="en-US" sz="2000" u="sng" dirty="0" smtClean="0">
                <a:cs typeface="+mj-cs"/>
              </a:rPr>
              <a:t>https://www.ynet.co.il/articles/0,7340,L-5208684,00.html</a:t>
            </a:r>
            <a:endParaRPr lang="he-IL" sz="2000" u="sng" dirty="0">
              <a:cs typeface="+mj-cs"/>
            </a:endParaRPr>
          </a:p>
        </p:txBody>
      </p:sp>
      <p:pic>
        <p:nvPicPr>
          <p:cNvPr id="2050" name="Picture 2"/>
          <p:cNvPicPr>
            <a:picLocks noChangeAspect="1" noChangeArrowheads="1"/>
          </p:cNvPicPr>
          <p:nvPr/>
        </p:nvPicPr>
        <p:blipFill>
          <a:blip r:embed="rId2"/>
          <a:srcRect/>
          <a:stretch>
            <a:fillRect/>
          </a:stretch>
        </p:blipFill>
        <p:spPr bwMode="auto">
          <a:xfrm>
            <a:off x="285720" y="4071942"/>
            <a:ext cx="1685923" cy="25256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071670" y="4143380"/>
            <a:ext cx="1643074" cy="2487660"/>
          </a:xfrm>
          <a:prstGeom prst="rect">
            <a:avLst/>
          </a:prstGeom>
          <a:noFill/>
          <a:ln w="9525">
            <a:noFill/>
            <a:miter lim="800000"/>
            <a:headEnd/>
            <a:tailEnd/>
          </a:ln>
          <a:effectLst/>
        </p:spPr>
      </p:pic>
      <p:pic>
        <p:nvPicPr>
          <p:cNvPr id="2053" name="Picture 5" descr="×ª××× × ×§×©××¨×"/>
          <p:cNvPicPr>
            <a:picLocks noChangeAspect="1" noChangeArrowheads="1"/>
          </p:cNvPicPr>
          <p:nvPr/>
        </p:nvPicPr>
        <p:blipFill>
          <a:blip r:embed="rId4"/>
          <a:srcRect/>
          <a:stretch>
            <a:fillRect/>
          </a:stretch>
        </p:blipFill>
        <p:spPr bwMode="auto">
          <a:xfrm>
            <a:off x="3857620" y="4429132"/>
            <a:ext cx="2143125" cy="2143125"/>
          </a:xfrm>
          <a:prstGeom prst="rect">
            <a:avLst/>
          </a:prstGeom>
          <a:noFill/>
        </p:spPr>
      </p:pic>
      <p:pic>
        <p:nvPicPr>
          <p:cNvPr id="2055" name="Picture 7" descr="×ª××× × ×§×©××¨×"/>
          <p:cNvPicPr>
            <a:picLocks noChangeAspect="1" noChangeArrowheads="1"/>
          </p:cNvPicPr>
          <p:nvPr/>
        </p:nvPicPr>
        <p:blipFill>
          <a:blip r:embed="rId5"/>
          <a:srcRect/>
          <a:stretch>
            <a:fillRect/>
          </a:stretch>
        </p:blipFill>
        <p:spPr bwMode="auto">
          <a:xfrm>
            <a:off x="5786446" y="4476750"/>
            <a:ext cx="2381250" cy="2381250"/>
          </a:xfrm>
          <a:prstGeom prst="rect">
            <a:avLst/>
          </a:prstGeom>
          <a:noFill/>
        </p:spPr>
      </p:pic>
      <p:sp>
        <p:nvSpPr>
          <p:cNvPr id="8" name="מלבן 7"/>
          <p:cNvSpPr/>
          <p:nvPr/>
        </p:nvSpPr>
        <p:spPr>
          <a:xfrm>
            <a:off x="857224" y="1928802"/>
            <a:ext cx="7572428" cy="1231106"/>
          </a:xfrm>
          <a:prstGeom prst="rect">
            <a:avLst/>
          </a:prstGeom>
        </p:spPr>
        <p:txBody>
          <a:bodyPr wrap="square">
            <a:spAutoFit/>
          </a:bodyPr>
          <a:lstStyle/>
          <a:p>
            <a:r>
              <a:rPr lang="he-IL" sz="2800" dirty="0" smtClean="0">
                <a:cs typeface="+mj-cs"/>
              </a:rPr>
              <a:t>כתבה מספר 2 </a:t>
            </a:r>
            <a:r>
              <a:rPr lang="he-IL" sz="2800" dirty="0" err="1" smtClean="0">
                <a:cs typeface="+mj-cs"/>
              </a:rPr>
              <a:t>– "</a:t>
            </a:r>
            <a:r>
              <a:rPr lang="he-IL" sz="2800" dirty="0" smtClean="0">
                <a:cs typeface="+mj-cs"/>
              </a:rPr>
              <a:t>בן 16 מאשדוד טיפס על עמוד תאורה והתחשמל למוות"</a:t>
            </a:r>
            <a:endParaRPr lang="he-IL" sz="1600" dirty="0" smtClean="0"/>
          </a:p>
          <a:p>
            <a:pPr algn="l"/>
            <a:r>
              <a:rPr lang="en-US" u="sng" dirty="0" smtClean="0"/>
              <a:t>https://www.ynet.co.il/articles/0,7340,L-4986878,00.html</a:t>
            </a:r>
            <a:endParaRPr lang="he-IL" u="sng" dirty="0" smtClean="0"/>
          </a:p>
        </p:txBody>
      </p:sp>
      <p:sp>
        <p:nvSpPr>
          <p:cNvPr id="9" name="TextBox 8"/>
          <p:cNvSpPr txBox="1"/>
          <p:nvPr/>
        </p:nvSpPr>
        <p:spPr>
          <a:xfrm>
            <a:off x="4000496" y="3357562"/>
            <a:ext cx="4643470" cy="369332"/>
          </a:xfrm>
          <a:prstGeom prst="rect">
            <a:avLst/>
          </a:prstGeom>
          <a:noFill/>
        </p:spPr>
        <p:txBody>
          <a:bodyPr wrap="square" rtlCol="1">
            <a:spAutoFit/>
          </a:bodyPr>
          <a:lstStyle/>
          <a:p>
            <a:r>
              <a:rPr lang="he-IL" dirty="0" smtClean="0">
                <a:cs typeface="+mj-cs"/>
              </a:rPr>
              <a:t>נלקח מתוך אתר "נתיב האור" תשע"ח </a:t>
            </a:r>
            <a:endParaRPr lang="he-IL" dirty="0">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9"/>
          <p:cNvSpPr>
            <a:spLocks noChangeArrowheads="1"/>
          </p:cNvSpPr>
          <p:nvPr/>
        </p:nvSpPr>
        <p:spPr bwMode="auto">
          <a:xfrm>
            <a:off x="827584" y="760419"/>
            <a:ext cx="4592638" cy="1051719"/>
          </a:xfrm>
          <a:prstGeom prst="ellipse">
            <a:avLst/>
          </a:prstGeom>
          <a:gradFill rotWithShape="0">
            <a:gsLst>
              <a:gs pos="0">
                <a:srgbClr val="B2A1C7"/>
              </a:gs>
              <a:gs pos="50000">
                <a:srgbClr val="E5DFEC"/>
              </a:gs>
              <a:gs pos="100000">
                <a:srgbClr val="B2A1C7"/>
              </a:gs>
            </a:gsLst>
            <a:lin ang="18900000" scaled="1"/>
          </a:gradFill>
          <a:ln w="19050">
            <a:solidFill>
              <a:srgbClr val="000000"/>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התוכנית מתייחסת ל"עולם מעשה ידי אדם". ייחודו של האדם בתבונתו בפתרון בעיות ובתהליך קבלת החלטות.</a:t>
            </a:r>
            <a:endParaRPr kumimoji="0" lang="he-IL" altLang="he-I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Oval 50"/>
          <p:cNvSpPr>
            <a:spLocks noChangeArrowheads="1"/>
          </p:cNvSpPr>
          <p:nvPr/>
        </p:nvSpPr>
        <p:spPr bwMode="auto">
          <a:xfrm>
            <a:off x="746016" y="2132597"/>
            <a:ext cx="4762500" cy="1800201"/>
          </a:xfrm>
          <a:prstGeom prst="ellipse">
            <a:avLst/>
          </a:prstGeom>
          <a:gradFill rotWithShape="0">
            <a:gsLst>
              <a:gs pos="0">
                <a:srgbClr val="B2A1C7"/>
              </a:gs>
              <a:gs pos="50000">
                <a:srgbClr val="E5DFEC"/>
              </a:gs>
              <a:gs pos="100000">
                <a:srgbClr val="B2A1C7"/>
              </a:gs>
            </a:gsLst>
            <a:lin ang="18900000" scaled="1"/>
          </a:gradFill>
          <a:ln w="19050">
            <a:solidFill>
              <a:srgbClr val="000000"/>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he-IL" altLang="he-IL" sz="1600" dirty="0">
                <a:latin typeface="Calibri" pitchFamily="34" charset="0"/>
                <a:ea typeface="Times New Roman" pitchFamily="18" charset="0"/>
                <a:cs typeface="Arial" pitchFamily="34" charset="0"/>
              </a:rPr>
              <a:t>התוכנית מציגה את תרומת האדם לפיתוחים טכנולוגים. פיתוחים אלו מקדמים את המחקר המדעי ואת תכנון בניית המוצר. ניתן דגש על תהליך הייצור </a:t>
            </a:r>
            <a:r>
              <a:rPr lang="he-IL" altLang="he-IL" sz="1600" dirty="0" smtClean="0">
                <a:latin typeface="Calibri" pitchFamily="34" charset="0"/>
                <a:ea typeface="Times New Roman" pitchFamily="18" charset="0"/>
                <a:cs typeface="Arial" pitchFamily="34" charset="0"/>
              </a:rPr>
              <a:t>*</a:t>
            </a:r>
            <a:r>
              <a:rPr lang="he-IL" altLang="he-IL" sz="1600" dirty="0">
                <a:latin typeface="Calibri" pitchFamily="34" charset="0"/>
                <a:ea typeface="Times New Roman" pitchFamily="18" charset="0"/>
                <a:cs typeface="Arial" pitchFamily="34" charset="0"/>
              </a:rPr>
              <a:t>ייצור ידני ומאפייניו                                *ייצור תעשייתי ומאפייניו</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53"/>
          <p:cNvSpPr>
            <a:spLocks noChangeArrowheads="1"/>
          </p:cNvSpPr>
          <p:nvPr/>
        </p:nvSpPr>
        <p:spPr bwMode="auto">
          <a:xfrm>
            <a:off x="746016" y="4178617"/>
            <a:ext cx="4759931" cy="1410623"/>
          </a:xfrm>
          <a:prstGeom prst="ellipse">
            <a:avLst/>
          </a:prstGeom>
          <a:gradFill rotWithShape="0">
            <a:gsLst>
              <a:gs pos="0">
                <a:srgbClr val="B2A1C7"/>
              </a:gs>
              <a:gs pos="50000">
                <a:srgbClr val="E5DFEC"/>
              </a:gs>
              <a:gs pos="100000">
                <a:srgbClr val="B2A1C7"/>
              </a:gs>
            </a:gsLst>
            <a:lin ang="18900000" scaled="1"/>
          </a:gradFill>
          <a:ln w="19050">
            <a:solidFill>
              <a:srgbClr val="000000"/>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התוכנית מתארת את השפעת הטכנולוגיה על החברה, את השפעת הייצור התעשייתי על החברה, את המחיר הסביבתי כתוצאה מתהליכי הפקה וייצור תעשייתיים.</a:t>
            </a:r>
            <a:endParaRPr kumimoji="0" lang="he-IL" alt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55"/>
          <p:cNvSpPr>
            <a:spLocks noChangeArrowheads="1"/>
          </p:cNvSpPr>
          <p:nvPr/>
        </p:nvSpPr>
        <p:spPr bwMode="auto">
          <a:xfrm rot="5400000">
            <a:off x="5388549" y="2603271"/>
            <a:ext cx="4670413" cy="1301530"/>
          </a:xfrm>
          <a:prstGeom prst="chevron">
            <a:avLst>
              <a:gd name="adj" fmla="val 99235"/>
            </a:avLst>
          </a:prstGeom>
          <a:gradFill rotWithShape="0">
            <a:gsLst>
              <a:gs pos="0">
                <a:srgbClr val="C2D69B"/>
              </a:gs>
              <a:gs pos="50000">
                <a:srgbClr val="EAF1DD"/>
              </a:gs>
              <a:gs pos="100000">
                <a:srgbClr val="C2D69B"/>
              </a:gs>
            </a:gsLst>
            <a:lin ang="18900000" scaled="1"/>
          </a:gradFill>
          <a:ln w="19050">
            <a:solidFill>
              <a:srgbClr val="000000"/>
            </a:solidFill>
            <a:miter lim="800000"/>
            <a:headEnd/>
            <a:tailEnd/>
          </a:ln>
          <a:effectLst>
            <a:outerShdw dist="28398" dir="3806097" algn="ctr" rotWithShape="0">
              <a:srgbClr val="4E6128">
                <a:alpha val="50000"/>
              </a:srgbClr>
            </a:outerShdw>
          </a:effectLst>
        </p:spPr>
        <p:txBody>
          <a:bodyPr vert="vert270"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altLang="he-IL"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altLang="he-IL" b="1" i="0" u="none" strike="noStrike" cap="none" normalizeH="0" baseline="0" dirty="0" smtClean="0">
              <a:ln>
                <a:noFill/>
              </a:ln>
              <a:solidFill>
                <a:schemeClr val="tx1"/>
              </a:solidFill>
              <a:effectLst/>
              <a:latin typeface="Times New Roman" pitchFamily="18" charset="0"/>
              <a:ea typeface="Times New Roman" pitchFamily="18" charset="0"/>
              <a:cs typeface="+mj-cs"/>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b="1" i="0" u="none" strike="noStrike" cap="none" normalizeH="0" baseline="0" dirty="0" smtClean="0">
                <a:ln>
                  <a:noFill/>
                </a:ln>
                <a:solidFill>
                  <a:schemeClr val="tx1"/>
                </a:solidFill>
                <a:effectLst/>
                <a:latin typeface="Times New Roman" pitchFamily="18" charset="0"/>
                <a:ea typeface="Times New Roman" pitchFamily="18" charset="0"/>
                <a:cs typeface="+mj-cs"/>
              </a:rPr>
              <a:t>התוכנית המדעית הטכנולוגית 2018 מבוססת על </a:t>
            </a:r>
            <a:r>
              <a:rPr kumimoji="0" lang="he-IL" altLang="he-IL" b="1" i="0" u="none" strike="noStrike" cap="none" normalizeH="0" baseline="0" dirty="0" err="1" smtClean="0">
                <a:ln>
                  <a:noFill/>
                </a:ln>
                <a:solidFill>
                  <a:schemeClr val="tx1"/>
                </a:solidFill>
                <a:effectLst/>
                <a:latin typeface="Times New Roman" pitchFamily="18" charset="0"/>
                <a:ea typeface="Times New Roman" pitchFamily="18" charset="0"/>
                <a:cs typeface="+mj-cs"/>
              </a:rPr>
              <a:t>תלב"ס</a:t>
            </a:r>
            <a:r>
              <a:rPr kumimoji="0" lang="he-IL" altLang="he-IL" b="1" i="0" u="none" strike="noStrike" cap="none" normalizeH="0" baseline="0" dirty="0" smtClean="0">
                <a:ln>
                  <a:noFill/>
                </a:ln>
                <a:solidFill>
                  <a:schemeClr val="tx1"/>
                </a:solidFill>
                <a:effectLst/>
                <a:latin typeface="Times New Roman" pitchFamily="18" charset="0"/>
                <a:ea typeface="Times New Roman" pitchFamily="18" charset="0"/>
                <a:cs typeface="+mj-cs"/>
              </a:rPr>
              <a:t> מדעים משרד החינוך</a:t>
            </a:r>
            <a:endParaRPr kumimoji="0" lang="he-IL" altLang="he-IL" sz="6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2327782" y="-252174"/>
            <a:ext cx="474521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pPr algn="ctr"/>
            <a:r>
              <a:rPr kumimoji="0" lang="en-US" altLang="he-IL"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he-IL" sz="1800" b="0" i="0" u="none" strike="noStrike" cap="none" normalizeH="0" baseline="0" dirty="0" smtClean="0">
                <a:ln>
                  <a:noFill/>
                </a:ln>
                <a:solidFill>
                  <a:schemeClr val="tx1"/>
                </a:solidFill>
                <a:effectLst/>
                <a:latin typeface="Arial" pitchFamily="34" charset="0"/>
                <a:cs typeface="Arial" pitchFamily="34" charset="0"/>
              </a:rPr>
            </a:br>
            <a:r>
              <a:rPr kumimoji="0" lang="he-IL" altLang="he-IL" sz="2800" b="1" i="0" u="sng" strike="noStrike" cap="none" normalizeH="0" baseline="0" dirty="0" smtClean="0">
                <a:ln>
                  <a:noFill/>
                </a:ln>
                <a:solidFill>
                  <a:schemeClr val="tx1"/>
                </a:solidFill>
                <a:effectLst/>
                <a:latin typeface="Times New Roman" pitchFamily="18" charset="0"/>
                <a:ea typeface="Times New Roman" pitchFamily="18" charset="0"/>
                <a:cs typeface="+mj-cs"/>
              </a:rPr>
              <a:t>חדשנות טכנולוגית</a:t>
            </a:r>
            <a:endParaRPr lang="en-US" altLang="he-IL" sz="500" dirty="0">
              <a:cs typeface="+mj-cs"/>
            </a:endParaRPr>
          </a:p>
          <a:p>
            <a:pPr marL="0" marR="0" lvl="0" indent="0" algn="ctr" defTabSz="914400" rtl="1" eaLnBrk="1" fontAlgn="base" latinLnBrk="0" hangingPunct="1">
              <a:lnSpc>
                <a:spcPct val="100000"/>
              </a:lnSpc>
              <a:spcBef>
                <a:spcPct val="0"/>
              </a:spcBef>
              <a:spcAft>
                <a:spcPct val="0"/>
              </a:spcAft>
              <a:buClrTx/>
              <a:buSzTx/>
              <a:buFontTx/>
              <a:buNone/>
              <a:tabLst>
                <a:tab pos="4432300" algn="l"/>
              </a:tabLst>
            </a:pP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4432300" algn="l"/>
              </a:tabLst>
            </a:pPr>
            <a:r>
              <a:rPr kumimoji="0" lang="he-IL" altLang="he-IL"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altLang="he-IL"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32300" algn="l"/>
              </a:tabLst>
            </a:pP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432300" algn="l"/>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מחבר חץ ישר 17"/>
          <p:cNvCxnSpPr/>
          <p:nvPr/>
        </p:nvCxnSpPr>
        <p:spPr>
          <a:xfrm flipH="1" flipV="1">
            <a:off x="5505947" y="1484784"/>
            <a:ext cx="1442317"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flipH="1">
            <a:off x="5574023" y="4178617"/>
            <a:ext cx="1374241" cy="6818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a:off x="5658347" y="3140968"/>
            <a:ext cx="128991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קבוצה 11"/>
          <p:cNvGrpSpPr/>
          <p:nvPr/>
        </p:nvGrpSpPr>
        <p:grpSpPr>
          <a:xfrm>
            <a:off x="171400" y="73428"/>
            <a:ext cx="847501" cy="1152128"/>
            <a:chOff x="6594529" y="49210"/>
            <a:chExt cx="1011718" cy="1445311"/>
          </a:xfrm>
        </p:grpSpPr>
        <p:sp>
          <p:nvSpPr>
            <p:cNvPr id="13" name="סוגר זוויתי 12"/>
            <p:cNvSpPr/>
            <p:nvPr/>
          </p:nvSpPr>
          <p:spPr>
            <a:xfrm rot="5400000">
              <a:off x="6377732" y="266007"/>
              <a:ext cx="1445311" cy="1011717"/>
            </a:xfrm>
            <a:prstGeom prst="chevron">
              <a:avLst/>
            </a:prstGeom>
          </p:spPr>
          <p:style>
            <a:lnRef idx="2">
              <a:schemeClr val="accent6">
                <a:alpha val="90000"/>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14" name="סוגר זוויתי 4"/>
            <p:cNvSpPr/>
            <p:nvPr/>
          </p:nvSpPr>
          <p:spPr>
            <a:xfrm>
              <a:off x="6594530" y="555069"/>
              <a:ext cx="1011717" cy="433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endParaRPr lang="he-IL" sz="1200" b="1" kern="1200" dirty="0" smtClean="0">
                <a:solidFill>
                  <a:schemeClr val="tx1"/>
                </a:solidFill>
                <a:cs typeface="+mj-cs"/>
              </a:endParaRPr>
            </a:p>
            <a:p>
              <a:pPr lvl="0" algn="ctr" defTabSz="711200" rtl="1">
                <a:lnSpc>
                  <a:spcPct val="90000"/>
                </a:lnSpc>
                <a:spcBef>
                  <a:spcPct val="0"/>
                </a:spcBef>
                <a:spcAft>
                  <a:spcPct val="35000"/>
                </a:spcAft>
              </a:pPr>
              <a:r>
                <a:rPr lang="he-IL" b="1" kern="1200" dirty="0" smtClean="0">
                  <a:solidFill>
                    <a:schemeClr val="tx1"/>
                  </a:solidFill>
                  <a:cs typeface="+mj-cs"/>
                </a:rPr>
                <a:t>ח</a:t>
              </a:r>
              <a:r>
                <a:rPr lang="he-IL" sz="1200" b="1" kern="1200" dirty="0" smtClean="0">
                  <a:solidFill>
                    <a:schemeClr val="tx1"/>
                  </a:solidFill>
                  <a:cs typeface="+mj-cs"/>
                </a:rPr>
                <a:t>דשנות                                                                                                                          טכנולוגית</a:t>
              </a:r>
              <a:endParaRPr lang="he-IL" sz="1200" kern="1200" dirty="0">
                <a:solidFill>
                  <a:schemeClr val="tx1"/>
                </a:solidFill>
              </a:endParaRPr>
            </a:p>
          </p:txBody>
        </p:sp>
      </p:grpSp>
    </p:spTree>
    <p:extLst>
      <p:ext uri="{BB962C8B-B14F-4D97-AF65-F5344CB8AC3E}">
        <p14:creationId xmlns:p14="http://schemas.microsoft.com/office/powerpoint/2010/main" val="201135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תמונה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000988"/>
            <a:ext cx="29337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279274"/>
            <a:ext cx="895350"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56"/>
          <p:cNvSpPr>
            <a:spLocks noChangeArrowheads="1"/>
          </p:cNvSpPr>
          <p:nvPr/>
        </p:nvSpPr>
        <p:spPr bwMode="auto">
          <a:xfrm>
            <a:off x="3300095" y="1340768"/>
            <a:ext cx="2478087" cy="712788"/>
          </a:xfrm>
          <a:prstGeom prst="ellipse">
            <a:avLst/>
          </a:prstGeom>
          <a:gradFill rotWithShape="0">
            <a:gsLst>
              <a:gs pos="0">
                <a:srgbClr val="FABF8F"/>
              </a:gs>
              <a:gs pos="50000">
                <a:srgbClr val="FDE9D9"/>
              </a:gs>
              <a:gs pos="100000">
                <a:srgbClr val="FABF8F"/>
              </a:gs>
            </a:gsLst>
            <a:lin ang="18900000" scaled="1"/>
          </a:gradFill>
          <a:ln w="19050">
            <a:solidFill>
              <a:srgbClr val="000000"/>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altLang="he-IL" sz="2000" b="1" i="0" u="none" strike="noStrike" cap="none" normalizeH="0" baseline="0" dirty="0" smtClean="0">
                <a:ln>
                  <a:noFill/>
                </a:ln>
                <a:solidFill>
                  <a:schemeClr val="tx1"/>
                </a:solidFill>
                <a:effectLst/>
                <a:latin typeface="Times New Roman" pitchFamily="18" charset="0"/>
                <a:ea typeface="Times New Roman" pitchFamily="18" charset="0"/>
                <a:cs typeface="+mj-cs"/>
              </a:rPr>
              <a:t>להעביר מידע</a:t>
            </a:r>
            <a:endParaRPr kumimoji="0" lang="he-IL" altLang="he-IL" sz="2000" b="0" i="0" u="none" strike="noStrike" cap="none" normalizeH="0" baseline="0" dirty="0" smtClean="0">
              <a:ln>
                <a:noFill/>
              </a:ln>
              <a:solidFill>
                <a:schemeClr val="tx1"/>
              </a:solidFill>
              <a:effectLst/>
              <a:latin typeface="Arial" pitchFamily="34" charset="0"/>
              <a:cs typeface="+mj-cs"/>
            </a:endParaRPr>
          </a:p>
        </p:txBody>
      </p:sp>
      <p:sp>
        <p:nvSpPr>
          <p:cNvPr id="3" name="Oval 57"/>
          <p:cNvSpPr>
            <a:spLocks noChangeArrowheads="1"/>
          </p:cNvSpPr>
          <p:nvPr/>
        </p:nvSpPr>
        <p:spPr bwMode="auto">
          <a:xfrm>
            <a:off x="2411729" y="3000988"/>
            <a:ext cx="1411287" cy="928688"/>
          </a:xfrm>
          <a:prstGeom prst="ellipse">
            <a:avLst/>
          </a:prstGeom>
          <a:solidFill>
            <a:srgbClr val="CCCCFF"/>
          </a:solidFill>
          <a:ln w="19050">
            <a:solidFill>
              <a:srgbClr val="000000"/>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he-IL" altLang="he-IL" sz="2000" b="1" dirty="0">
                <a:latin typeface="Times New Roman" pitchFamily="18" charset="0"/>
                <a:ea typeface="Times New Roman" pitchFamily="18" charset="0"/>
                <a:cs typeface="+mj-cs"/>
              </a:rPr>
              <a:t>חיסכון  בחשמל</a:t>
            </a:r>
          </a:p>
        </p:txBody>
      </p:sp>
      <p:sp>
        <p:nvSpPr>
          <p:cNvPr id="4" name="Oval 58"/>
          <p:cNvSpPr>
            <a:spLocks noChangeArrowheads="1"/>
          </p:cNvSpPr>
          <p:nvPr/>
        </p:nvSpPr>
        <p:spPr bwMode="auto">
          <a:xfrm>
            <a:off x="1174298" y="3849508"/>
            <a:ext cx="1450976" cy="1071562"/>
          </a:xfrm>
          <a:prstGeom prst="ellipse">
            <a:avLst/>
          </a:prstGeom>
          <a:solidFill>
            <a:srgbClr val="CCCCFF"/>
          </a:solidFill>
          <a:ln w="19050">
            <a:solidFill>
              <a:srgbClr val="000000"/>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he-IL" altLang="he-IL" sz="2000" b="1" dirty="0">
                <a:latin typeface="Times New Roman" pitchFamily="18" charset="0"/>
                <a:ea typeface="Times New Roman" pitchFamily="18" charset="0"/>
                <a:cs typeface="+mj-cs"/>
              </a:rPr>
              <a:t>תחזוקה מונעת</a:t>
            </a:r>
          </a:p>
        </p:txBody>
      </p:sp>
      <p:sp>
        <p:nvSpPr>
          <p:cNvPr id="5" name="Oval 59"/>
          <p:cNvSpPr>
            <a:spLocks noChangeArrowheads="1"/>
          </p:cNvSpPr>
          <p:nvPr/>
        </p:nvSpPr>
        <p:spPr bwMode="auto">
          <a:xfrm>
            <a:off x="1979712" y="4905988"/>
            <a:ext cx="1946493" cy="1047750"/>
          </a:xfrm>
          <a:prstGeom prst="ellipse">
            <a:avLst/>
          </a:prstGeom>
          <a:solidFill>
            <a:srgbClr val="CCCCFF"/>
          </a:solidFill>
          <a:ln w="19050">
            <a:solidFill>
              <a:srgbClr val="000000"/>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he-IL" altLang="he-IL" sz="2000" b="1" dirty="0">
                <a:latin typeface="Times New Roman" pitchFamily="18" charset="0"/>
                <a:ea typeface="Times New Roman" pitchFamily="18" charset="0"/>
                <a:cs typeface="+mj-cs"/>
              </a:rPr>
              <a:t>התראות על צריכת יתר</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0"/>
          <p:cNvSpPr>
            <a:spLocks noChangeArrowheads="1"/>
          </p:cNvSpPr>
          <p:nvPr/>
        </p:nvSpPr>
        <p:spPr bwMode="auto">
          <a:xfrm>
            <a:off x="0" y="-925561"/>
            <a:ext cx="86764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pPr marL="0" marR="0" lvl="0" indent="0" defTabSz="914400" rtl="1" eaLnBrk="1" fontAlgn="base" latinLnBrk="0" hangingPunct="1">
              <a:lnSpc>
                <a:spcPct val="100000"/>
              </a:lnSpc>
              <a:spcBef>
                <a:spcPct val="0"/>
              </a:spcBef>
              <a:spcAft>
                <a:spcPct val="0"/>
              </a:spcAft>
              <a:buClrTx/>
              <a:buSzTx/>
              <a:buFontTx/>
              <a:buNone/>
              <a:tabLst>
                <a:tab pos="4432300" algn="l"/>
              </a:tabLst>
            </a:pPr>
            <a:endParaRPr kumimoji="0" lang="he-IL" altLang="he-IL" sz="22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tab pos="4432300" algn="l"/>
              </a:tabLst>
            </a:pPr>
            <a:endParaRPr lang="he-IL" altLang="he-IL" sz="2200" b="1" u="sng" dirty="0">
              <a:latin typeface="Times New Roman" pitchFamily="18" charset="0"/>
              <a:ea typeface="Times New Roman" pitchFamily="18" charset="0"/>
              <a:cs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tab pos="4432300" algn="l"/>
              </a:tabLst>
            </a:pPr>
            <a:endParaRPr kumimoji="0" lang="he-IL" altLang="he-IL" sz="22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1" eaLnBrk="1" fontAlgn="base" latinLnBrk="0" hangingPunct="1">
              <a:lnSpc>
                <a:spcPct val="100000"/>
              </a:lnSpc>
              <a:spcBef>
                <a:spcPct val="0"/>
              </a:spcBef>
              <a:spcAft>
                <a:spcPct val="0"/>
              </a:spcAft>
              <a:buClrTx/>
              <a:buSzTx/>
              <a:buFontTx/>
              <a:buNone/>
              <a:tabLst>
                <a:tab pos="4432300" algn="l"/>
              </a:tabLst>
            </a:pPr>
            <a:r>
              <a:rPr kumimoji="0" lang="he-IL" altLang="he-IL" sz="2400" b="1" i="0" u="sng" strike="noStrike" cap="none" normalizeH="0" baseline="0" dirty="0" smtClean="0">
                <a:ln>
                  <a:noFill/>
                </a:ln>
                <a:solidFill>
                  <a:schemeClr val="tx1"/>
                </a:solidFill>
                <a:effectLst/>
                <a:latin typeface="Times New Roman" pitchFamily="18" charset="0"/>
                <a:ea typeface="Times New Roman" pitchFamily="18" charset="0"/>
                <a:cs typeface="+mj-cs"/>
              </a:rPr>
              <a:t>חדשנות טכנולוגית </a:t>
            </a:r>
            <a:endParaRPr kumimoji="0" lang="en-US" altLang="he-IL" sz="800" b="0" i="0" u="none" strike="noStrike" cap="none" normalizeH="0" baseline="0" dirty="0" smtClean="0">
              <a:ln>
                <a:noFill/>
              </a:ln>
              <a:solidFill>
                <a:schemeClr val="tx1"/>
              </a:solidFill>
              <a:effectLst/>
              <a:cs typeface="+mj-cs"/>
            </a:endParaRPr>
          </a:p>
          <a:p>
            <a:pPr marL="0" marR="0" lvl="0" indent="0" defTabSz="914400" rtl="1" eaLnBrk="0" fontAlgn="base" latinLnBrk="0" hangingPunct="0">
              <a:lnSpc>
                <a:spcPct val="100000"/>
              </a:lnSpc>
              <a:spcBef>
                <a:spcPct val="0"/>
              </a:spcBef>
              <a:spcAft>
                <a:spcPct val="0"/>
              </a:spcAft>
              <a:buClrTx/>
              <a:buSzTx/>
              <a:buFontTx/>
              <a:buNone/>
              <a:tabLst>
                <a:tab pos="4432300" algn="l"/>
              </a:tabLst>
            </a:pPr>
            <a:r>
              <a:rPr kumimoji="0" lang="he-IL" altLang="he-IL" b="0" i="0" u="none" strike="noStrike" cap="none" normalizeH="0" baseline="0" dirty="0" smtClean="0">
                <a:ln>
                  <a:noFill/>
                </a:ln>
                <a:solidFill>
                  <a:schemeClr val="tx1"/>
                </a:solidFill>
                <a:effectLst/>
                <a:latin typeface="Times New Roman" pitchFamily="18" charset="0"/>
                <a:ea typeface="Times New Roman" pitchFamily="18" charset="0"/>
                <a:cs typeface="+mj-cs"/>
              </a:rPr>
              <a:t>החדשנות הטכנולוגית משמשת כיום כמנוע הצמיחה החזק ביותר.</a:t>
            </a:r>
            <a:endParaRPr kumimoji="0" lang="en-US" altLang="he-IL" b="0" i="0" u="none" strike="noStrike" cap="none" normalizeH="0" baseline="0" dirty="0" smtClean="0">
              <a:ln>
                <a:noFill/>
              </a:ln>
              <a:solidFill>
                <a:schemeClr val="tx1"/>
              </a:solidFill>
              <a:effectLst/>
              <a:cs typeface="+mj-cs"/>
            </a:endParaRPr>
          </a:p>
          <a:p>
            <a:pPr marL="0" marR="0" lvl="0" indent="0" defTabSz="914400" rtl="1" eaLnBrk="0" fontAlgn="base" latinLnBrk="0" hangingPunct="0">
              <a:lnSpc>
                <a:spcPct val="100000"/>
              </a:lnSpc>
              <a:spcBef>
                <a:spcPct val="0"/>
              </a:spcBef>
              <a:spcAft>
                <a:spcPct val="0"/>
              </a:spcAft>
              <a:buClrTx/>
              <a:buSzTx/>
              <a:buFontTx/>
              <a:buNone/>
              <a:tabLst>
                <a:tab pos="4432300" algn="l"/>
              </a:tabLst>
            </a:pPr>
            <a:r>
              <a:rPr kumimoji="0" lang="he-IL" altLang="he-IL" b="0" i="0" u="none" strike="noStrike" cap="none" normalizeH="0" baseline="0" dirty="0" smtClean="0">
                <a:ln>
                  <a:noFill/>
                </a:ln>
                <a:solidFill>
                  <a:schemeClr val="tx1"/>
                </a:solidFill>
                <a:effectLst/>
                <a:latin typeface="Times New Roman" pitchFamily="18" charset="0"/>
                <a:ea typeface="Times New Roman" pitchFamily="18" charset="0"/>
                <a:cs typeface="+mj-cs"/>
              </a:rPr>
              <a:t>ארגון יעיל, בית יעיל וחכם, עוברים דרך החדשנות הטכנולוגית. מערכות החשמל החכמות יודעות:</a:t>
            </a:r>
            <a:endParaRPr kumimoji="0" lang="en-US" altLang="he-IL" b="0" i="0" u="none" strike="noStrike" cap="none" normalizeH="0" baseline="0" dirty="0" smtClean="0">
              <a:ln>
                <a:noFill/>
              </a:ln>
              <a:solidFill>
                <a:schemeClr val="tx1"/>
              </a:solidFill>
              <a:effectLst/>
              <a:cs typeface="+mj-cs"/>
            </a:endParaRPr>
          </a:p>
          <a:p>
            <a:pPr marL="0" marR="0" lvl="0" indent="0" algn="ctr" defTabSz="914400" rtl="0" eaLnBrk="0" fontAlgn="base" latinLnBrk="0" hangingPunct="0">
              <a:lnSpc>
                <a:spcPct val="100000"/>
              </a:lnSpc>
              <a:spcBef>
                <a:spcPct val="0"/>
              </a:spcBef>
              <a:spcAft>
                <a:spcPct val="0"/>
              </a:spcAft>
              <a:buClrTx/>
              <a:buSzTx/>
              <a:buFontTx/>
              <a:buNone/>
              <a:tabLst>
                <a:tab pos="4432300" algn="l"/>
              </a:tabLst>
            </a:pP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1" name="Rectangle 13"/>
          <p:cNvSpPr>
            <a:spLocks noChangeArrowheads="1"/>
          </p:cNvSpPr>
          <p:nvPr/>
        </p:nvSpPr>
        <p:spPr bwMode="auto">
          <a:xfrm>
            <a:off x="-2332" y="2463510"/>
            <a:ext cx="86764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pPr marL="0" marR="0" lvl="0" indent="0" defTabSz="914400" rtl="1" eaLnBrk="1" fontAlgn="base" latinLnBrk="0" hangingPunct="1">
              <a:lnSpc>
                <a:spcPct val="100000"/>
              </a:lnSpc>
              <a:spcBef>
                <a:spcPct val="0"/>
              </a:spcBef>
              <a:spcAft>
                <a:spcPct val="0"/>
              </a:spcAft>
              <a:buClrTx/>
              <a:buSzTx/>
              <a:buFontTx/>
              <a:buNone/>
              <a:tabLst>
                <a:tab pos="4432300" algn="l"/>
              </a:tabLst>
            </a:pPr>
            <a:r>
              <a:rPr kumimoji="0" lang="he-IL" altLang="he-IL" b="0" i="0" u="none" strike="noStrike" cap="none" normalizeH="0" baseline="0" dirty="0" smtClean="0">
                <a:ln>
                  <a:noFill/>
                </a:ln>
                <a:solidFill>
                  <a:schemeClr val="tx1"/>
                </a:solidFill>
                <a:effectLst/>
                <a:latin typeface="Times New Roman" pitchFamily="18" charset="0"/>
                <a:ea typeface="Times New Roman" pitchFamily="18" charset="0"/>
                <a:cs typeface="+mj-cs"/>
              </a:rPr>
              <a:t>מתקשרות ביניהן ועם המשתמשים בהקשרים של:</a:t>
            </a:r>
            <a:endParaRPr kumimoji="0" lang="en-US" altLang="he-IL" b="0" i="0" u="none" strike="noStrike" cap="none" normalizeH="0" baseline="0" dirty="0" smtClean="0">
              <a:ln>
                <a:noFill/>
              </a:ln>
              <a:solidFill>
                <a:schemeClr val="tx1"/>
              </a:solidFill>
              <a:effectLst/>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4432300" algn="l"/>
              </a:tabLst>
            </a:pP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5"/>
          <p:cNvSpPr>
            <a:spLocks noChangeArrowheads="1"/>
          </p:cNvSpPr>
          <p:nvPr/>
        </p:nvSpPr>
        <p:spPr bwMode="auto">
          <a:xfrm>
            <a:off x="0" y="125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tab pos="4432300" algn="l"/>
              </a:tabLst>
            </a:pPr>
            <a:r>
              <a:rPr kumimoji="0" lang="en-US" altLang="he-IL" sz="700" b="0" i="0" u="none" strike="noStrike" cap="none" normalizeH="0" baseline="0" smtClean="0">
                <a:ln>
                  <a:noFill/>
                </a:ln>
                <a:solidFill>
                  <a:schemeClr val="tx1"/>
                </a:solidFill>
                <a:effectLst/>
                <a:latin typeface="Arial" pitchFamily="34" charset="0"/>
                <a:cs typeface="Arial" pitchFamily="34" charset="0"/>
              </a:rPr>
              <a:t/>
            </a:r>
            <a:br>
              <a:rPr kumimoji="0" lang="en-US" altLang="he-IL" sz="700" b="0" i="0" u="none" strike="noStrike" cap="none" normalizeH="0" baseline="0" smtClean="0">
                <a:ln>
                  <a:noFill/>
                </a:ln>
                <a:solidFill>
                  <a:schemeClr val="tx1"/>
                </a:solidFill>
                <a:effectLst/>
                <a:latin typeface="Arial" pitchFamily="34" charset="0"/>
                <a:cs typeface="Arial" pitchFamily="34" charset="0"/>
              </a:rPr>
            </a:b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32300" algn="l"/>
              </a:tabLst>
            </a:pP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8"/>
          <p:cNvSpPr>
            <a:spLocks noChangeArrowheads="1"/>
          </p:cNvSpPr>
          <p:nvPr/>
        </p:nvSpPr>
        <p:spPr bwMode="auto">
          <a:xfrm>
            <a:off x="0" y="125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4" name="Rectangle 19"/>
          <p:cNvSpPr>
            <a:spLocks noChangeArrowheads="1"/>
          </p:cNvSpPr>
          <p:nvPr/>
        </p:nvSpPr>
        <p:spPr bwMode="auto">
          <a:xfrm>
            <a:off x="0" y="421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432300" algn="l"/>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מחבר ישר 17"/>
          <p:cNvCxnSpPr/>
          <p:nvPr/>
        </p:nvCxnSpPr>
        <p:spPr>
          <a:xfrm>
            <a:off x="3995936" y="3465332"/>
            <a:ext cx="1224136" cy="251700"/>
          </a:xfrm>
          <a:prstGeom prst="line">
            <a:avLst/>
          </a:prstGeom>
          <a:ln/>
        </p:spPr>
        <p:style>
          <a:lnRef idx="2">
            <a:schemeClr val="dk1"/>
          </a:lnRef>
          <a:fillRef idx="0">
            <a:schemeClr val="dk1"/>
          </a:fillRef>
          <a:effectRef idx="1">
            <a:schemeClr val="dk1"/>
          </a:effectRef>
          <a:fontRef idx="minor">
            <a:schemeClr val="tx1"/>
          </a:fontRef>
        </p:style>
      </p:cxnSp>
      <p:cxnSp>
        <p:nvCxnSpPr>
          <p:cNvPr id="21" name="מחבר ישר 20"/>
          <p:cNvCxnSpPr/>
          <p:nvPr/>
        </p:nvCxnSpPr>
        <p:spPr>
          <a:xfrm flipV="1">
            <a:off x="2843808" y="4210050"/>
            <a:ext cx="2376264" cy="160158"/>
          </a:xfrm>
          <a:prstGeom prst="line">
            <a:avLst/>
          </a:prstGeom>
          <a:ln/>
        </p:spPr>
        <p:style>
          <a:lnRef idx="2">
            <a:schemeClr val="dk1"/>
          </a:lnRef>
          <a:fillRef idx="0">
            <a:schemeClr val="dk1"/>
          </a:fillRef>
          <a:effectRef idx="1">
            <a:schemeClr val="dk1"/>
          </a:effectRef>
          <a:fontRef idx="minor">
            <a:schemeClr val="tx1"/>
          </a:fontRef>
        </p:style>
      </p:cxnSp>
      <p:cxnSp>
        <p:nvCxnSpPr>
          <p:cNvPr id="22" name="מחבר ישר 21"/>
          <p:cNvCxnSpPr/>
          <p:nvPr/>
        </p:nvCxnSpPr>
        <p:spPr>
          <a:xfrm flipV="1">
            <a:off x="4148336" y="4725144"/>
            <a:ext cx="1215752" cy="576064"/>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05479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97" r="1"/>
          <a:stretch/>
        </p:blipFill>
        <p:spPr bwMode="auto">
          <a:xfrm rot="21310117">
            <a:off x="2701028" y="51481"/>
            <a:ext cx="5356525" cy="1514934"/>
          </a:xfrm>
          <a:prstGeom prst="rect">
            <a:avLst/>
          </a:prstGeom>
          <a:noFill/>
          <a:ln>
            <a:noFill/>
          </a:ln>
          <a:scene3d>
            <a:camera prst="isometricOffAxis2Left">
              <a:rot lat="763509" lon="947099" rev="21410783"/>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5147852"/>
            <a:ext cx="414337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669" y="3934504"/>
            <a:ext cx="414337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280" y="2657427"/>
            <a:ext cx="4143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121" name="תמונה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668" y="1484784"/>
            <a:ext cx="4143375" cy="12318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4"/>
          <p:cNvSpPr>
            <a:spLocks noChangeArrowheads="1"/>
          </p:cNvSpPr>
          <p:nvPr/>
        </p:nvSpPr>
        <p:spPr bwMode="auto">
          <a:xfrm>
            <a:off x="4650203" y="1721323"/>
            <a:ext cx="2276311" cy="771573"/>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לפני המצאת החשמל השתמשו באמצעים שונים כדי להאיר את הסביבה. החומרים ששימשו לכך היו בעיקר נפט, שמן וזפת.</a:t>
            </a:r>
            <a:endParaRPr kumimoji="0" lang="he-IL" altLang="he-I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95"/>
          <p:cNvSpPr>
            <a:spLocks noChangeArrowheads="1"/>
          </p:cNvSpPr>
          <p:nvPr/>
        </p:nvSpPr>
        <p:spPr bwMode="auto">
          <a:xfrm>
            <a:off x="4499992" y="2969029"/>
            <a:ext cx="2493042" cy="866775"/>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בשנת </a:t>
            </a:r>
            <a:r>
              <a:rPr kumimoji="0" lang="he-IL" altLang="he-IL"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1878 </a:t>
            </a:r>
            <a:r>
              <a:rPr kumimoji="0" lang="he-IL" altLang="he-IL"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המציא תומס אלווה אדיסון את </a:t>
            </a:r>
            <a:r>
              <a:rPr kumimoji="0" lang="he-IL" altLang="he-IL"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נורת הלהט.</a:t>
            </a:r>
            <a:r>
              <a:rPr kumimoji="0" lang="he-IL" altLang="he-IL"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זה קרה לפני 140 שנים. זאת הנורה החשמלית המספקת תאורה מאז. </a:t>
            </a:r>
            <a:endParaRPr kumimoji="0" lang="en-US" altLang="he-IL"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96"/>
          <p:cNvSpPr>
            <a:spLocks noChangeArrowheads="1"/>
          </p:cNvSpPr>
          <p:nvPr/>
        </p:nvSpPr>
        <p:spPr bwMode="auto">
          <a:xfrm>
            <a:off x="4499992" y="4005064"/>
            <a:ext cx="2493042" cy="994178"/>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הנורה מורכבת מחוט מתלהט דק מפחמן, יסוד כימי הנמצא בפחם וביהלום. כאשר עבר בחוט זרם חשמלי, התחמם והתלהט, והתוצאה – </a:t>
            </a:r>
            <a:r>
              <a:rPr kumimoji="0" lang="he-IL" altLang="he-IL"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אור.</a:t>
            </a:r>
            <a:r>
              <a:rPr kumimoji="0" lang="he-IL" altLang="he-IL"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altLang="he-IL"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97"/>
          <p:cNvSpPr>
            <a:spLocks noChangeArrowheads="1"/>
          </p:cNvSpPr>
          <p:nvPr/>
        </p:nvSpPr>
        <p:spPr bwMode="auto">
          <a:xfrm>
            <a:off x="4650202" y="5373216"/>
            <a:ext cx="2342831" cy="1008112"/>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כדי למנוע מהחוט להישרף, הקיף אדיסון את החוט במעטפת זכוכית ריקה מאוויר. כך נוצרה נורת הליבון בצורת אגס.</a:t>
            </a:r>
            <a:r>
              <a:rPr kumimoji="0" lang="he-IL" altLang="he-IL"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"אגס הזכוכית".</a:t>
            </a:r>
            <a:endParaRPr kumimoji="0" lang="en-US" altLang="he-I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432300" algn="l"/>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32300" algn="l"/>
              </a:tabLst>
              <a:defRPr>
                <a:solidFill>
                  <a:schemeClr val="tx1"/>
                </a:solidFill>
                <a:latin typeface="Arial" pitchFamily="34" charset="0"/>
                <a:cs typeface="Arial" pitchFamily="34" charset="0"/>
              </a:defRPr>
            </a:lvl1pPr>
            <a:lvl2pPr fontAlgn="base">
              <a:spcBef>
                <a:spcPct val="0"/>
              </a:spcBef>
              <a:spcAft>
                <a:spcPct val="0"/>
              </a:spcAft>
              <a:tabLst>
                <a:tab pos="4432300" algn="l"/>
              </a:tabLst>
              <a:defRPr>
                <a:solidFill>
                  <a:schemeClr val="tx1"/>
                </a:solidFill>
                <a:latin typeface="Arial" pitchFamily="34" charset="0"/>
                <a:cs typeface="Arial" pitchFamily="34" charset="0"/>
              </a:defRPr>
            </a:lvl2pPr>
            <a:lvl3pPr fontAlgn="base">
              <a:spcBef>
                <a:spcPct val="0"/>
              </a:spcBef>
              <a:spcAft>
                <a:spcPct val="0"/>
              </a:spcAft>
              <a:tabLst>
                <a:tab pos="4432300" algn="l"/>
              </a:tabLst>
              <a:defRPr>
                <a:solidFill>
                  <a:schemeClr val="tx1"/>
                </a:solidFill>
                <a:latin typeface="Arial" pitchFamily="34" charset="0"/>
                <a:cs typeface="Arial" pitchFamily="34" charset="0"/>
              </a:defRPr>
            </a:lvl3pPr>
            <a:lvl4pPr fontAlgn="base">
              <a:spcBef>
                <a:spcPct val="0"/>
              </a:spcBef>
              <a:spcAft>
                <a:spcPct val="0"/>
              </a:spcAft>
              <a:tabLst>
                <a:tab pos="4432300" algn="l"/>
              </a:tabLst>
              <a:defRPr>
                <a:solidFill>
                  <a:schemeClr val="tx1"/>
                </a:solidFill>
                <a:latin typeface="Arial" pitchFamily="34" charset="0"/>
                <a:cs typeface="Arial" pitchFamily="34" charset="0"/>
              </a:defRPr>
            </a:lvl4pPr>
            <a:lvl5pPr fontAlgn="base">
              <a:spcBef>
                <a:spcPct val="0"/>
              </a:spcBef>
              <a:spcAft>
                <a:spcPct val="0"/>
              </a:spcAft>
              <a:tabLst>
                <a:tab pos="4432300" algn="l"/>
              </a:tabLst>
              <a:defRPr>
                <a:solidFill>
                  <a:schemeClr val="tx1"/>
                </a:solidFill>
                <a:latin typeface="Arial" pitchFamily="34" charset="0"/>
                <a:cs typeface="Arial" pitchFamily="34" charset="0"/>
              </a:defRPr>
            </a:lvl5pPr>
            <a:lvl6pPr fontAlgn="base">
              <a:spcBef>
                <a:spcPct val="0"/>
              </a:spcBef>
              <a:spcAft>
                <a:spcPct val="0"/>
              </a:spcAft>
              <a:tabLst>
                <a:tab pos="4432300" algn="l"/>
              </a:tabLst>
              <a:defRPr>
                <a:solidFill>
                  <a:schemeClr val="tx1"/>
                </a:solidFill>
                <a:latin typeface="Arial" pitchFamily="34" charset="0"/>
                <a:cs typeface="Arial" pitchFamily="34" charset="0"/>
              </a:defRPr>
            </a:lvl6pPr>
            <a:lvl7pPr fontAlgn="base">
              <a:spcBef>
                <a:spcPct val="0"/>
              </a:spcBef>
              <a:spcAft>
                <a:spcPct val="0"/>
              </a:spcAft>
              <a:tabLst>
                <a:tab pos="4432300" algn="l"/>
              </a:tabLst>
              <a:defRPr>
                <a:solidFill>
                  <a:schemeClr val="tx1"/>
                </a:solidFill>
                <a:latin typeface="Arial" pitchFamily="34" charset="0"/>
                <a:cs typeface="Arial" pitchFamily="34" charset="0"/>
              </a:defRPr>
            </a:lvl7pPr>
            <a:lvl8pPr fontAlgn="base">
              <a:spcBef>
                <a:spcPct val="0"/>
              </a:spcBef>
              <a:spcAft>
                <a:spcPct val="0"/>
              </a:spcAft>
              <a:tabLst>
                <a:tab pos="4432300" algn="l"/>
              </a:tabLst>
              <a:defRPr>
                <a:solidFill>
                  <a:schemeClr val="tx1"/>
                </a:solidFill>
                <a:latin typeface="Arial" pitchFamily="34" charset="0"/>
                <a:cs typeface="Arial" pitchFamily="34" charset="0"/>
              </a:defRPr>
            </a:lvl8pPr>
            <a:lvl9pPr fontAlgn="base">
              <a:spcBef>
                <a:spcPct val="0"/>
              </a:spcBef>
              <a:spcAft>
                <a:spcPct val="0"/>
              </a:spcAft>
              <a:tabLst>
                <a:tab pos="4432300"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432300" algn="l"/>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2" name="Rectangle 17"/>
          <p:cNvSpPr>
            <a:spLocks noChangeArrowheads="1"/>
          </p:cNvSpPr>
          <p:nvPr/>
        </p:nvSpPr>
        <p:spPr bwMode="auto">
          <a:xfrm flipH="1">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8"/>
          <p:cNvSpPr>
            <a:spLocks noChangeArrowheads="1"/>
          </p:cNvSpPr>
          <p:nvPr/>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9"/>
          <p:cNvSpPr>
            <a:spLocks noChangeArrowheads="1"/>
          </p:cNvSpPr>
          <p:nvPr/>
        </p:nvSpPr>
        <p:spPr bwMode="auto">
          <a:xfrm>
            <a:off x="0" y="3381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0"/>
          <p:cNvSpPr>
            <a:spLocks noChangeArrowheads="1"/>
          </p:cNvSpPr>
          <p:nvPr/>
        </p:nvSpPr>
        <p:spPr bwMode="auto">
          <a:xfrm>
            <a:off x="0" y="481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1"/>
          <p:cNvSpPr>
            <a:spLocks noChangeArrowheads="1"/>
          </p:cNvSpPr>
          <p:nvPr/>
        </p:nvSpPr>
        <p:spPr bwMode="auto">
          <a:xfrm>
            <a:off x="0" y="623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he-IL" sz="7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he-I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תמונה 20" descr="×ª××¦××ª ×ª××× ×"/>
          <p:cNvPicPr/>
          <p:nvPr/>
        </p:nvPicPr>
        <p:blipFill>
          <a:blip r:embed="rId4">
            <a:lum bright="35000"/>
          </a:blip>
          <a:srcRect/>
          <a:stretch>
            <a:fillRect/>
          </a:stretch>
        </p:blipFill>
        <p:spPr bwMode="auto">
          <a:xfrm>
            <a:off x="813920" y="2657427"/>
            <a:ext cx="2533918" cy="1248410"/>
          </a:xfrm>
          <a:prstGeom prst="rect">
            <a:avLst/>
          </a:prstGeom>
          <a:noFill/>
          <a:ln w="9525">
            <a:noFill/>
            <a:miter lim="800000"/>
            <a:headEnd/>
            <a:tailEnd/>
          </a:ln>
        </p:spPr>
      </p:pic>
      <p:sp>
        <p:nvSpPr>
          <p:cNvPr id="17" name="מלבן 16"/>
          <p:cNvSpPr/>
          <p:nvPr/>
        </p:nvSpPr>
        <p:spPr>
          <a:xfrm>
            <a:off x="-540567" y="3996007"/>
            <a:ext cx="3913424" cy="584775"/>
          </a:xfrm>
          <a:prstGeom prst="rect">
            <a:avLst/>
          </a:prstGeom>
        </p:spPr>
        <p:txBody>
          <a:bodyPr wrap="square">
            <a:spAutoFit/>
          </a:bodyPr>
          <a:lstStyle/>
          <a:p>
            <a:r>
              <a:rPr lang="he-IL" sz="1400" b="1" dirty="0">
                <a:cs typeface="+mj-cs"/>
              </a:rPr>
              <a:t>מידע על אדיסון (אתר גלים)</a:t>
            </a:r>
            <a:endParaRPr lang="en-US" sz="1400" u="sng" dirty="0">
              <a:cs typeface="+mj-cs"/>
              <a:hlinkClick r:id="rId5"/>
            </a:endParaRPr>
          </a:p>
          <a:p>
            <a:r>
              <a:rPr lang="en-US" sz="1400" u="sng" dirty="0" smtClean="0">
                <a:hlinkClick r:id="rId5"/>
              </a:rPr>
              <a:t>http</a:t>
            </a:r>
            <a:r>
              <a:rPr lang="en-US" sz="1400" u="sng" dirty="0">
                <a:hlinkClick r:id="rId5"/>
              </a:rPr>
              <a:t>://news.galim.org.il/pages/2153</a:t>
            </a:r>
            <a:r>
              <a:rPr lang="he-IL" b="1" dirty="0"/>
              <a:t> </a:t>
            </a:r>
            <a:endParaRPr lang="he-IL" dirty="0"/>
          </a:p>
        </p:txBody>
      </p:sp>
      <p:sp>
        <p:nvSpPr>
          <p:cNvPr id="22" name="TextBox 21"/>
          <p:cNvSpPr txBox="1"/>
          <p:nvPr/>
        </p:nvSpPr>
        <p:spPr>
          <a:xfrm>
            <a:off x="357158" y="6000768"/>
            <a:ext cx="3071834" cy="276999"/>
          </a:xfrm>
          <a:prstGeom prst="rect">
            <a:avLst/>
          </a:prstGeom>
          <a:noFill/>
        </p:spPr>
        <p:txBody>
          <a:bodyPr wrap="square" rtlCol="1">
            <a:spAutoFit/>
          </a:bodyPr>
          <a:lstStyle/>
          <a:p>
            <a:r>
              <a:rPr lang="he-IL" sz="1200" dirty="0" smtClean="0"/>
              <a:t>מתוך מקראה לתלמיד מפגשים עם עולם החשמל פרק ב'</a:t>
            </a:r>
            <a:endParaRPr lang="he-IL" sz="1200" dirty="0"/>
          </a:p>
        </p:txBody>
      </p:sp>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8655" y="1628800"/>
            <a:ext cx="883629"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943399" y="1233977"/>
            <a:ext cx="2274961" cy="707886"/>
          </a:xfrm>
          <a:prstGeom prst="rect">
            <a:avLst/>
          </a:prstGeom>
          <a:noFill/>
        </p:spPr>
        <p:txBody>
          <a:bodyPr wrap="square" rtlCol="1">
            <a:spAutoFit/>
          </a:bodyPr>
          <a:lstStyle/>
          <a:p>
            <a:pPr lvl="0"/>
            <a:r>
              <a:rPr lang="he-IL" altLang="he-IL" sz="2000" b="1" dirty="0" smtClean="0">
                <a:solidFill>
                  <a:prstClr val="black"/>
                </a:solidFill>
                <a:latin typeface="Times New Roman" pitchFamily="18" charset="0"/>
                <a:ea typeface="Times New Roman" pitchFamily="18" charset="0"/>
                <a:cs typeface="+mj-cs"/>
              </a:rPr>
              <a:t>חדשנות טכנולוגית </a:t>
            </a:r>
            <a:r>
              <a:rPr lang="he-IL" altLang="he-IL" sz="2000" b="1" dirty="0">
                <a:solidFill>
                  <a:prstClr val="black"/>
                </a:solidFill>
                <a:latin typeface="Times New Roman" pitchFamily="18" charset="0"/>
                <a:ea typeface="Times New Roman" pitchFamily="18" charset="0"/>
                <a:cs typeface="+mj-cs"/>
              </a:rPr>
              <a:t>– </a:t>
            </a:r>
            <a:r>
              <a:rPr lang="he-IL" altLang="he-IL" sz="2000" b="1" dirty="0" smtClean="0">
                <a:solidFill>
                  <a:prstClr val="black"/>
                </a:solidFill>
                <a:latin typeface="Times New Roman" pitchFamily="18" charset="0"/>
                <a:ea typeface="Times New Roman" pitchFamily="18" charset="0"/>
                <a:cs typeface="+mj-cs"/>
              </a:rPr>
              <a:t>                               עבר, הווה ועתיד</a:t>
            </a:r>
            <a:endParaRPr lang="he-IL" sz="2400" dirty="0"/>
          </a:p>
        </p:txBody>
      </p:sp>
      <p:pic>
        <p:nvPicPr>
          <p:cNvPr id="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809061"/>
            <a:ext cx="654267" cy="67583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5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1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27973853" y="2125466"/>
            <a:ext cx="243369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he-IL"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altLang="he-IL"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101"/>
          <p:cNvSpPr>
            <a:spLocks noChangeArrowheads="1"/>
          </p:cNvSpPr>
          <p:nvPr/>
        </p:nvSpPr>
        <p:spPr bwMode="auto">
          <a:xfrm>
            <a:off x="5114919" y="457200"/>
            <a:ext cx="3205723" cy="1653938"/>
          </a:xfrm>
          <a:prstGeom prst="wedgeEllipseCallout">
            <a:avLst>
              <a:gd name="adj1" fmla="val -82058"/>
              <a:gd name="adj2" fmla="val 53599"/>
            </a:avLst>
          </a:prstGeom>
          <a:solidFill>
            <a:srgbClr val="FFFF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he-IL" b="1" dirty="0">
                <a:latin typeface="Calibri"/>
                <a:ea typeface="Times New Roman"/>
                <a:cs typeface="+mj-cs"/>
              </a:rPr>
              <a:t>נורת ליבון </a:t>
            </a:r>
            <a:r>
              <a:rPr lang="he-IL" sz="1600" b="1" dirty="0">
                <a:latin typeface="Calibri"/>
                <a:ea typeface="Times New Roman"/>
                <a:cs typeface="+mj-cs"/>
              </a:rPr>
              <a:t>– תיל מתכתי שבתוכה, מתחמם כאשר עובר בו זרם חשמלי, מתלהט ומפיץ אור.</a:t>
            </a:r>
            <a:endParaRPr lang="en-US" sz="1600" dirty="0">
              <a:latin typeface="Calibri"/>
              <a:ea typeface="Times New Roman"/>
              <a:cs typeface="+mj-cs"/>
            </a:endParaRPr>
          </a:p>
        </p:txBody>
      </p:sp>
      <p:sp>
        <p:nvSpPr>
          <p:cNvPr id="6" name="AutoShape 102"/>
          <p:cNvSpPr>
            <a:spLocks noChangeArrowheads="1"/>
          </p:cNvSpPr>
          <p:nvPr/>
        </p:nvSpPr>
        <p:spPr bwMode="auto">
          <a:xfrm>
            <a:off x="5148063" y="2389973"/>
            <a:ext cx="3205723" cy="1207695"/>
          </a:xfrm>
          <a:prstGeom prst="wedgeEllipseCallout">
            <a:avLst>
              <a:gd name="adj1" fmla="val -85523"/>
              <a:gd name="adj2" fmla="val -8262"/>
            </a:avLst>
          </a:prstGeom>
          <a:solidFill>
            <a:srgbClr val="FFFF66"/>
          </a:solidFill>
          <a:ln w="9525">
            <a:solidFill>
              <a:srgbClr val="000000"/>
            </a:solidFill>
            <a:miter lim="800000"/>
            <a:headEnd/>
            <a:tailEnd/>
          </a:ln>
        </p:spPr>
        <p:txBody>
          <a:bodyPr rot="0" vert="horz" wrap="square" lIns="91440" tIns="45720" rIns="91440" bIns="45720" anchor="t" anchorCtr="0" upright="1">
            <a:noAutofit/>
          </a:bodyPr>
          <a:lstStyle/>
          <a:p>
            <a:pPr algn="r" rtl="1">
              <a:lnSpc>
                <a:spcPct val="115000"/>
              </a:lnSpc>
              <a:spcAft>
                <a:spcPts val="1000"/>
              </a:spcAft>
            </a:pPr>
            <a:r>
              <a:rPr lang="he-IL" b="1" dirty="0">
                <a:effectLst/>
                <a:latin typeface="Calibri"/>
                <a:ea typeface="Times New Roman"/>
                <a:cs typeface="Arial"/>
              </a:rPr>
              <a:t>נורה </a:t>
            </a:r>
            <a:r>
              <a:rPr lang="he-IL" b="1" dirty="0" smtClean="0">
                <a:effectLst/>
                <a:latin typeface="Calibri"/>
                <a:ea typeface="Times New Roman"/>
                <a:cs typeface="Arial"/>
              </a:rPr>
              <a:t>פלורסנטית </a:t>
            </a:r>
            <a:r>
              <a:rPr lang="he-IL" sz="1600" b="1" dirty="0">
                <a:effectLst/>
                <a:latin typeface="Calibri"/>
                <a:ea typeface="Times New Roman"/>
                <a:cs typeface="Arial"/>
              </a:rPr>
              <a:t>– קיים בה חומר מיוחד הזוהר בהשפעת </a:t>
            </a:r>
            <a:r>
              <a:rPr lang="he-IL" sz="1600" b="1" dirty="0" smtClean="0">
                <a:effectLst/>
                <a:latin typeface="Calibri"/>
                <a:ea typeface="Times New Roman"/>
                <a:cs typeface="Arial"/>
              </a:rPr>
              <a:t>הקרינה.</a:t>
            </a:r>
            <a:endParaRPr lang="en-US" sz="1600" dirty="0">
              <a:effectLst/>
              <a:latin typeface="Calibri"/>
              <a:ea typeface="Times New Roman"/>
              <a:cs typeface="Arial"/>
            </a:endParaRPr>
          </a:p>
        </p:txBody>
      </p:sp>
      <p:sp>
        <p:nvSpPr>
          <p:cNvPr id="7" name="AutoShape 103"/>
          <p:cNvSpPr>
            <a:spLocks noChangeArrowheads="1"/>
          </p:cNvSpPr>
          <p:nvPr/>
        </p:nvSpPr>
        <p:spPr bwMode="auto">
          <a:xfrm>
            <a:off x="4210090" y="4142817"/>
            <a:ext cx="4104456" cy="1554435"/>
          </a:xfrm>
          <a:prstGeom prst="wedgeEllipseCallout">
            <a:avLst>
              <a:gd name="adj1" fmla="val -67059"/>
              <a:gd name="adj2" fmla="val -108982"/>
            </a:avLst>
          </a:prstGeom>
          <a:solidFill>
            <a:srgbClr val="FFFF66"/>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he-IL" b="1" dirty="0">
                <a:latin typeface="Calibri"/>
                <a:ea typeface="Times New Roman"/>
                <a:cs typeface="Arial"/>
              </a:rPr>
              <a:t>נורת לד </a:t>
            </a:r>
            <a:r>
              <a:rPr lang="he-IL" sz="1600" b="1" dirty="0" smtClean="0">
                <a:latin typeface="Calibri"/>
                <a:ea typeface="Times New Roman"/>
                <a:cs typeface="Arial"/>
              </a:rPr>
              <a:t>(</a:t>
            </a:r>
            <a:r>
              <a:rPr lang="en-US" sz="1600" b="1" dirty="0" smtClean="0">
                <a:latin typeface="Calibri"/>
                <a:ea typeface="Times New Roman"/>
                <a:cs typeface="Arial"/>
              </a:rPr>
              <a:t> (LED</a:t>
            </a:r>
            <a:r>
              <a:rPr lang="he-IL" sz="1600" b="1" dirty="0" smtClean="0">
                <a:latin typeface="Calibri"/>
                <a:ea typeface="Times New Roman"/>
                <a:cs typeface="Arial"/>
              </a:rPr>
              <a:t>היא דיודה </a:t>
            </a:r>
            <a:r>
              <a:rPr lang="he-IL" sz="1600" b="1" dirty="0">
                <a:latin typeface="Calibri"/>
                <a:ea typeface="Times New Roman"/>
                <a:cs typeface="Arial"/>
              </a:rPr>
              <a:t>פולטת אור </a:t>
            </a:r>
            <a:r>
              <a:rPr lang="en-US" sz="1600" b="1" dirty="0" smtClean="0">
                <a:latin typeface="Calibri"/>
                <a:ea typeface="Times New Roman"/>
                <a:cs typeface="Arial"/>
              </a:rPr>
              <a:t>Light Emitting Diode</a:t>
            </a:r>
            <a:r>
              <a:rPr lang="he-IL" sz="1600" b="1" dirty="0" smtClean="0">
                <a:latin typeface="Calibri"/>
                <a:ea typeface="Times New Roman"/>
                <a:cs typeface="Arial"/>
              </a:rPr>
              <a:t>. היא </a:t>
            </a:r>
            <a:r>
              <a:rPr lang="he-IL" sz="1600" b="1" dirty="0">
                <a:latin typeface="Calibri"/>
                <a:ea typeface="Times New Roman"/>
                <a:cs typeface="Arial"/>
              </a:rPr>
              <a:t>נורה </a:t>
            </a:r>
            <a:r>
              <a:rPr lang="he-IL" sz="1600" b="1" dirty="0" smtClean="0">
                <a:latin typeface="Calibri"/>
                <a:ea typeface="Times New Roman"/>
                <a:cs typeface="Arial"/>
              </a:rPr>
              <a:t>בעלת </a:t>
            </a:r>
            <a:r>
              <a:rPr lang="he-IL" sz="1600" b="1" dirty="0">
                <a:latin typeface="Calibri"/>
                <a:ea typeface="Times New Roman"/>
                <a:cs typeface="Arial"/>
              </a:rPr>
              <a:t>צריכת חשמל </a:t>
            </a:r>
            <a:r>
              <a:rPr lang="he-IL" sz="1600" b="1" dirty="0" smtClean="0">
                <a:latin typeface="Calibri"/>
                <a:ea typeface="Times New Roman"/>
                <a:cs typeface="Arial"/>
              </a:rPr>
              <a:t>נמוכה </a:t>
            </a:r>
            <a:r>
              <a:rPr lang="he-IL" sz="1600" b="1" dirty="0">
                <a:latin typeface="Calibri"/>
                <a:ea typeface="Times New Roman"/>
                <a:cs typeface="Arial"/>
              </a:rPr>
              <a:t>פי 10 מנורת הלהט המקבילה.</a:t>
            </a:r>
            <a:endParaRPr lang="en-US" sz="1600" b="1" dirty="0">
              <a:latin typeface="Calibri"/>
              <a:ea typeface="Times New Roman"/>
              <a:cs typeface="Arial"/>
            </a:endParaRPr>
          </a:p>
        </p:txBody>
      </p:sp>
      <p:sp>
        <p:nvSpPr>
          <p:cNvPr id="8" name="AutoShape 104"/>
          <p:cNvSpPr>
            <a:spLocks noChangeArrowheads="1"/>
          </p:cNvSpPr>
          <p:nvPr/>
        </p:nvSpPr>
        <p:spPr bwMode="auto">
          <a:xfrm>
            <a:off x="105635" y="5029846"/>
            <a:ext cx="4104455" cy="903221"/>
          </a:xfrm>
          <a:prstGeom prst="wedgeEllipseCallout">
            <a:avLst>
              <a:gd name="adj1" fmla="val 11253"/>
              <a:gd name="adj2" fmla="val -274772"/>
            </a:avLst>
          </a:prstGeom>
          <a:solidFill>
            <a:srgbClr val="FFFF66"/>
          </a:solidFill>
          <a:ln w="9525">
            <a:solidFill>
              <a:srgbClr val="000000"/>
            </a:solidFill>
            <a:miter lim="800000"/>
            <a:headEnd/>
            <a:tailEnd/>
          </a:ln>
        </p:spPr>
        <p:txBody>
          <a:bodyPr rot="0" vert="horz" wrap="square" lIns="91440" tIns="45720" rIns="91440" bIns="45720" anchor="t" anchorCtr="0" upright="1">
            <a:noAutofit/>
          </a:bodyPr>
          <a:lstStyle/>
          <a:p>
            <a:r>
              <a:rPr lang="he-IL" sz="1600" b="1" dirty="0" smtClean="0">
                <a:latin typeface="Calibri"/>
                <a:ea typeface="Times New Roman"/>
                <a:cs typeface="Arial"/>
              </a:rPr>
              <a:t>נורת ליבון פועלת </a:t>
            </a:r>
            <a:r>
              <a:rPr lang="he-IL" sz="1600" b="1" dirty="0">
                <a:latin typeface="Calibri"/>
                <a:ea typeface="Times New Roman"/>
                <a:cs typeface="Arial"/>
              </a:rPr>
              <a:t>– </a:t>
            </a:r>
            <a:r>
              <a:rPr lang="he-IL" sz="1600" b="1" dirty="0" smtClean="0">
                <a:latin typeface="Calibri"/>
                <a:ea typeface="Times New Roman"/>
                <a:cs typeface="Arial"/>
              </a:rPr>
              <a:t>1,000 שעות. </a:t>
            </a:r>
          </a:p>
          <a:p>
            <a:r>
              <a:rPr lang="he-IL" sz="1600" b="1" dirty="0" smtClean="0">
                <a:effectLst/>
                <a:latin typeface="Calibri"/>
                <a:ea typeface="Times New Roman"/>
                <a:cs typeface="Arial"/>
              </a:rPr>
              <a:t>אורך חיי נורת לד 50,000 שעות.</a:t>
            </a:r>
            <a:endParaRPr lang="en-US" sz="1600" dirty="0">
              <a:effectLst/>
              <a:latin typeface="Calibri"/>
              <a:ea typeface="Times New Roman"/>
              <a:cs typeface="Arial"/>
            </a:endParaRPr>
          </a:p>
        </p:txBody>
      </p:sp>
      <p:sp>
        <p:nvSpPr>
          <p:cNvPr id="4" name="TextBox 3"/>
          <p:cNvSpPr txBox="1"/>
          <p:nvPr/>
        </p:nvSpPr>
        <p:spPr>
          <a:xfrm>
            <a:off x="3419872" y="5904863"/>
            <a:ext cx="4752527" cy="1063881"/>
          </a:xfrm>
          <a:prstGeom prst="rect">
            <a:avLst/>
          </a:prstGeom>
          <a:noFill/>
        </p:spPr>
        <p:txBody>
          <a:bodyPr wrap="square" rtlCol="1">
            <a:spAutoFit/>
          </a:bodyPr>
          <a:lstStyle/>
          <a:p>
            <a:pPr>
              <a:lnSpc>
                <a:spcPct val="115000"/>
              </a:lnSpc>
              <a:spcAft>
                <a:spcPts val="1000"/>
              </a:spcAft>
            </a:pPr>
            <a:r>
              <a:rPr lang="he-IL" sz="3200" cap="all" dirty="0" smtClean="0">
                <a:ln w="4496" cap="flat" cmpd="sng" algn="ctr">
                  <a:solidFill>
                    <a:srgbClr val="5C437A"/>
                  </a:solidFill>
                  <a:prstDash val="solid"/>
                  <a:round/>
                </a:ln>
                <a:solidFill>
                  <a:srgbClr val="009900"/>
                </a:solidFill>
                <a:effectLst>
                  <a:reflection blurRad="12700" stA="28000" endPos="45000" dist="1003" dir="5400000" sy="-100000" algn="bl"/>
                </a:effectLst>
                <a:latin typeface="Calibri"/>
                <a:ea typeface="Times New Roman"/>
                <a:cs typeface="+mj-cs"/>
              </a:rPr>
              <a:t>ומה </a:t>
            </a:r>
            <a:r>
              <a:rPr lang="he-IL" sz="3200" cap="all" dirty="0">
                <a:ln w="4496" cap="flat" cmpd="sng" algn="ctr">
                  <a:solidFill>
                    <a:srgbClr val="5C437A"/>
                  </a:solidFill>
                  <a:prstDash val="solid"/>
                  <a:round/>
                </a:ln>
                <a:solidFill>
                  <a:srgbClr val="009900"/>
                </a:solidFill>
                <a:effectLst>
                  <a:reflection blurRad="12700" stA="28000" endPos="45000" dist="1003" dir="5400000" sy="-100000" algn="bl"/>
                </a:effectLst>
                <a:latin typeface="Calibri"/>
                <a:ea typeface="Times New Roman"/>
                <a:cs typeface="+mj-cs"/>
              </a:rPr>
              <a:t>עם הנורה החכמה???</a:t>
            </a:r>
            <a:endParaRPr lang="en-US" sz="1100" dirty="0" smtClean="0">
              <a:solidFill>
                <a:srgbClr val="009900"/>
              </a:solidFill>
              <a:effectLst/>
              <a:latin typeface="Calibri"/>
              <a:ea typeface="Times New Roman"/>
              <a:cs typeface="+mj-cs"/>
            </a:endParaRPr>
          </a:p>
          <a:p>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2636586" cy="228093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1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תרשים זרימה: מחבר 11"/>
          <p:cNvSpPr/>
          <p:nvPr/>
        </p:nvSpPr>
        <p:spPr>
          <a:xfrm>
            <a:off x="5468549" y="4491492"/>
            <a:ext cx="2160241" cy="1943800"/>
          </a:xfrm>
          <a:prstGeom prst="flowChartConnector">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he-IL" b="1" dirty="0" smtClean="0">
                <a:cs typeface="+mj-cs"/>
              </a:rPr>
              <a:t>קץ לנורות הדולקות ללא סיבה בחלק ניכר משעות היום והלילה!</a:t>
            </a:r>
            <a:endParaRPr lang="en-US" dirty="0" smtClean="0">
              <a:cs typeface="+mj-cs"/>
            </a:endParaRPr>
          </a:p>
          <a:p>
            <a:pPr algn="ctr"/>
            <a:endParaRPr lang="he-IL" dirty="0"/>
          </a:p>
        </p:txBody>
      </p:sp>
      <p:sp>
        <p:nvSpPr>
          <p:cNvPr id="8" name="הסבר ענן 7"/>
          <p:cNvSpPr/>
          <p:nvPr/>
        </p:nvSpPr>
        <p:spPr>
          <a:xfrm rot="669515">
            <a:off x="3950877" y="371111"/>
            <a:ext cx="4523329" cy="2952890"/>
          </a:xfrm>
          <a:prstGeom prst="cloudCallout">
            <a:avLst>
              <a:gd name="adj1" fmla="val -40703"/>
              <a:gd name="adj2" fmla="val 76912"/>
            </a:avLst>
          </a:prstGeom>
        </p:spPr>
        <p:style>
          <a:lnRef idx="1">
            <a:schemeClr val="accent6"/>
          </a:lnRef>
          <a:fillRef idx="2">
            <a:schemeClr val="accent6"/>
          </a:fillRef>
          <a:effectRef idx="1">
            <a:schemeClr val="accent6"/>
          </a:effectRef>
          <a:fontRef idx="minor">
            <a:schemeClr val="dk1"/>
          </a:fontRef>
        </p:style>
        <p:txBody>
          <a:bodyPr rtlCol="1" anchor="ctr"/>
          <a:lstStyle/>
          <a:p>
            <a:r>
              <a:rPr lang="he-IL" b="1" dirty="0">
                <a:solidFill>
                  <a:schemeClr val="tx1"/>
                </a:solidFill>
              </a:rPr>
              <a:t> </a:t>
            </a:r>
            <a:endParaRPr lang="en-US" dirty="0">
              <a:solidFill>
                <a:schemeClr val="tx1"/>
              </a:solidFill>
            </a:endParaRPr>
          </a:p>
          <a:p>
            <a:pPr algn="ctr"/>
            <a:endParaRPr lang="he-IL" dirty="0"/>
          </a:p>
        </p:txBody>
      </p:sp>
      <p:sp>
        <p:nvSpPr>
          <p:cNvPr id="9" name="כותרת 8"/>
          <p:cNvSpPr>
            <a:spLocks noGrp="1"/>
          </p:cNvSpPr>
          <p:nvPr>
            <p:ph type="title"/>
          </p:nvPr>
        </p:nvSpPr>
        <p:spPr>
          <a:xfrm>
            <a:off x="4067944" y="836712"/>
            <a:ext cx="3888432" cy="2245110"/>
          </a:xfrm>
        </p:spPr>
        <p:txBody>
          <a:bodyPr>
            <a:normAutofit/>
          </a:bodyPr>
          <a:lstStyle/>
          <a:p>
            <a:pPr algn="r"/>
            <a:r>
              <a:rPr lang="he-IL" sz="1800" b="1" dirty="0" smtClean="0">
                <a:solidFill>
                  <a:schemeClr val="tx1"/>
                </a:solidFill>
              </a:rPr>
              <a:t>נורה </a:t>
            </a:r>
            <a:r>
              <a:rPr lang="he-IL" sz="1800" b="1" dirty="0">
                <a:solidFill>
                  <a:schemeClr val="tx1"/>
                </a:solidFill>
              </a:rPr>
              <a:t>חכמה:</a:t>
            </a:r>
            <a:r>
              <a:rPr lang="en-US" sz="1800" b="1" dirty="0">
                <a:solidFill>
                  <a:schemeClr val="tx1"/>
                </a:solidFill>
              </a:rPr>
              <a:t/>
            </a:r>
            <a:br>
              <a:rPr lang="en-US" sz="1800" b="1" dirty="0">
                <a:solidFill>
                  <a:schemeClr val="tx1"/>
                </a:solidFill>
              </a:rPr>
            </a:br>
            <a:r>
              <a:rPr lang="he-IL" sz="1800" dirty="0" smtClean="0">
                <a:solidFill>
                  <a:srgbClr val="000000"/>
                </a:solidFill>
              </a:rPr>
              <a:t>נורה המצוידת </a:t>
            </a:r>
            <a:r>
              <a:rPr lang="he-IL" sz="1800" dirty="0" smtClean="0">
                <a:solidFill>
                  <a:schemeClr val="tx1"/>
                </a:solidFill>
              </a:rPr>
              <a:t>ב"חיישני נפח" המזהים מתי </a:t>
            </a:r>
            <a:r>
              <a:rPr lang="he-IL" sz="1800" dirty="0">
                <a:solidFill>
                  <a:schemeClr val="tx1"/>
                </a:solidFill>
              </a:rPr>
              <a:t>המשתמש נמצא בחדר ומתי הוא יוצא ממנו. ידע זה מאפשר </a:t>
            </a:r>
            <a:r>
              <a:rPr lang="he-IL" sz="1800" dirty="0" smtClean="0">
                <a:solidFill>
                  <a:schemeClr val="tx1"/>
                </a:solidFill>
              </a:rPr>
              <a:t>כיבוי והפעלה על פי הכניסה </a:t>
            </a:r>
            <a:r>
              <a:rPr lang="he-IL" sz="1800" dirty="0">
                <a:solidFill>
                  <a:schemeClr val="tx1"/>
                </a:solidFill>
              </a:rPr>
              <a:t>והיציאה מהחדר.  </a:t>
            </a:r>
            <a:r>
              <a:rPr lang="en-US" dirty="0">
                <a:solidFill>
                  <a:schemeClr val="tx1"/>
                </a:solidFill>
              </a:rPr>
              <a:t/>
            </a:r>
            <a:br>
              <a:rPr lang="en-US" dirty="0">
                <a:solidFill>
                  <a:schemeClr val="tx1"/>
                </a:solidFill>
              </a:rPr>
            </a:br>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52421"/>
            <a:ext cx="2531688" cy="2478141"/>
          </a:xfrm>
          <a:prstGeom prst="rect">
            <a:avLst/>
          </a:prstGeom>
          <a:noFill/>
          <a:ln w="9525">
            <a:solidFill>
              <a:schemeClr val="bg1"/>
            </a:solidFill>
            <a:miter lim="800000"/>
            <a:headEnd/>
            <a:tailEnd/>
          </a:ln>
          <a:effectLst>
            <a:softEdge rad="3175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783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6"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par>
                          <p:cTn id="31" fill="hold">
                            <p:stCondLst>
                              <p:cond delay="3000"/>
                            </p:stCondLst>
                            <p:childTnLst>
                              <p:par>
                                <p:cTn id="32" presetID="27" presetClass="emph" presetSubtype="0" repeatCount="5000" fill="remove" grpId="1" nodeType="afterEffect">
                                  <p:stCondLst>
                                    <p:cond delay="0"/>
                                  </p:stCondLst>
                                  <p:childTnLst>
                                    <p:animClr clrSpc="rgb" dir="cw">
                                      <p:cBhvr override="childStyle">
                                        <p:cTn id="33" dur="500" autoRev="1" fill="remove"/>
                                        <p:tgtEl>
                                          <p:spTgt spid="12"/>
                                        </p:tgtEl>
                                        <p:attrNameLst>
                                          <p:attrName>style.color</p:attrName>
                                        </p:attrNameLst>
                                      </p:cBhvr>
                                      <p:to>
                                        <a:schemeClr val="bg1"/>
                                      </p:to>
                                    </p:animClr>
                                    <p:animClr clrSpc="rgb" dir="cw">
                                      <p:cBhvr>
                                        <p:cTn id="34" dur="500" autoRev="1" fill="remove"/>
                                        <p:tgtEl>
                                          <p:spTgt spid="12"/>
                                        </p:tgtEl>
                                        <p:attrNameLst>
                                          <p:attrName>fillcolor</p:attrName>
                                        </p:attrNameLst>
                                      </p:cBhvr>
                                      <p:to>
                                        <a:schemeClr val="bg1"/>
                                      </p:to>
                                    </p:animClr>
                                    <p:set>
                                      <p:cBhvr>
                                        <p:cTn id="35" dur="500" autoRev="1" fill="remove"/>
                                        <p:tgtEl>
                                          <p:spTgt spid="12"/>
                                        </p:tgtEl>
                                        <p:attrNameLst>
                                          <p:attrName>fill.type</p:attrName>
                                        </p:attrNameLst>
                                      </p:cBhvr>
                                      <p:to>
                                        <p:strVal val="solid"/>
                                      </p:to>
                                    </p:set>
                                    <p:set>
                                      <p:cBhvr>
                                        <p:cTn id="36"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4439"/>
            <a:ext cx="8208912" cy="2985433"/>
          </a:xfrm>
          <a:prstGeom prst="rect">
            <a:avLst/>
          </a:prstGeom>
          <a:noFill/>
        </p:spPr>
        <p:txBody>
          <a:bodyPr wrap="square" rtlCol="1">
            <a:spAutoFit/>
          </a:bodyPr>
          <a:lstStyle/>
          <a:p>
            <a:pPr algn="ctr"/>
            <a:r>
              <a:rPr lang="he-IL" sz="3200" b="1" u="sng" dirty="0">
                <a:cs typeface="+mj-cs"/>
              </a:rPr>
              <a:t>התייעלות </a:t>
            </a:r>
            <a:r>
              <a:rPr lang="he-IL" sz="3200" b="1" u="sng" dirty="0" smtClean="0">
                <a:cs typeface="+mj-cs"/>
              </a:rPr>
              <a:t>אנרגטית</a:t>
            </a:r>
          </a:p>
          <a:p>
            <a:endParaRPr lang="he-IL" sz="1200" dirty="0" smtClean="0">
              <a:cs typeface="+mj-cs"/>
            </a:endParaRPr>
          </a:p>
          <a:p>
            <a:r>
              <a:rPr lang="he-IL" sz="2400" dirty="0" smtClean="0">
                <a:cs typeface="+mj-cs"/>
              </a:rPr>
              <a:t>חיסכון </a:t>
            </a:r>
            <a:r>
              <a:rPr lang="he-IL" sz="2400" dirty="0">
                <a:cs typeface="+mj-cs"/>
              </a:rPr>
              <a:t>בצריכת האנרגיה – התייעלות אנרגטית – מצב שכולם מרוויחים ממנו. </a:t>
            </a:r>
            <a:endParaRPr lang="he-IL" sz="2400" dirty="0" smtClean="0">
              <a:cs typeface="+mj-cs"/>
            </a:endParaRPr>
          </a:p>
          <a:p>
            <a:pPr marL="800100" lvl="1" indent="-342900">
              <a:buFont typeface="Arial" panose="020B0604020202020204" pitchFamily="34" charset="0"/>
              <a:buChar char="•"/>
            </a:pPr>
            <a:r>
              <a:rPr lang="he-IL" sz="2400" dirty="0" smtClean="0">
                <a:cs typeface="+mj-cs"/>
              </a:rPr>
              <a:t>הצרכנים </a:t>
            </a:r>
            <a:r>
              <a:rPr lang="he-IL" sz="2400" dirty="0">
                <a:cs typeface="+mj-cs"/>
              </a:rPr>
              <a:t>חוסכים </a:t>
            </a:r>
            <a:r>
              <a:rPr lang="he-IL" sz="2400" dirty="0" smtClean="0">
                <a:cs typeface="+mj-cs"/>
              </a:rPr>
              <a:t>כסף. </a:t>
            </a:r>
          </a:p>
          <a:p>
            <a:pPr marL="800100" lvl="1" indent="-342900">
              <a:buFont typeface="Arial" panose="020B0604020202020204" pitchFamily="34" charset="0"/>
              <a:buChar char="•"/>
            </a:pPr>
            <a:r>
              <a:rPr lang="he-IL" sz="2400" dirty="0" smtClean="0">
                <a:cs typeface="+mj-cs"/>
              </a:rPr>
              <a:t>המדינה </a:t>
            </a:r>
            <a:r>
              <a:rPr lang="he-IL" sz="2400" dirty="0">
                <a:cs typeface="+mj-cs"/>
              </a:rPr>
              <a:t>עושה שימוש מופחת במשאבים כמו דלק </a:t>
            </a:r>
            <a:r>
              <a:rPr lang="he-IL" sz="2400" dirty="0" smtClean="0">
                <a:cs typeface="+mj-cs"/>
              </a:rPr>
              <a:t>ופחם. </a:t>
            </a:r>
          </a:p>
          <a:p>
            <a:pPr marL="800100" lvl="1" indent="-342900">
              <a:buFont typeface="Arial" panose="020B0604020202020204" pitchFamily="34" charset="0"/>
              <a:buChar char="•"/>
            </a:pPr>
            <a:r>
              <a:rPr lang="he-IL" sz="2400" dirty="0" smtClean="0">
                <a:cs typeface="+mj-cs"/>
              </a:rPr>
              <a:t>כדור-הארץ </a:t>
            </a:r>
            <a:r>
              <a:rPr lang="he-IL" sz="2400" dirty="0">
                <a:cs typeface="+mj-cs"/>
              </a:rPr>
              <a:t>נהנה מפליטה מופחתת של גזי החממה וחומרים מזהמים. </a:t>
            </a:r>
            <a:endParaRPr lang="en-US" sz="2400" dirty="0">
              <a:cs typeface="+mj-cs"/>
            </a:endParaRPr>
          </a:p>
        </p:txBody>
      </p:sp>
      <p:pic>
        <p:nvPicPr>
          <p:cNvPr id="18" name="תמונה 17" descr="Related image"/>
          <p:cNvPicPr/>
          <p:nvPr/>
        </p:nvPicPr>
        <p:blipFill>
          <a:blip r:embed="rId2">
            <a:lum bright="30000"/>
          </a:blip>
          <a:srcRect/>
          <a:stretch>
            <a:fillRect/>
          </a:stretch>
        </p:blipFill>
        <p:spPr bwMode="auto">
          <a:xfrm>
            <a:off x="2483768" y="3356992"/>
            <a:ext cx="3456384" cy="30460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54515"/>
            <a:ext cx="796066" cy="11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53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300" fill="hold">
                                          <p:stCondLst>
                                            <p:cond delay="0"/>
                                          </p:stCondLst>
                                        </p:cTn>
                                        <p:tgtEl>
                                          <p:spTgt spid="18"/>
                                        </p:tgtEl>
                                        <p:attrNameLst>
                                          <p:attrName>r</p:attrName>
                                        </p:attrNameLst>
                                      </p:cBhvr>
                                    </p:animRot>
                                    <p:animRot by="-240000">
                                      <p:cBhvr>
                                        <p:cTn id="7" dur="600" fill="hold">
                                          <p:stCondLst>
                                            <p:cond delay="600"/>
                                          </p:stCondLst>
                                        </p:cTn>
                                        <p:tgtEl>
                                          <p:spTgt spid="18"/>
                                        </p:tgtEl>
                                        <p:attrNameLst>
                                          <p:attrName>r</p:attrName>
                                        </p:attrNameLst>
                                      </p:cBhvr>
                                    </p:animRot>
                                    <p:animRot by="240000">
                                      <p:cBhvr>
                                        <p:cTn id="8" dur="600" fill="hold">
                                          <p:stCondLst>
                                            <p:cond delay="1200"/>
                                          </p:stCondLst>
                                        </p:cTn>
                                        <p:tgtEl>
                                          <p:spTgt spid="18"/>
                                        </p:tgtEl>
                                        <p:attrNameLst>
                                          <p:attrName>r</p:attrName>
                                        </p:attrNameLst>
                                      </p:cBhvr>
                                    </p:animRot>
                                    <p:animRot by="-240000">
                                      <p:cBhvr>
                                        <p:cTn id="9" dur="600" fill="hold">
                                          <p:stCondLst>
                                            <p:cond delay="1800"/>
                                          </p:stCondLst>
                                        </p:cTn>
                                        <p:tgtEl>
                                          <p:spTgt spid="18"/>
                                        </p:tgtEl>
                                        <p:attrNameLst>
                                          <p:attrName>r</p:attrName>
                                        </p:attrNameLst>
                                      </p:cBhvr>
                                    </p:animRot>
                                    <p:animRot by="120000">
                                      <p:cBhvr>
                                        <p:cTn id="10" dur="600" fill="hold">
                                          <p:stCondLst>
                                            <p:cond delay="2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2735</TotalTime>
  <Words>1809</Words>
  <Application>Microsoft Office PowerPoint</Application>
  <PresentationFormat>‫הצגה על המסך (4:3)</PresentationFormat>
  <Paragraphs>360</Paragraphs>
  <Slides>34</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34</vt:i4>
      </vt:variant>
    </vt:vector>
  </HeadingPairs>
  <TitlesOfParts>
    <vt:vector size="43" baseType="lpstr">
      <vt:lpstr>Arial</vt:lpstr>
      <vt:lpstr>Calibri</vt:lpstr>
      <vt:lpstr>David</vt:lpstr>
      <vt:lpstr>Georgia</vt:lpstr>
      <vt:lpstr>Guttman Calligraphic</vt:lpstr>
      <vt:lpstr>Times New Roman</vt:lpstr>
      <vt:lpstr>Wingdings</vt:lpstr>
      <vt:lpstr>Wingdings 2</vt:lpstr>
      <vt:lpstr>חלון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נורה חכמה: נורה המצוידת ב"חיישני נפח" המזהים מתי המשתמש נמצא בחדר ומתי הוא יוצא ממנו. ידע זה מאפשר כיבוי והפעלה על פי הכניסה והיציאה מהחדר.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"מתנהלים חכם בבית" –  התייעלות אנרגטית                               (הבחנה בין התייעלות ידנית להתייעלות טכנולוגית והשילוב ביניהן)</vt:lpstr>
      <vt:lpstr>מצגת של PowerPoint</vt:lpstr>
      <vt:lpstr>מצגת של PowerPoint</vt:lpstr>
      <vt:lpstr>מצגת של PowerPoint</vt:lpstr>
      <vt:lpstr>שעשועון KAHOOT  - עם חשמל נוהגים בחוכמ"ה </vt:lpstr>
      <vt:lpstr>מצגת של PowerPoint</vt:lpstr>
      <vt:lpstr>מצגת של PowerPoint</vt:lpstr>
      <vt:lpstr>מצגת של PowerPoint</vt:lpstr>
      <vt:lpstr>מצגת של PowerPoint</vt:lpstr>
      <vt:lpstr>מצגת של PowerPoint</vt:lpstr>
      <vt:lpstr>כתבות מספרות  - בטיחות בראי התקשורת כתוב.....אבל היה ניתן למנוע....</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Inbal Bar</dc:creator>
  <cp:lastModifiedBy>Vered</cp:lastModifiedBy>
  <cp:revision>354</cp:revision>
  <cp:lastPrinted>2018-08-19T08:24:35Z</cp:lastPrinted>
  <dcterms:created xsi:type="dcterms:W3CDTF">2018-08-16T08:49:05Z</dcterms:created>
  <dcterms:modified xsi:type="dcterms:W3CDTF">2018-10-28T09:25:37Z</dcterms:modified>
</cp:coreProperties>
</file>

<file path=userCustomization/customUI.xml><?xml version="1.0" encoding="utf-8"?>
<mso:customUI xmlns:mso="http://schemas.microsoft.com/office/2006/01/customui">
  <mso:ribbon>
    <mso:qat>
      <mso:documentControls>
        <mso:control idQ="mso:PasteJpeg" visible="true"/>
        <mso:control idQ="mso:PasteLinkedExcelChartSourceFormatting" visible="true"/>
      </mso:documentControls>
    </mso:qat>
  </mso:ribbon>
</mso:customUI>
</file>