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48"/>
  </p:notesMasterIdLst>
  <p:sldIdLst>
    <p:sldId id="256" r:id="rId2"/>
    <p:sldId id="257" r:id="rId3"/>
    <p:sldId id="259" r:id="rId4"/>
    <p:sldId id="260" r:id="rId5"/>
    <p:sldId id="261" r:id="rId6"/>
    <p:sldId id="262" r:id="rId7"/>
    <p:sldId id="268" r:id="rId8"/>
    <p:sldId id="285" r:id="rId9"/>
    <p:sldId id="277" r:id="rId10"/>
    <p:sldId id="265" r:id="rId11"/>
    <p:sldId id="278" r:id="rId12"/>
    <p:sldId id="281" r:id="rId13"/>
    <p:sldId id="271" r:id="rId14"/>
    <p:sldId id="314" r:id="rId15"/>
    <p:sldId id="293" r:id="rId16"/>
    <p:sldId id="294" r:id="rId17"/>
    <p:sldId id="295" r:id="rId18"/>
    <p:sldId id="315" r:id="rId19"/>
    <p:sldId id="317" r:id="rId20"/>
    <p:sldId id="318" r:id="rId21"/>
    <p:sldId id="313" r:id="rId22"/>
    <p:sldId id="304" r:id="rId23"/>
    <p:sldId id="305" r:id="rId24"/>
    <p:sldId id="307" r:id="rId25"/>
    <p:sldId id="311" r:id="rId26"/>
    <p:sldId id="319" r:id="rId27"/>
    <p:sldId id="323" r:id="rId28"/>
    <p:sldId id="324" r:id="rId29"/>
    <p:sldId id="325" r:id="rId30"/>
    <p:sldId id="326" r:id="rId31"/>
    <p:sldId id="327" r:id="rId32"/>
    <p:sldId id="328" r:id="rId33"/>
    <p:sldId id="330" r:id="rId34"/>
    <p:sldId id="331" r:id="rId35"/>
    <p:sldId id="332" r:id="rId36"/>
    <p:sldId id="336" r:id="rId37"/>
    <p:sldId id="335" r:id="rId38"/>
    <p:sldId id="266" r:id="rId39"/>
    <p:sldId id="290" r:id="rId40"/>
    <p:sldId id="291" r:id="rId41"/>
    <p:sldId id="292" r:id="rId42"/>
    <p:sldId id="302" r:id="rId43"/>
    <p:sldId id="308" r:id="rId44"/>
    <p:sldId id="321" r:id="rId45"/>
    <p:sldId id="320" r:id="rId46"/>
    <p:sldId id="309" r:id="rId47"/>
  </p:sldIdLst>
  <p:sldSz cx="9144000" cy="5143500" type="screen16x9"/>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FFCC00"/>
    <a:srgbClr val="E725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93" autoAdjust="0"/>
    <p:restoredTop sz="94713" autoAdjust="0"/>
  </p:normalViewPr>
  <p:slideViewPr>
    <p:cSldViewPr>
      <p:cViewPr>
        <p:scale>
          <a:sx n="100" d="100"/>
          <a:sy n="100" d="100"/>
        </p:scale>
        <p:origin x="-510" y="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D3E22-A91B-4AA5-8869-C67DC811A0BB}"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pPr rtl="1"/>
          <a:endParaRPr lang="he-IL"/>
        </a:p>
      </dgm:t>
    </dgm:pt>
    <dgm:pt modelId="{084A434C-2467-48F5-8678-0B8E44BC4FE9}">
      <dgm:prSet phldrT="[טקסט]" custT="1"/>
      <dgm:spPr/>
      <dgm:t>
        <a:bodyPr/>
        <a:lstStyle/>
        <a:p>
          <a:pPr rtl="1"/>
          <a:r>
            <a:rPr lang="he-IL" sz="2400" dirty="0" smtClean="0"/>
            <a:t>חשמל בטבע</a:t>
          </a:r>
          <a:endParaRPr lang="he-IL" sz="2400" dirty="0"/>
        </a:p>
      </dgm:t>
    </dgm:pt>
    <dgm:pt modelId="{88936053-92B7-497C-B36C-862F4EE112D6}" type="parTrans" cxnId="{1642702A-FFFF-491E-BAE7-6CD76EC946F8}">
      <dgm:prSet/>
      <dgm:spPr/>
      <dgm:t>
        <a:bodyPr/>
        <a:lstStyle/>
        <a:p>
          <a:pPr rtl="1"/>
          <a:endParaRPr lang="he-IL"/>
        </a:p>
      </dgm:t>
    </dgm:pt>
    <dgm:pt modelId="{DF5AE2E7-A720-4EF0-9C25-3C777814E511}" type="sibTrans" cxnId="{1642702A-FFFF-491E-BAE7-6CD76EC946F8}">
      <dgm:prSet/>
      <dgm:spPr/>
      <dgm:t>
        <a:bodyPr/>
        <a:lstStyle/>
        <a:p>
          <a:pPr rtl="1"/>
          <a:endParaRPr lang="he-IL"/>
        </a:p>
      </dgm:t>
    </dgm:pt>
    <dgm:pt modelId="{F096847E-448C-43A2-A4FB-A060279E3D09}">
      <dgm:prSet phldrT="[טקסט]" custT="1"/>
      <dgm:spPr/>
      <dgm:t>
        <a:bodyPr/>
        <a:lstStyle/>
        <a:p>
          <a:pPr rtl="1"/>
          <a:r>
            <a:rPr lang="he-IL" sz="1600" smtClean="0"/>
            <a:t>כיצד נוצר חשמל בטבע</a:t>
          </a:r>
          <a:endParaRPr lang="he-IL" sz="1600" dirty="0"/>
        </a:p>
      </dgm:t>
    </dgm:pt>
    <dgm:pt modelId="{C9DFCE48-D18C-465B-AA9A-38FA4FFDA0C2}" type="parTrans" cxnId="{6C2415C7-6C2F-47A3-840B-1806CCCC00E4}">
      <dgm:prSet/>
      <dgm:spPr/>
      <dgm:t>
        <a:bodyPr/>
        <a:lstStyle/>
        <a:p>
          <a:pPr rtl="1"/>
          <a:endParaRPr lang="he-IL"/>
        </a:p>
      </dgm:t>
    </dgm:pt>
    <dgm:pt modelId="{A2D7E068-6B18-4534-97B9-646DA55AA6E3}" type="sibTrans" cxnId="{6C2415C7-6C2F-47A3-840B-1806CCCC00E4}">
      <dgm:prSet/>
      <dgm:spPr/>
      <dgm:t>
        <a:bodyPr/>
        <a:lstStyle/>
        <a:p>
          <a:pPr rtl="1"/>
          <a:endParaRPr lang="he-IL"/>
        </a:p>
      </dgm:t>
    </dgm:pt>
    <dgm:pt modelId="{34530F00-95E6-4938-8FC3-A2F8BBD152A1}">
      <dgm:prSet phldrT="[טקסט]" custT="1"/>
      <dgm:spPr/>
      <dgm:t>
        <a:bodyPr/>
        <a:lstStyle/>
        <a:p>
          <a:pPr rtl="1"/>
          <a:r>
            <a:rPr lang="he-IL" sz="1400" smtClean="0"/>
            <a:t>משאבי הטבע והפקת חשמל</a:t>
          </a:r>
          <a:endParaRPr lang="he-IL" sz="1400" dirty="0"/>
        </a:p>
      </dgm:t>
    </dgm:pt>
    <dgm:pt modelId="{1ED11B2E-708D-460E-A9A8-46D53FFC0C42}" type="parTrans" cxnId="{B91EAE97-78EA-4252-BA95-C6B31EAC1B0F}">
      <dgm:prSet/>
      <dgm:spPr/>
      <dgm:t>
        <a:bodyPr/>
        <a:lstStyle/>
        <a:p>
          <a:pPr rtl="1"/>
          <a:endParaRPr lang="he-IL"/>
        </a:p>
      </dgm:t>
    </dgm:pt>
    <dgm:pt modelId="{B571310E-68AC-4985-B3A3-1DA47D09EED0}" type="sibTrans" cxnId="{B91EAE97-78EA-4252-BA95-C6B31EAC1B0F}">
      <dgm:prSet/>
      <dgm:spPr/>
      <dgm:t>
        <a:bodyPr/>
        <a:lstStyle/>
        <a:p>
          <a:pPr rtl="1"/>
          <a:endParaRPr lang="he-IL"/>
        </a:p>
      </dgm:t>
    </dgm:pt>
    <dgm:pt modelId="{3522176F-7B2A-44B0-88F5-19D81FCD7C61}">
      <dgm:prSet phldrT="[טקסט]" custT="1"/>
      <dgm:spPr/>
      <dgm:t>
        <a:bodyPr/>
        <a:lstStyle/>
        <a:p>
          <a:pPr rtl="1"/>
          <a:r>
            <a:rPr lang="he-IL" sz="1600" smtClean="0"/>
            <a:t>חשמל ובעלי חיים</a:t>
          </a:r>
          <a:endParaRPr lang="he-IL" sz="1600" dirty="0"/>
        </a:p>
      </dgm:t>
    </dgm:pt>
    <dgm:pt modelId="{C1F7179F-7767-4F35-89A0-96AF09B7533B}" type="parTrans" cxnId="{DABBCB8E-0A7B-4688-8F1B-AC92D1D2531F}">
      <dgm:prSet/>
      <dgm:spPr/>
      <dgm:t>
        <a:bodyPr/>
        <a:lstStyle/>
        <a:p>
          <a:pPr rtl="1"/>
          <a:endParaRPr lang="he-IL"/>
        </a:p>
      </dgm:t>
    </dgm:pt>
    <dgm:pt modelId="{3C86F673-F552-42B4-B611-498C84865758}" type="sibTrans" cxnId="{DABBCB8E-0A7B-4688-8F1B-AC92D1D2531F}">
      <dgm:prSet/>
      <dgm:spPr/>
      <dgm:t>
        <a:bodyPr/>
        <a:lstStyle/>
        <a:p>
          <a:pPr rtl="1"/>
          <a:endParaRPr lang="he-IL"/>
        </a:p>
      </dgm:t>
    </dgm:pt>
    <dgm:pt modelId="{9F8EAF91-54C4-4331-8697-0E8FD19ACEBC}">
      <dgm:prSet phldrT="[טקסט]" custT="1"/>
      <dgm:spPr/>
      <dgm:t>
        <a:bodyPr/>
        <a:lstStyle/>
        <a:p>
          <a:pPr rtl="1"/>
          <a:r>
            <a:rPr lang="he-IL" sz="1600" smtClean="0"/>
            <a:t>חשמל בגוף החי</a:t>
          </a:r>
          <a:endParaRPr lang="he-IL" sz="1600" dirty="0"/>
        </a:p>
      </dgm:t>
    </dgm:pt>
    <dgm:pt modelId="{16D285FC-2396-4242-9DDB-DB94413788E2}" type="parTrans" cxnId="{2C163495-B7EC-4C34-BEFB-CD65FE7ABA89}">
      <dgm:prSet/>
      <dgm:spPr/>
      <dgm:t>
        <a:bodyPr/>
        <a:lstStyle/>
        <a:p>
          <a:pPr rtl="1"/>
          <a:endParaRPr lang="he-IL"/>
        </a:p>
      </dgm:t>
    </dgm:pt>
    <dgm:pt modelId="{65D9A0A8-EDC3-48C1-A873-8079D6362148}" type="sibTrans" cxnId="{2C163495-B7EC-4C34-BEFB-CD65FE7ABA89}">
      <dgm:prSet/>
      <dgm:spPr/>
      <dgm:t>
        <a:bodyPr/>
        <a:lstStyle/>
        <a:p>
          <a:pPr rtl="1"/>
          <a:endParaRPr lang="he-IL"/>
        </a:p>
      </dgm:t>
    </dgm:pt>
    <dgm:pt modelId="{87816670-3276-4072-938E-0104349253BD}">
      <dgm:prSet phldrT="[טקסט]" custScaleX="96700" custScaleY="95613"/>
      <dgm:spPr/>
      <dgm:t>
        <a:bodyPr/>
        <a:lstStyle/>
        <a:p>
          <a:pPr rtl="1"/>
          <a:endParaRPr lang="he-IL"/>
        </a:p>
      </dgm:t>
    </dgm:pt>
    <dgm:pt modelId="{D9037539-21FB-4773-BCA1-4167088EE64D}" type="parTrans" cxnId="{04499E7F-9AC4-4D28-A1EE-590187DE0D33}">
      <dgm:prSet/>
      <dgm:spPr/>
      <dgm:t>
        <a:bodyPr/>
        <a:lstStyle/>
        <a:p>
          <a:pPr rtl="1"/>
          <a:endParaRPr lang="he-IL"/>
        </a:p>
      </dgm:t>
    </dgm:pt>
    <dgm:pt modelId="{517CDD11-D8C0-4B8B-80CB-591135DC5C5A}" type="sibTrans" cxnId="{04499E7F-9AC4-4D28-A1EE-590187DE0D33}">
      <dgm:prSet/>
      <dgm:spPr/>
      <dgm:t>
        <a:bodyPr/>
        <a:lstStyle/>
        <a:p>
          <a:pPr rtl="1"/>
          <a:endParaRPr lang="he-IL"/>
        </a:p>
      </dgm:t>
    </dgm:pt>
    <dgm:pt modelId="{6D3056D3-97AA-423E-8D5A-C784BBF05D44}">
      <dgm:prSet phldrT="[טקסט]" custScaleX="96700" custScaleY="95613"/>
      <dgm:spPr/>
      <dgm:t>
        <a:bodyPr/>
        <a:lstStyle/>
        <a:p>
          <a:pPr rtl="1"/>
          <a:endParaRPr lang="he-IL" dirty="0">
            <a:solidFill>
              <a:srgbClr val="92D050"/>
            </a:solidFill>
          </a:endParaRPr>
        </a:p>
      </dgm:t>
    </dgm:pt>
    <dgm:pt modelId="{FAB97FD6-4008-41F9-B628-B71FBF05A0B7}" type="parTrans" cxnId="{2184C024-279A-4C44-A8F7-BD5EF48E7A86}">
      <dgm:prSet/>
      <dgm:spPr/>
      <dgm:t>
        <a:bodyPr/>
        <a:lstStyle/>
        <a:p>
          <a:pPr rtl="1"/>
          <a:endParaRPr lang="he-IL"/>
        </a:p>
      </dgm:t>
    </dgm:pt>
    <dgm:pt modelId="{8E93A2FE-97D0-48EE-90AE-E0F87BCF4820}" type="sibTrans" cxnId="{2184C024-279A-4C44-A8F7-BD5EF48E7A86}">
      <dgm:prSet/>
      <dgm:spPr/>
      <dgm:t>
        <a:bodyPr/>
        <a:lstStyle/>
        <a:p>
          <a:pPr rtl="1"/>
          <a:endParaRPr lang="he-IL"/>
        </a:p>
      </dgm:t>
    </dgm:pt>
    <dgm:pt modelId="{83986C9C-CEAD-4ED3-954B-DA78715D7A58}" type="pres">
      <dgm:prSet presAssocID="{C5CD3E22-A91B-4AA5-8869-C67DC811A0BB}" presName="Name0" presStyleCnt="0">
        <dgm:presLayoutVars>
          <dgm:chMax val="1"/>
          <dgm:dir/>
          <dgm:animLvl val="ctr"/>
          <dgm:resizeHandles val="exact"/>
        </dgm:presLayoutVars>
      </dgm:prSet>
      <dgm:spPr/>
      <dgm:t>
        <a:bodyPr/>
        <a:lstStyle/>
        <a:p>
          <a:pPr rtl="1"/>
          <a:endParaRPr lang="he-IL"/>
        </a:p>
      </dgm:t>
    </dgm:pt>
    <dgm:pt modelId="{4890AAA2-554E-4291-B822-77072F5D2D8C}" type="pres">
      <dgm:prSet presAssocID="{084A434C-2467-48F5-8678-0B8E44BC4FE9}" presName="centerShape" presStyleLbl="node0" presStyleIdx="0" presStyleCnt="1"/>
      <dgm:spPr/>
      <dgm:t>
        <a:bodyPr/>
        <a:lstStyle/>
        <a:p>
          <a:pPr rtl="1"/>
          <a:endParaRPr lang="he-IL"/>
        </a:p>
      </dgm:t>
    </dgm:pt>
    <dgm:pt modelId="{C180F6A8-DA36-4744-B79C-C8AECE66CA5D}" type="pres">
      <dgm:prSet presAssocID="{F096847E-448C-43A2-A4FB-A060279E3D09}" presName="node" presStyleLbl="node1" presStyleIdx="0" presStyleCnt="4" custScaleX="160788" custRadScaleRad="100133" custRadScaleInc="-3000">
        <dgm:presLayoutVars>
          <dgm:bulletEnabled val="1"/>
        </dgm:presLayoutVars>
      </dgm:prSet>
      <dgm:spPr/>
      <dgm:t>
        <a:bodyPr/>
        <a:lstStyle/>
        <a:p>
          <a:pPr rtl="1"/>
          <a:endParaRPr lang="he-IL"/>
        </a:p>
      </dgm:t>
    </dgm:pt>
    <dgm:pt modelId="{C03AFC6B-D67E-44F5-BA28-6A2E2469EA97}" type="pres">
      <dgm:prSet presAssocID="{F096847E-448C-43A2-A4FB-A060279E3D09}" presName="dummy" presStyleCnt="0"/>
      <dgm:spPr/>
      <dgm:t>
        <a:bodyPr/>
        <a:lstStyle/>
        <a:p>
          <a:endParaRPr lang="en-US"/>
        </a:p>
      </dgm:t>
    </dgm:pt>
    <dgm:pt modelId="{DC9004BF-DE9A-47B5-92EE-6C1A8DAF9019}" type="pres">
      <dgm:prSet presAssocID="{A2D7E068-6B18-4534-97B9-646DA55AA6E3}" presName="sibTrans" presStyleLbl="sibTrans2D1" presStyleIdx="0" presStyleCnt="4"/>
      <dgm:spPr/>
      <dgm:t>
        <a:bodyPr/>
        <a:lstStyle/>
        <a:p>
          <a:pPr rtl="1"/>
          <a:endParaRPr lang="he-IL"/>
        </a:p>
      </dgm:t>
    </dgm:pt>
    <dgm:pt modelId="{FC08ACF3-A9B2-4507-AA2E-F7AF80952075}" type="pres">
      <dgm:prSet presAssocID="{34530F00-95E6-4938-8FC3-A2F8BBD152A1}" presName="node" presStyleLbl="node1" presStyleIdx="1" presStyleCnt="4" custScaleX="96700" custScaleY="95613">
        <dgm:presLayoutVars>
          <dgm:bulletEnabled val="1"/>
        </dgm:presLayoutVars>
      </dgm:prSet>
      <dgm:spPr/>
      <dgm:t>
        <a:bodyPr/>
        <a:lstStyle/>
        <a:p>
          <a:pPr rtl="1"/>
          <a:endParaRPr lang="he-IL"/>
        </a:p>
      </dgm:t>
    </dgm:pt>
    <dgm:pt modelId="{AFD147DA-00B9-4F43-B962-68AC6A5217FC}" type="pres">
      <dgm:prSet presAssocID="{34530F00-95E6-4938-8FC3-A2F8BBD152A1}" presName="dummy" presStyleCnt="0"/>
      <dgm:spPr/>
      <dgm:t>
        <a:bodyPr/>
        <a:lstStyle/>
        <a:p>
          <a:endParaRPr lang="en-US"/>
        </a:p>
      </dgm:t>
    </dgm:pt>
    <dgm:pt modelId="{2C452B7E-515C-4FFA-A071-DEFBDA20FAF6}" type="pres">
      <dgm:prSet presAssocID="{B571310E-68AC-4985-B3A3-1DA47D09EED0}" presName="sibTrans" presStyleLbl="sibTrans2D1" presStyleIdx="1" presStyleCnt="4"/>
      <dgm:spPr/>
      <dgm:t>
        <a:bodyPr/>
        <a:lstStyle/>
        <a:p>
          <a:pPr rtl="1"/>
          <a:endParaRPr lang="he-IL"/>
        </a:p>
      </dgm:t>
    </dgm:pt>
    <dgm:pt modelId="{1F356F99-FE93-42C0-9221-6CC5E315BBC9}" type="pres">
      <dgm:prSet presAssocID="{3522176F-7B2A-44B0-88F5-19D81FCD7C61}" presName="node" presStyleLbl="node1" presStyleIdx="2" presStyleCnt="4">
        <dgm:presLayoutVars>
          <dgm:bulletEnabled val="1"/>
        </dgm:presLayoutVars>
      </dgm:prSet>
      <dgm:spPr/>
      <dgm:t>
        <a:bodyPr/>
        <a:lstStyle/>
        <a:p>
          <a:pPr rtl="1"/>
          <a:endParaRPr lang="he-IL"/>
        </a:p>
      </dgm:t>
    </dgm:pt>
    <dgm:pt modelId="{D834215F-5EBE-4880-924A-0ABA6699BBFD}" type="pres">
      <dgm:prSet presAssocID="{3522176F-7B2A-44B0-88F5-19D81FCD7C61}" presName="dummy" presStyleCnt="0"/>
      <dgm:spPr/>
      <dgm:t>
        <a:bodyPr/>
        <a:lstStyle/>
        <a:p>
          <a:endParaRPr lang="en-US"/>
        </a:p>
      </dgm:t>
    </dgm:pt>
    <dgm:pt modelId="{F60011B9-050B-4830-BA15-79FE1D8C5C22}" type="pres">
      <dgm:prSet presAssocID="{3C86F673-F552-42B4-B611-498C84865758}" presName="sibTrans" presStyleLbl="sibTrans2D1" presStyleIdx="2" presStyleCnt="4"/>
      <dgm:spPr/>
      <dgm:t>
        <a:bodyPr/>
        <a:lstStyle/>
        <a:p>
          <a:pPr rtl="1"/>
          <a:endParaRPr lang="he-IL"/>
        </a:p>
      </dgm:t>
    </dgm:pt>
    <dgm:pt modelId="{70A4517B-B37E-4259-BD75-1AFDF3267428}" type="pres">
      <dgm:prSet presAssocID="{9F8EAF91-54C4-4331-8697-0E8FD19ACEBC}" presName="node" presStyleLbl="node1" presStyleIdx="3" presStyleCnt="4">
        <dgm:presLayoutVars>
          <dgm:bulletEnabled val="1"/>
        </dgm:presLayoutVars>
      </dgm:prSet>
      <dgm:spPr/>
      <dgm:t>
        <a:bodyPr/>
        <a:lstStyle/>
        <a:p>
          <a:pPr rtl="1"/>
          <a:endParaRPr lang="he-IL"/>
        </a:p>
      </dgm:t>
    </dgm:pt>
    <dgm:pt modelId="{15FB4657-DBD3-4663-9BFF-4A9C2ECA445B}" type="pres">
      <dgm:prSet presAssocID="{9F8EAF91-54C4-4331-8697-0E8FD19ACEBC}" presName="dummy" presStyleCnt="0"/>
      <dgm:spPr/>
      <dgm:t>
        <a:bodyPr/>
        <a:lstStyle/>
        <a:p>
          <a:endParaRPr lang="en-US"/>
        </a:p>
      </dgm:t>
    </dgm:pt>
    <dgm:pt modelId="{08D62474-0B60-4323-A7AA-424EF96ABB1D}" type="pres">
      <dgm:prSet presAssocID="{65D9A0A8-EDC3-48C1-A873-8079D6362148}" presName="sibTrans" presStyleLbl="sibTrans2D1" presStyleIdx="3" presStyleCnt="4"/>
      <dgm:spPr/>
      <dgm:t>
        <a:bodyPr/>
        <a:lstStyle/>
        <a:p>
          <a:pPr rtl="1"/>
          <a:endParaRPr lang="he-IL"/>
        </a:p>
      </dgm:t>
    </dgm:pt>
  </dgm:ptLst>
  <dgm:cxnLst>
    <dgm:cxn modelId="{DABBCB8E-0A7B-4688-8F1B-AC92D1D2531F}" srcId="{084A434C-2467-48F5-8678-0B8E44BC4FE9}" destId="{3522176F-7B2A-44B0-88F5-19D81FCD7C61}" srcOrd="2" destOrd="0" parTransId="{C1F7179F-7767-4F35-89A0-96AF09B7533B}" sibTransId="{3C86F673-F552-42B4-B611-498C84865758}"/>
    <dgm:cxn modelId="{2C163495-B7EC-4C34-BEFB-CD65FE7ABA89}" srcId="{084A434C-2467-48F5-8678-0B8E44BC4FE9}" destId="{9F8EAF91-54C4-4331-8697-0E8FD19ACEBC}" srcOrd="3" destOrd="0" parTransId="{16D285FC-2396-4242-9DDB-DB94413788E2}" sibTransId="{65D9A0A8-EDC3-48C1-A873-8079D6362148}"/>
    <dgm:cxn modelId="{C2373326-5ADF-4960-88B4-524FA33FF887}" type="presOf" srcId="{A2D7E068-6B18-4534-97B9-646DA55AA6E3}" destId="{DC9004BF-DE9A-47B5-92EE-6C1A8DAF9019}" srcOrd="0" destOrd="0" presId="urn:microsoft.com/office/officeart/2005/8/layout/radial6"/>
    <dgm:cxn modelId="{04499E7F-9AC4-4D28-A1EE-590187DE0D33}" srcId="{C5CD3E22-A91B-4AA5-8869-C67DC811A0BB}" destId="{87816670-3276-4072-938E-0104349253BD}" srcOrd="1" destOrd="0" parTransId="{D9037539-21FB-4773-BCA1-4167088EE64D}" sibTransId="{517CDD11-D8C0-4B8B-80CB-591135DC5C5A}"/>
    <dgm:cxn modelId="{32632B9D-CEEF-4829-9EBD-6E5B7151F483}" type="presOf" srcId="{B571310E-68AC-4985-B3A3-1DA47D09EED0}" destId="{2C452B7E-515C-4FFA-A071-DEFBDA20FAF6}" srcOrd="0" destOrd="0" presId="urn:microsoft.com/office/officeart/2005/8/layout/radial6"/>
    <dgm:cxn modelId="{47A43DEB-CDBD-43DC-9D6B-96D3DF104FE3}" type="presOf" srcId="{084A434C-2467-48F5-8678-0B8E44BC4FE9}" destId="{4890AAA2-554E-4291-B822-77072F5D2D8C}" srcOrd="0" destOrd="0" presId="urn:microsoft.com/office/officeart/2005/8/layout/radial6"/>
    <dgm:cxn modelId="{7FDD3D26-E073-486C-9AE6-99EAA60555D7}" type="presOf" srcId="{F096847E-448C-43A2-A4FB-A060279E3D09}" destId="{C180F6A8-DA36-4744-B79C-C8AECE66CA5D}" srcOrd="0" destOrd="0" presId="urn:microsoft.com/office/officeart/2005/8/layout/radial6"/>
    <dgm:cxn modelId="{0B848FB1-CA7F-437F-9F3F-3CF558D26DE4}" type="presOf" srcId="{C5CD3E22-A91B-4AA5-8869-C67DC811A0BB}" destId="{83986C9C-CEAD-4ED3-954B-DA78715D7A58}" srcOrd="0" destOrd="0" presId="urn:microsoft.com/office/officeart/2005/8/layout/radial6"/>
    <dgm:cxn modelId="{B91EAE97-78EA-4252-BA95-C6B31EAC1B0F}" srcId="{084A434C-2467-48F5-8678-0B8E44BC4FE9}" destId="{34530F00-95E6-4938-8FC3-A2F8BBD152A1}" srcOrd="1" destOrd="0" parTransId="{1ED11B2E-708D-460E-A9A8-46D53FFC0C42}" sibTransId="{B571310E-68AC-4985-B3A3-1DA47D09EED0}"/>
    <dgm:cxn modelId="{045A02F3-9805-4DC6-96DC-BEEB858B032E}" type="presOf" srcId="{3C86F673-F552-42B4-B611-498C84865758}" destId="{F60011B9-050B-4830-BA15-79FE1D8C5C22}" srcOrd="0" destOrd="0" presId="urn:microsoft.com/office/officeart/2005/8/layout/radial6"/>
    <dgm:cxn modelId="{2184C024-279A-4C44-A8F7-BD5EF48E7A86}" srcId="{C5CD3E22-A91B-4AA5-8869-C67DC811A0BB}" destId="{6D3056D3-97AA-423E-8D5A-C784BBF05D44}" srcOrd="2" destOrd="0" parTransId="{FAB97FD6-4008-41F9-B628-B71FBF05A0B7}" sibTransId="{8E93A2FE-97D0-48EE-90AE-E0F87BCF4820}"/>
    <dgm:cxn modelId="{5EF3CC14-8D7C-48C9-BFE3-4EF9AA7816A6}" type="presOf" srcId="{65D9A0A8-EDC3-48C1-A873-8079D6362148}" destId="{08D62474-0B60-4323-A7AA-424EF96ABB1D}" srcOrd="0" destOrd="0" presId="urn:microsoft.com/office/officeart/2005/8/layout/radial6"/>
    <dgm:cxn modelId="{A9BAB69B-915D-4457-B0CF-264085766F63}" type="presOf" srcId="{34530F00-95E6-4938-8FC3-A2F8BBD152A1}" destId="{FC08ACF3-A9B2-4507-AA2E-F7AF80952075}" srcOrd="0" destOrd="0" presId="urn:microsoft.com/office/officeart/2005/8/layout/radial6"/>
    <dgm:cxn modelId="{79975638-1AB3-4451-9AC7-F00FA8FB1F02}" type="presOf" srcId="{3522176F-7B2A-44B0-88F5-19D81FCD7C61}" destId="{1F356F99-FE93-42C0-9221-6CC5E315BBC9}" srcOrd="0" destOrd="0" presId="urn:microsoft.com/office/officeart/2005/8/layout/radial6"/>
    <dgm:cxn modelId="{1642702A-FFFF-491E-BAE7-6CD76EC946F8}" srcId="{C5CD3E22-A91B-4AA5-8869-C67DC811A0BB}" destId="{084A434C-2467-48F5-8678-0B8E44BC4FE9}" srcOrd="0" destOrd="0" parTransId="{88936053-92B7-497C-B36C-862F4EE112D6}" sibTransId="{DF5AE2E7-A720-4EF0-9C25-3C777814E511}"/>
    <dgm:cxn modelId="{E1BB4225-028A-42EB-9CD0-C49316284124}" type="presOf" srcId="{9F8EAF91-54C4-4331-8697-0E8FD19ACEBC}" destId="{70A4517B-B37E-4259-BD75-1AFDF3267428}" srcOrd="0" destOrd="0" presId="urn:microsoft.com/office/officeart/2005/8/layout/radial6"/>
    <dgm:cxn modelId="{6C2415C7-6C2F-47A3-840B-1806CCCC00E4}" srcId="{084A434C-2467-48F5-8678-0B8E44BC4FE9}" destId="{F096847E-448C-43A2-A4FB-A060279E3D09}" srcOrd="0" destOrd="0" parTransId="{C9DFCE48-D18C-465B-AA9A-38FA4FFDA0C2}" sibTransId="{A2D7E068-6B18-4534-97B9-646DA55AA6E3}"/>
    <dgm:cxn modelId="{CCE6E5B4-1460-4D42-85B2-0B802D055466}" type="presParOf" srcId="{83986C9C-CEAD-4ED3-954B-DA78715D7A58}" destId="{4890AAA2-554E-4291-B822-77072F5D2D8C}" srcOrd="0" destOrd="0" presId="urn:microsoft.com/office/officeart/2005/8/layout/radial6"/>
    <dgm:cxn modelId="{19F2BBCF-A3E1-46AD-9992-043B7EF9D786}" type="presParOf" srcId="{83986C9C-CEAD-4ED3-954B-DA78715D7A58}" destId="{C180F6A8-DA36-4744-B79C-C8AECE66CA5D}" srcOrd="1" destOrd="0" presId="urn:microsoft.com/office/officeart/2005/8/layout/radial6"/>
    <dgm:cxn modelId="{2D5D3A6B-120A-46F1-9D76-893F6381B4D4}" type="presParOf" srcId="{83986C9C-CEAD-4ED3-954B-DA78715D7A58}" destId="{C03AFC6B-D67E-44F5-BA28-6A2E2469EA97}" srcOrd="2" destOrd="0" presId="urn:microsoft.com/office/officeart/2005/8/layout/radial6"/>
    <dgm:cxn modelId="{8802BA68-5847-42D6-AC27-F932CD4D7112}" type="presParOf" srcId="{83986C9C-CEAD-4ED3-954B-DA78715D7A58}" destId="{DC9004BF-DE9A-47B5-92EE-6C1A8DAF9019}" srcOrd="3" destOrd="0" presId="urn:microsoft.com/office/officeart/2005/8/layout/radial6"/>
    <dgm:cxn modelId="{9B876CC0-B496-42D9-A4D6-DD2862F9BFFE}" type="presParOf" srcId="{83986C9C-CEAD-4ED3-954B-DA78715D7A58}" destId="{FC08ACF3-A9B2-4507-AA2E-F7AF80952075}" srcOrd="4" destOrd="0" presId="urn:microsoft.com/office/officeart/2005/8/layout/radial6"/>
    <dgm:cxn modelId="{DD738737-0C1F-446B-880F-032A9729FF04}" type="presParOf" srcId="{83986C9C-CEAD-4ED3-954B-DA78715D7A58}" destId="{AFD147DA-00B9-4F43-B962-68AC6A5217FC}" srcOrd="5" destOrd="0" presId="urn:microsoft.com/office/officeart/2005/8/layout/radial6"/>
    <dgm:cxn modelId="{0B014C44-04B5-43F5-843E-4D833F4B3183}" type="presParOf" srcId="{83986C9C-CEAD-4ED3-954B-DA78715D7A58}" destId="{2C452B7E-515C-4FFA-A071-DEFBDA20FAF6}" srcOrd="6" destOrd="0" presId="urn:microsoft.com/office/officeart/2005/8/layout/radial6"/>
    <dgm:cxn modelId="{66928138-AAAA-43E1-8C36-5312EF20DF31}" type="presParOf" srcId="{83986C9C-CEAD-4ED3-954B-DA78715D7A58}" destId="{1F356F99-FE93-42C0-9221-6CC5E315BBC9}" srcOrd="7" destOrd="0" presId="urn:microsoft.com/office/officeart/2005/8/layout/radial6"/>
    <dgm:cxn modelId="{94D6C72B-5AF6-4C01-B324-DECDB2532341}" type="presParOf" srcId="{83986C9C-CEAD-4ED3-954B-DA78715D7A58}" destId="{D834215F-5EBE-4880-924A-0ABA6699BBFD}" srcOrd="8" destOrd="0" presId="urn:microsoft.com/office/officeart/2005/8/layout/radial6"/>
    <dgm:cxn modelId="{64EFB300-8798-4F0A-BBD1-6BBA3A974B4C}" type="presParOf" srcId="{83986C9C-CEAD-4ED3-954B-DA78715D7A58}" destId="{F60011B9-050B-4830-BA15-79FE1D8C5C22}" srcOrd="9" destOrd="0" presId="urn:microsoft.com/office/officeart/2005/8/layout/radial6"/>
    <dgm:cxn modelId="{9EB53C8F-67CC-4DE8-B4B9-93C64F67A34D}" type="presParOf" srcId="{83986C9C-CEAD-4ED3-954B-DA78715D7A58}" destId="{70A4517B-B37E-4259-BD75-1AFDF3267428}" srcOrd="10" destOrd="0" presId="urn:microsoft.com/office/officeart/2005/8/layout/radial6"/>
    <dgm:cxn modelId="{D668F03D-9E48-41B5-B8F3-F75A53346CBB}" type="presParOf" srcId="{83986C9C-CEAD-4ED3-954B-DA78715D7A58}" destId="{15FB4657-DBD3-4663-9BFF-4A9C2ECA445B}" srcOrd="11" destOrd="0" presId="urn:microsoft.com/office/officeart/2005/8/layout/radial6"/>
    <dgm:cxn modelId="{9B575A7E-D178-40C5-8CA9-B31D0DB9FCDC}" type="presParOf" srcId="{83986C9C-CEAD-4ED3-954B-DA78715D7A58}" destId="{08D62474-0B60-4323-A7AA-424EF96ABB1D}" srcOrd="12" destOrd="0" presId="urn:microsoft.com/office/officeart/2005/8/layout/radial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3427EE-834B-4E85-BCF0-2C38F53EF21C}" type="doc">
      <dgm:prSet loTypeId="urn:microsoft.com/office/officeart/2005/8/layout/hProcess10#1" loCatId="process" qsTypeId="urn:microsoft.com/office/officeart/2005/8/quickstyle/simple1" qsCatId="simple" csTypeId="urn:microsoft.com/office/officeart/2005/8/colors/colorful3" csCatId="colorful" phldr="1"/>
      <dgm:spPr/>
      <dgm:t>
        <a:bodyPr/>
        <a:lstStyle/>
        <a:p>
          <a:pPr rtl="1"/>
          <a:endParaRPr lang="he-IL"/>
        </a:p>
      </dgm:t>
    </dgm:pt>
    <dgm:pt modelId="{63D75F84-1EFB-459A-995D-FAC433181E2D}">
      <dgm:prSet phldrT="[טקסט]" custT="1"/>
      <dgm:spPr/>
      <dgm:t>
        <a:bodyPr/>
        <a:lstStyle/>
        <a:p>
          <a:pPr rtl="1"/>
          <a:r>
            <a:rPr lang="he-IL" sz="1600" b="1" u="sng" dirty="0" smtClean="0"/>
            <a:t>גוף ב-המסרק</a:t>
          </a:r>
        </a:p>
        <a:p>
          <a:pPr rtl="1"/>
          <a:r>
            <a:rPr lang="he-IL" sz="1050" dirty="0" smtClean="0"/>
            <a:t>בעת השפשוף של המסרק בשיער עברו אלקטרונים מהאטומים של השיער,לאטומים של המסרק וכך נוצר מטען חשמלי</a:t>
          </a:r>
          <a:r>
            <a:rPr lang="he-IL" sz="900" dirty="0" smtClean="0"/>
            <a:t>.</a:t>
          </a:r>
          <a:endParaRPr lang="he-IL" sz="1200" dirty="0"/>
        </a:p>
      </dgm:t>
    </dgm:pt>
    <dgm:pt modelId="{5BA0610A-4391-4B59-BA06-61321F375CF7}" type="parTrans" cxnId="{E3F94C1C-9A7E-47FD-8409-B9324269E8F7}">
      <dgm:prSet/>
      <dgm:spPr/>
      <dgm:t>
        <a:bodyPr/>
        <a:lstStyle/>
        <a:p>
          <a:pPr rtl="1"/>
          <a:endParaRPr lang="he-IL"/>
        </a:p>
      </dgm:t>
    </dgm:pt>
    <dgm:pt modelId="{67EDB94F-A20E-476F-83E9-9B6798C57DE6}" type="sibTrans" cxnId="{E3F94C1C-9A7E-47FD-8409-B9324269E8F7}">
      <dgm:prSet/>
      <dgm:spPr/>
      <dgm:t>
        <a:bodyPr/>
        <a:lstStyle/>
        <a:p>
          <a:pPr rtl="1"/>
          <a:endParaRPr lang="he-IL"/>
        </a:p>
      </dgm:t>
    </dgm:pt>
    <dgm:pt modelId="{AF35C466-210C-45E2-AB98-6723EBBF9393}">
      <dgm:prSet phldrT="[טקסט]" custT="1"/>
      <dgm:spPr/>
      <dgm:t>
        <a:bodyPr/>
        <a:lstStyle/>
        <a:p>
          <a:pPr algn="ctr" rtl="1"/>
          <a:r>
            <a:rPr lang="he-IL" sz="1400" b="1" u="sng" dirty="0" smtClean="0"/>
            <a:t>גוף א-השיער</a:t>
          </a:r>
          <a:endParaRPr lang="he-IL" sz="1400" b="1" u="sng" dirty="0"/>
        </a:p>
      </dgm:t>
    </dgm:pt>
    <dgm:pt modelId="{8D6EA059-EF5C-47C7-86FB-BD022C61D739}" type="sibTrans" cxnId="{A70E7894-7486-4584-B8EB-25D0BF155380}">
      <dgm:prSet/>
      <dgm:spPr/>
      <dgm:t>
        <a:bodyPr/>
        <a:lstStyle/>
        <a:p>
          <a:pPr rtl="1"/>
          <a:endParaRPr lang="he-IL"/>
        </a:p>
      </dgm:t>
    </dgm:pt>
    <dgm:pt modelId="{5D19E5CF-D5A8-48A9-BDFE-D9ADB389C805}" type="parTrans" cxnId="{A70E7894-7486-4584-B8EB-25D0BF155380}">
      <dgm:prSet/>
      <dgm:spPr/>
      <dgm:t>
        <a:bodyPr/>
        <a:lstStyle/>
        <a:p>
          <a:pPr rtl="1"/>
          <a:endParaRPr lang="he-IL"/>
        </a:p>
      </dgm:t>
    </dgm:pt>
    <dgm:pt modelId="{EF320C5C-A251-47FC-9B27-4541472A9A0D}">
      <dgm:prSet phldrT="[טקסט]" custT="1"/>
      <dgm:spPr/>
      <dgm:t>
        <a:bodyPr/>
        <a:lstStyle/>
        <a:p>
          <a:pPr algn="ctr" rtl="1"/>
          <a:r>
            <a:rPr lang="he-IL" sz="1600" b="1" u="sng" dirty="0" smtClean="0"/>
            <a:t>תוצאה:</a:t>
          </a:r>
        </a:p>
        <a:p>
          <a:pPr algn="r" rtl="1"/>
          <a:r>
            <a:rPr lang="he-IL" sz="1000" b="1" dirty="0" smtClean="0"/>
            <a:t>הנייר נמשך למסרק </a:t>
          </a:r>
          <a:endParaRPr lang="he-IL" sz="1000" dirty="0" smtClean="0"/>
        </a:p>
        <a:p>
          <a:pPr algn="r" rtl="1"/>
          <a:r>
            <a:rPr lang="he-IL" sz="1000" b="1" dirty="0" smtClean="0"/>
            <a:t>הסבר: </a:t>
          </a:r>
          <a:r>
            <a:rPr lang="he-IL" sz="1000" dirty="0" smtClean="0"/>
            <a:t>הנייר נמשך למסרק כיוון שהמסרק  טעון במטען חשמלי מנוגד לאטומים שבנייר.</a:t>
          </a:r>
          <a:endParaRPr lang="he-IL" sz="1000" dirty="0"/>
        </a:p>
      </dgm:t>
    </dgm:pt>
    <dgm:pt modelId="{484FB1AE-8673-4B5B-B708-CC1601DE1DA7}" type="sibTrans" cxnId="{01AE9751-B467-4E93-8EC1-E436A7B921C0}">
      <dgm:prSet/>
      <dgm:spPr/>
      <dgm:t>
        <a:bodyPr/>
        <a:lstStyle/>
        <a:p>
          <a:pPr rtl="1"/>
          <a:endParaRPr lang="he-IL"/>
        </a:p>
      </dgm:t>
    </dgm:pt>
    <dgm:pt modelId="{5A524640-0CE7-4BB6-8087-24FF0F4E8EDD}" type="parTrans" cxnId="{01AE9751-B467-4E93-8EC1-E436A7B921C0}">
      <dgm:prSet/>
      <dgm:spPr/>
      <dgm:t>
        <a:bodyPr/>
        <a:lstStyle/>
        <a:p>
          <a:pPr rtl="1"/>
          <a:endParaRPr lang="he-IL"/>
        </a:p>
      </dgm:t>
    </dgm:pt>
    <dgm:pt modelId="{E6BEB2BB-07E3-43B3-B071-9B9152583738}" type="pres">
      <dgm:prSet presAssocID="{243427EE-834B-4E85-BCF0-2C38F53EF21C}" presName="Name0" presStyleCnt="0">
        <dgm:presLayoutVars>
          <dgm:dir/>
          <dgm:resizeHandles val="exact"/>
        </dgm:presLayoutVars>
      </dgm:prSet>
      <dgm:spPr/>
      <dgm:t>
        <a:bodyPr/>
        <a:lstStyle/>
        <a:p>
          <a:pPr rtl="1"/>
          <a:endParaRPr lang="he-IL"/>
        </a:p>
      </dgm:t>
    </dgm:pt>
    <dgm:pt modelId="{2D692A37-731F-4272-A139-4563B76CB50A}" type="pres">
      <dgm:prSet presAssocID="{AF35C466-210C-45E2-AB98-6723EBBF9393}" presName="composite" presStyleCnt="0"/>
      <dgm:spPr/>
      <dgm:t>
        <a:bodyPr/>
        <a:lstStyle/>
        <a:p>
          <a:endParaRPr lang="en-US"/>
        </a:p>
      </dgm:t>
    </dgm:pt>
    <dgm:pt modelId="{7E89686A-FE76-4F84-9F50-71AE2947B8F9}" type="pres">
      <dgm:prSet presAssocID="{AF35C466-210C-45E2-AB98-6723EBBF9393}" presName="imagSh" presStyleLbl="bgImgPlace1" presStyleIdx="0" presStyleCnt="3" custLinFactNeighborX="13064" custLinFactNeighborY="-9986"/>
      <dgm:spPr/>
      <dgm:t>
        <a:bodyPr/>
        <a:lstStyle/>
        <a:p>
          <a:endParaRPr lang="en-US"/>
        </a:p>
      </dgm:t>
    </dgm:pt>
    <dgm:pt modelId="{BB8897FC-EE7D-4424-A15C-5905D3218573}" type="pres">
      <dgm:prSet presAssocID="{AF35C466-210C-45E2-AB98-6723EBBF9393}" presName="txNode" presStyleLbl="node1" presStyleIdx="0" presStyleCnt="3" custScaleY="111418" custLinFactNeighborX="-3215" custLinFactNeighborY="6858">
        <dgm:presLayoutVars>
          <dgm:bulletEnabled val="1"/>
        </dgm:presLayoutVars>
      </dgm:prSet>
      <dgm:spPr/>
      <dgm:t>
        <a:bodyPr/>
        <a:lstStyle/>
        <a:p>
          <a:pPr rtl="1"/>
          <a:endParaRPr lang="he-IL"/>
        </a:p>
      </dgm:t>
    </dgm:pt>
    <dgm:pt modelId="{50236CBC-52F8-45B6-ADDF-2E9A22B87ABB}" type="pres">
      <dgm:prSet presAssocID="{8D6EA059-EF5C-47C7-86FB-BD022C61D739}" presName="sibTrans" presStyleLbl="sibTrans2D1" presStyleIdx="0" presStyleCnt="2" custLinFactNeighborX="-42215" custLinFactNeighborY="-41846"/>
      <dgm:spPr/>
      <dgm:t>
        <a:bodyPr/>
        <a:lstStyle/>
        <a:p>
          <a:pPr rtl="1"/>
          <a:endParaRPr lang="he-IL"/>
        </a:p>
      </dgm:t>
    </dgm:pt>
    <dgm:pt modelId="{E8CB888C-7CB1-48F6-842A-0AD4B4D1393B}" type="pres">
      <dgm:prSet presAssocID="{8D6EA059-EF5C-47C7-86FB-BD022C61D739}" presName="connTx" presStyleLbl="sibTrans2D1" presStyleIdx="0" presStyleCnt="2"/>
      <dgm:spPr/>
      <dgm:t>
        <a:bodyPr/>
        <a:lstStyle/>
        <a:p>
          <a:pPr rtl="1"/>
          <a:endParaRPr lang="he-IL"/>
        </a:p>
      </dgm:t>
    </dgm:pt>
    <dgm:pt modelId="{0AC3B2C4-0B4F-4760-B5E0-C80D8E2A42DD}" type="pres">
      <dgm:prSet presAssocID="{63D75F84-1EFB-459A-995D-FAC433181E2D}" presName="composite" presStyleCnt="0"/>
      <dgm:spPr/>
      <dgm:t>
        <a:bodyPr/>
        <a:lstStyle/>
        <a:p>
          <a:endParaRPr lang="en-US"/>
        </a:p>
      </dgm:t>
    </dgm:pt>
    <dgm:pt modelId="{194B0EFF-0B05-44A2-BB46-E573B720592E}" type="pres">
      <dgm:prSet presAssocID="{63D75F84-1EFB-459A-995D-FAC433181E2D}" presName="imagSh" presStyleLbl="bgImgPlace1" presStyleIdx="1" presStyleCnt="3" custLinFactNeighborX="19948" custLinFactNeighborY="-10238"/>
      <dgm:spPr>
        <a:blipFill rotWithShape="0">
          <a:blip xmlns:r="http://schemas.openxmlformats.org/officeDocument/2006/relationships" r:embed="rId1"/>
          <a:stretch>
            <a:fillRect/>
          </a:stretch>
        </a:blipFill>
      </dgm:spPr>
      <dgm:t>
        <a:bodyPr/>
        <a:lstStyle/>
        <a:p>
          <a:endParaRPr lang="en-US"/>
        </a:p>
      </dgm:t>
    </dgm:pt>
    <dgm:pt modelId="{480FE6CC-D1F5-486C-A129-7A52CBCF3D31}" type="pres">
      <dgm:prSet presAssocID="{63D75F84-1EFB-459A-995D-FAC433181E2D}" presName="txNode" presStyleLbl="node1" presStyleIdx="1" presStyleCnt="3" custScaleY="111418" custLinFactNeighborX="-55" custLinFactNeighborY="6858">
        <dgm:presLayoutVars>
          <dgm:bulletEnabled val="1"/>
        </dgm:presLayoutVars>
      </dgm:prSet>
      <dgm:spPr/>
      <dgm:t>
        <a:bodyPr/>
        <a:lstStyle/>
        <a:p>
          <a:pPr rtl="1"/>
          <a:endParaRPr lang="he-IL"/>
        </a:p>
      </dgm:t>
    </dgm:pt>
    <dgm:pt modelId="{3BFCC612-81BC-4124-9175-6B08EAC0AE50}" type="pres">
      <dgm:prSet presAssocID="{67EDB94F-A20E-476F-83E9-9B6798C57DE6}" presName="sibTrans" presStyleLbl="sibTrans2D1" presStyleIdx="1" presStyleCnt="2" custScaleX="154682" custScaleY="114873" custLinFactNeighborX="8782" custLinFactNeighborY="-15126"/>
      <dgm:spPr/>
      <dgm:t>
        <a:bodyPr/>
        <a:lstStyle/>
        <a:p>
          <a:pPr rtl="1"/>
          <a:endParaRPr lang="he-IL"/>
        </a:p>
      </dgm:t>
    </dgm:pt>
    <dgm:pt modelId="{9A1FFD6D-512A-4E68-8692-CFC223FFE963}" type="pres">
      <dgm:prSet presAssocID="{67EDB94F-A20E-476F-83E9-9B6798C57DE6}" presName="connTx" presStyleLbl="sibTrans2D1" presStyleIdx="1" presStyleCnt="2"/>
      <dgm:spPr/>
      <dgm:t>
        <a:bodyPr/>
        <a:lstStyle/>
        <a:p>
          <a:pPr rtl="1"/>
          <a:endParaRPr lang="he-IL"/>
        </a:p>
      </dgm:t>
    </dgm:pt>
    <dgm:pt modelId="{7EC06BD9-4F8D-48AF-829D-647F57969573}" type="pres">
      <dgm:prSet presAssocID="{EF320C5C-A251-47FC-9B27-4541472A9A0D}" presName="composite" presStyleCnt="0"/>
      <dgm:spPr/>
      <dgm:t>
        <a:bodyPr/>
        <a:lstStyle/>
        <a:p>
          <a:endParaRPr lang="en-US"/>
        </a:p>
      </dgm:t>
    </dgm:pt>
    <dgm:pt modelId="{774F88F4-526F-4607-93E4-C1122DEB74C6}" type="pres">
      <dgm:prSet presAssocID="{EF320C5C-A251-47FC-9B27-4541472A9A0D}" presName="imagSh" presStyleLbl="bgImgPlace1" presStyleIdx="2" presStyleCnt="3" custScaleX="90282" custLinFactNeighborX="14357" custLinFactNeighborY="-10929"/>
      <dgm:spPr>
        <a:blipFill rotWithShape="0">
          <a:blip xmlns:r="http://schemas.openxmlformats.org/officeDocument/2006/relationships" r:embed="rId2"/>
          <a:stretch>
            <a:fillRect/>
          </a:stretch>
        </a:blipFill>
      </dgm:spPr>
      <dgm:t>
        <a:bodyPr/>
        <a:lstStyle/>
        <a:p>
          <a:endParaRPr lang="en-US"/>
        </a:p>
      </dgm:t>
    </dgm:pt>
    <dgm:pt modelId="{BC2DF795-073D-46F3-9C0F-268E0B44D7FA}" type="pres">
      <dgm:prSet presAssocID="{EF320C5C-A251-47FC-9B27-4541472A9A0D}" presName="txNode" presStyleLbl="node1" presStyleIdx="2" presStyleCnt="3" custScaleX="96025" custScaleY="103713" custLinFactNeighborX="-4311" custLinFactNeighborY="10032">
        <dgm:presLayoutVars>
          <dgm:bulletEnabled val="1"/>
        </dgm:presLayoutVars>
      </dgm:prSet>
      <dgm:spPr/>
      <dgm:t>
        <a:bodyPr/>
        <a:lstStyle/>
        <a:p>
          <a:pPr rtl="1"/>
          <a:endParaRPr lang="he-IL"/>
        </a:p>
      </dgm:t>
    </dgm:pt>
  </dgm:ptLst>
  <dgm:cxnLst>
    <dgm:cxn modelId="{E3F94C1C-9A7E-47FD-8409-B9324269E8F7}" srcId="{243427EE-834B-4E85-BCF0-2C38F53EF21C}" destId="{63D75F84-1EFB-459A-995D-FAC433181E2D}" srcOrd="1" destOrd="0" parTransId="{5BA0610A-4391-4B59-BA06-61321F375CF7}" sibTransId="{67EDB94F-A20E-476F-83E9-9B6798C57DE6}"/>
    <dgm:cxn modelId="{93E048F2-D6E2-4B54-80B0-1940CCFBD768}" type="presOf" srcId="{EF320C5C-A251-47FC-9B27-4541472A9A0D}" destId="{BC2DF795-073D-46F3-9C0F-268E0B44D7FA}" srcOrd="0" destOrd="0" presId="urn:microsoft.com/office/officeart/2005/8/layout/hProcess10#1"/>
    <dgm:cxn modelId="{9BDE2D52-0E6A-494E-9924-0B6B5D312BB6}" type="presOf" srcId="{8D6EA059-EF5C-47C7-86FB-BD022C61D739}" destId="{E8CB888C-7CB1-48F6-842A-0AD4B4D1393B}" srcOrd="1" destOrd="0" presId="urn:microsoft.com/office/officeart/2005/8/layout/hProcess10#1"/>
    <dgm:cxn modelId="{606FFA68-B9EC-4D14-87BB-E718080C2B15}" type="presOf" srcId="{67EDB94F-A20E-476F-83E9-9B6798C57DE6}" destId="{3BFCC612-81BC-4124-9175-6B08EAC0AE50}" srcOrd="0" destOrd="0" presId="urn:microsoft.com/office/officeart/2005/8/layout/hProcess10#1"/>
    <dgm:cxn modelId="{E096463C-DDC8-4114-8D5C-69DF725FDD2C}" type="presOf" srcId="{67EDB94F-A20E-476F-83E9-9B6798C57DE6}" destId="{9A1FFD6D-512A-4E68-8692-CFC223FFE963}" srcOrd="1" destOrd="0" presId="urn:microsoft.com/office/officeart/2005/8/layout/hProcess10#1"/>
    <dgm:cxn modelId="{01AE9751-B467-4E93-8EC1-E436A7B921C0}" srcId="{243427EE-834B-4E85-BCF0-2C38F53EF21C}" destId="{EF320C5C-A251-47FC-9B27-4541472A9A0D}" srcOrd="2" destOrd="0" parTransId="{5A524640-0CE7-4BB6-8087-24FF0F4E8EDD}" sibTransId="{484FB1AE-8673-4B5B-B708-CC1601DE1DA7}"/>
    <dgm:cxn modelId="{D819C482-AB77-4BB3-9E36-FF5B47AFAF87}" type="presOf" srcId="{243427EE-834B-4E85-BCF0-2C38F53EF21C}" destId="{E6BEB2BB-07E3-43B3-B071-9B9152583738}" srcOrd="0" destOrd="0" presId="urn:microsoft.com/office/officeart/2005/8/layout/hProcess10#1"/>
    <dgm:cxn modelId="{A70E7894-7486-4584-B8EB-25D0BF155380}" srcId="{243427EE-834B-4E85-BCF0-2C38F53EF21C}" destId="{AF35C466-210C-45E2-AB98-6723EBBF9393}" srcOrd="0" destOrd="0" parTransId="{5D19E5CF-D5A8-48A9-BDFE-D9ADB389C805}" sibTransId="{8D6EA059-EF5C-47C7-86FB-BD022C61D739}"/>
    <dgm:cxn modelId="{79B15FA3-B4EC-4ACE-99A3-92C5D66ADA12}" type="presOf" srcId="{63D75F84-1EFB-459A-995D-FAC433181E2D}" destId="{480FE6CC-D1F5-486C-A129-7A52CBCF3D31}" srcOrd="0" destOrd="0" presId="urn:microsoft.com/office/officeart/2005/8/layout/hProcess10#1"/>
    <dgm:cxn modelId="{22780ADF-9A76-445F-96D6-B736FA8DBDC6}" type="presOf" srcId="{AF35C466-210C-45E2-AB98-6723EBBF9393}" destId="{BB8897FC-EE7D-4424-A15C-5905D3218573}" srcOrd="0" destOrd="0" presId="urn:microsoft.com/office/officeart/2005/8/layout/hProcess10#1"/>
    <dgm:cxn modelId="{CFD1202E-7FA0-4EE2-8592-27BD8FCAB912}" type="presOf" srcId="{8D6EA059-EF5C-47C7-86FB-BD022C61D739}" destId="{50236CBC-52F8-45B6-ADDF-2E9A22B87ABB}" srcOrd="0" destOrd="0" presId="urn:microsoft.com/office/officeart/2005/8/layout/hProcess10#1"/>
    <dgm:cxn modelId="{0E7B3FCD-AD9B-4C59-91CD-6F8328FC53D5}" type="presParOf" srcId="{E6BEB2BB-07E3-43B3-B071-9B9152583738}" destId="{2D692A37-731F-4272-A139-4563B76CB50A}" srcOrd="0" destOrd="0" presId="urn:microsoft.com/office/officeart/2005/8/layout/hProcess10#1"/>
    <dgm:cxn modelId="{61ED7C0D-DD48-4900-9EF8-7AD551B7FD4F}" type="presParOf" srcId="{2D692A37-731F-4272-A139-4563B76CB50A}" destId="{7E89686A-FE76-4F84-9F50-71AE2947B8F9}" srcOrd="0" destOrd="0" presId="urn:microsoft.com/office/officeart/2005/8/layout/hProcess10#1"/>
    <dgm:cxn modelId="{CE0B6A63-3095-4CA3-A7D9-3625C622B13E}" type="presParOf" srcId="{2D692A37-731F-4272-A139-4563B76CB50A}" destId="{BB8897FC-EE7D-4424-A15C-5905D3218573}" srcOrd="1" destOrd="0" presId="urn:microsoft.com/office/officeart/2005/8/layout/hProcess10#1"/>
    <dgm:cxn modelId="{B06A079F-F2AA-4BB6-8BDA-D663A2361A7E}" type="presParOf" srcId="{E6BEB2BB-07E3-43B3-B071-9B9152583738}" destId="{50236CBC-52F8-45B6-ADDF-2E9A22B87ABB}" srcOrd="1" destOrd="0" presId="urn:microsoft.com/office/officeart/2005/8/layout/hProcess10#1"/>
    <dgm:cxn modelId="{3D88A896-5297-4D73-89CE-7C1AB418E028}" type="presParOf" srcId="{50236CBC-52F8-45B6-ADDF-2E9A22B87ABB}" destId="{E8CB888C-7CB1-48F6-842A-0AD4B4D1393B}" srcOrd="0" destOrd="0" presId="urn:microsoft.com/office/officeart/2005/8/layout/hProcess10#1"/>
    <dgm:cxn modelId="{4E00F6D0-F382-4ADF-AF9D-296E16F9343B}" type="presParOf" srcId="{E6BEB2BB-07E3-43B3-B071-9B9152583738}" destId="{0AC3B2C4-0B4F-4760-B5E0-C80D8E2A42DD}" srcOrd="2" destOrd="0" presId="urn:microsoft.com/office/officeart/2005/8/layout/hProcess10#1"/>
    <dgm:cxn modelId="{D329CDD5-B587-441C-BB8A-FFAFBB18861A}" type="presParOf" srcId="{0AC3B2C4-0B4F-4760-B5E0-C80D8E2A42DD}" destId="{194B0EFF-0B05-44A2-BB46-E573B720592E}" srcOrd="0" destOrd="0" presId="urn:microsoft.com/office/officeart/2005/8/layout/hProcess10#1"/>
    <dgm:cxn modelId="{9F7E6AFE-B84F-47AA-9FE7-C7CC92982219}" type="presParOf" srcId="{0AC3B2C4-0B4F-4760-B5E0-C80D8E2A42DD}" destId="{480FE6CC-D1F5-486C-A129-7A52CBCF3D31}" srcOrd="1" destOrd="0" presId="urn:microsoft.com/office/officeart/2005/8/layout/hProcess10#1"/>
    <dgm:cxn modelId="{AD065E69-D2C4-4062-B8F2-48442D7EE334}" type="presParOf" srcId="{E6BEB2BB-07E3-43B3-B071-9B9152583738}" destId="{3BFCC612-81BC-4124-9175-6B08EAC0AE50}" srcOrd="3" destOrd="0" presId="urn:microsoft.com/office/officeart/2005/8/layout/hProcess10#1"/>
    <dgm:cxn modelId="{C68C1A0E-2C8B-466B-9333-AE74C8B5A253}" type="presParOf" srcId="{3BFCC612-81BC-4124-9175-6B08EAC0AE50}" destId="{9A1FFD6D-512A-4E68-8692-CFC223FFE963}" srcOrd="0" destOrd="0" presId="urn:microsoft.com/office/officeart/2005/8/layout/hProcess10#1"/>
    <dgm:cxn modelId="{79EF5591-8A74-4860-BB07-8068B17A54A4}" type="presParOf" srcId="{E6BEB2BB-07E3-43B3-B071-9B9152583738}" destId="{7EC06BD9-4F8D-48AF-829D-647F57969573}" srcOrd="4" destOrd="0" presId="urn:microsoft.com/office/officeart/2005/8/layout/hProcess10#1"/>
    <dgm:cxn modelId="{8857E59C-4899-4A75-B911-3F95DF6BC34A}" type="presParOf" srcId="{7EC06BD9-4F8D-48AF-829D-647F57969573}" destId="{774F88F4-526F-4607-93E4-C1122DEB74C6}" srcOrd="0" destOrd="0" presId="urn:microsoft.com/office/officeart/2005/8/layout/hProcess10#1"/>
    <dgm:cxn modelId="{E36D93E4-B1D2-47DB-8170-0DC2F0E89BFB}" type="presParOf" srcId="{7EC06BD9-4F8D-48AF-829D-647F57969573}" destId="{BC2DF795-073D-46F3-9C0F-268E0B44D7FA}" srcOrd="1" destOrd="0" presId="urn:microsoft.com/office/officeart/2005/8/layout/hProcess10#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999533-D3D5-41BB-9F20-4AF43B08B6CC}"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pPr rtl="1"/>
          <a:endParaRPr lang="he-IL"/>
        </a:p>
      </dgm:t>
    </dgm:pt>
    <dgm:pt modelId="{EFE8B4C4-85DD-44D4-87D1-5A4DAD430134}">
      <dgm:prSet phldrT="[טקסט]" custT="1"/>
      <dgm:spPr/>
      <dgm:t>
        <a:bodyPr/>
        <a:lstStyle/>
        <a:p>
          <a:pPr rtl="1"/>
          <a:endParaRPr lang="he-IL" sz="3200" b="1" dirty="0">
            <a:solidFill>
              <a:srgbClr val="FF0000"/>
            </a:solidFill>
          </a:endParaRPr>
        </a:p>
      </dgm:t>
    </dgm:pt>
    <dgm:pt modelId="{79B8D972-26DF-43EB-B5DC-4E938C6520BA}" type="parTrans" cxnId="{BF089116-8124-4307-8790-0A08A3B580C2}">
      <dgm:prSet/>
      <dgm:spPr/>
      <dgm:t>
        <a:bodyPr/>
        <a:lstStyle/>
        <a:p>
          <a:pPr rtl="1"/>
          <a:endParaRPr lang="he-IL"/>
        </a:p>
      </dgm:t>
    </dgm:pt>
    <dgm:pt modelId="{D0FC6FA0-A9EF-4620-9EB4-567C0CDDC510}" type="sibTrans" cxnId="{BF089116-8124-4307-8790-0A08A3B580C2}">
      <dgm:prSet/>
      <dgm:spPr/>
      <dgm:t>
        <a:bodyPr/>
        <a:lstStyle/>
        <a:p>
          <a:pPr rtl="1"/>
          <a:endParaRPr lang="he-IL"/>
        </a:p>
      </dgm:t>
    </dgm:pt>
    <dgm:pt modelId="{2DD5040E-F6F0-413D-B1AD-72A07A4019D4}">
      <dgm:prSet phldrT="[טקסט]" custT="1"/>
      <dgm:spPr/>
      <dgm:t>
        <a:bodyPr/>
        <a:lstStyle/>
        <a:p>
          <a:pPr rtl="1"/>
          <a:r>
            <a:rPr lang="he-IL" sz="1600" b="1" smtClean="0"/>
            <a:t>הפעלת מחשב</a:t>
          </a:r>
          <a:endParaRPr lang="he-IL" sz="1600" b="1" dirty="0"/>
        </a:p>
      </dgm:t>
    </dgm:pt>
    <dgm:pt modelId="{48B7614F-C153-44D1-83E3-60FC7F705573}" type="parTrans" cxnId="{40E05F21-DBCA-4DD1-96AA-2E009EA874BB}">
      <dgm:prSet/>
      <dgm:spPr/>
      <dgm:t>
        <a:bodyPr/>
        <a:lstStyle/>
        <a:p>
          <a:pPr rtl="1"/>
          <a:endParaRPr lang="he-IL"/>
        </a:p>
      </dgm:t>
    </dgm:pt>
    <dgm:pt modelId="{8BDFC923-1341-4145-A86D-C13D7250CB5E}" type="sibTrans" cxnId="{40E05F21-DBCA-4DD1-96AA-2E009EA874BB}">
      <dgm:prSet/>
      <dgm:spPr/>
      <dgm:t>
        <a:bodyPr/>
        <a:lstStyle/>
        <a:p>
          <a:pPr rtl="1"/>
          <a:endParaRPr lang="he-IL"/>
        </a:p>
      </dgm:t>
    </dgm:pt>
    <dgm:pt modelId="{928FABDE-A930-432B-AA89-ED2207D728D8}">
      <dgm:prSet phldrT="[טקסט]" custT="1"/>
      <dgm:spPr/>
      <dgm:t>
        <a:bodyPr/>
        <a:lstStyle/>
        <a:p>
          <a:pPr rtl="1"/>
          <a:r>
            <a:rPr lang="he-IL" sz="1600" b="1" smtClean="0"/>
            <a:t>הדלקת  אור</a:t>
          </a:r>
          <a:endParaRPr lang="he-IL" sz="1600" b="1" dirty="0"/>
        </a:p>
      </dgm:t>
    </dgm:pt>
    <dgm:pt modelId="{5DDF27DA-86F7-4BDB-8890-77286A1F54CA}" type="parTrans" cxnId="{4320F307-62DB-434B-9974-217E1D57E534}">
      <dgm:prSet/>
      <dgm:spPr/>
      <dgm:t>
        <a:bodyPr/>
        <a:lstStyle/>
        <a:p>
          <a:pPr rtl="1"/>
          <a:endParaRPr lang="he-IL"/>
        </a:p>
      </dgm:t>
    </dgm:pt>
    <dgm:pt modelId="{3BEDD23C-13F3-45EF-B772-86814CB5B744}" type="sibTrans" cxnId="{4320F307-62DB-434B-9974-217E1D57E534}">
      <dgm:prSet/>
      <dgm:spPr/>
      <dgm:t>
        <a:bodyPr/>
        <a:lstStyle/>
        <a:p>
          <a:pPr rtl="1"/>
          <a:endParaRPr lang="he-IL"/>
        </a:p>
      </dgm:t>
    </dgm:pt>
    <dgm:pt modelId="{540CFF5C-26DE-4174-A9C7-266E14DB3D31}">
      <dgm:prSet phldrT="[טקסט]"/>
      <dgm:spPr/>
      <dgm:t>
        <a:bodyPr/>
        <a:lstStyle/>
        <a:p>
          <a:pPr rtl="1"/>
          <a:r>
            <a:rPr lang="he-IL" b="1" dirty="0" smtClean="0"/>
            <a:t>הפעלת קומקום חשמלי</a:t>
          </a:r>
          <a:endParaRPr lang="he-IL" b="1" dirty="0"/>
        </a:p>
      </dgm:t>
    </dgm:pt>
    <dgm:pt modelId="{DF663BBD-8D72-4129-976F-56D85C0C9ABC}" type="parTrans" cxnId="{7186A473-4F3A-47C3-AFBB-2A4BA3F831A9}">
      <dgm:prSet/>
      <dgm:spPr/>
      <dgm:t>
        <a:bodyPr/>
        <a:lstStyle/>
        <a:p>
          <a:pPr rtl="1"/>
          <a:endParaRPr lang="he-IL"/>
        </a:p>
      </dgm:t>
    </dgm:pt>
    <dgm:pt modelId="{078F86CF-7811-4FB7-8A6F-052E351F70DF}" type="sibTrans" cxnId="{7186A473-4F3A-47C3-AFBB-2A4BA3F831A9}">
      <dgm:prSet/>
      <dgm:spPr/>
      <dgm:t>
        <a:bodyPr/>
        <a:lstStyle/>
        <a:p>
          <a:pPr rtl="1"/>
          <a:endParaRPr lang="he-IL"/>
        </a:p>
      </dgm:t>
    </dgm:pt>
    <dgm:pt modelId="{28A01AE2-5E26-4944-9A98-E102E593106C}">
      <dgm:prSet phldrT="[טקסט]"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smtClean="0"/>
            <a:t>רכיבה על אופניים</a:t>
          </a:r>
          <a:endParaRPr lang="he-IL" sz="1600" smtClean="0"/>
        </a:p>
        <a:p>
          <a:pPr defTabSz="755650" rtl="1">
            <a:lnSpc>
              <a:spcPct val="90000"/>
            </a:lnSpc>
            <a:spcBef>
              <a:spcPct val="0"/>
            </a:spcBef>
            <a:spcAft>
              <a:spcPct val="35000"/>
            </a:spcAft>
          </a:pPr>
          <a:endParaRPr lang="he-IL" sz="1400" b="1" dirty="0"/>
        </a:p>
      </dgm:t>
    </dgm:pt>
    <dgm:pt modelId="{4D85CF31-3B90-4664-BFC9-790DA5813D83}" type="parTrans" cxnId="{3A47E53D-9D92-4D3F-B10C-7354DA73008F}">
      <dgm:prSet/>
      <dgm:spPr/>
      <dgm:t>
        <a:bodyPr/>
        <a:lstStyle/>
        <a:p>
          <a:pPr rtl="1"/>
          <a:endParaRPr lang="he-IL"/>
        </a:p>
      </dgm:t>
    </dgm:pt>
    <dgm:pt modelId="{FEB417E6-7B68-4898-9F13-F1EAA6CA5886}" type="sibTrans" cxnId="{3A47E53D-9D92-4D3F-B10C-7354DA73008F}">
      <dgm:prSet/>
      <dgm:spPr/>
      <dgm:t>
        <a:bodyPr/>
        <a:lstStyle/>
        <a:p>
          <a:pPr rtl="1"/>
          <a:endParaRPr lang="he-IL"/>
        </a:p>
      </dgm:t>
    </dgm:pt>
    <dgm:pt modelId="{59D70780-1426-47EF-AA22-29176272DA0C}" type="pres">
      <dgm:prSet presAssocID="{07999533-D3D5-41BB-9F20-4AF43B08B6CC}" presName="diagram" presStyleCnt="0">
        <dgm:presLayoutVars>
          <dgm:chMax val="1"/>
          <dgm:dir/>
          <dgm:animLvl val="ctr"/>
          <dgm:resizeHandles val="exact"/>
        </dgm:presLayoutVars>
      </dgm:prSet>
      <dgm:spPr/>
      <dgm:t>
        <a:bodyPr/>
        <a:lstStyle/>
        <a:p>
          <a:pPr rtl="1"/>
          <a:endParaRPr lang="he-IL"/>
        </a:p>
      </dgm:t>
    </dgm:pt>
    <dgm:pt modelId="{1CD3A973-85E5-4084-81E2-245979034366}" type="pres">
      <dgm:prSet presAssocID="{07999533-D3D5-41BB-9F20-4AF43B08B6CC}" presName="matrix" presStyleCnt="0"/>
      <dgm:spPr/>
      <dgm:t>
        <a:bodyPr/>
        <a:lstStyle/>
        <a:p>
          <a:endParaRPr lang="en-US"/>
        </a:p>
      </dgm:t>
    </dgm:pt>
    <dgm:pt modelId="{6978B68B-D6C8-4E4F-BD07-57D89E49FD30}" type="pres">
      <dgm:prSet presAssocID="{07999533-D3D5-41BB-9F20-4AF43B08B6CC}" presName="tile1" presStyleLbl="node1" presStyleIdx="0" presStyleCnt="4" custLinFactNeighborY="-9091"/>
      <dgm:spPr/>
      <dgm:t>
        <a:bodyPr/>
        <a:lstStyle/>
        <a:p>
          <a:pPr rtl="1"/>
          <a:endParaRPr lang="he-IL"/>
        </a:p>
      </dgm:t>
    </dgm:pt>
    <dgm:pt modelId="{80E5E917-2431-46B2-AF7D-8E18403DD039}" type="pres">
      <dgm:prSet presAssocID="{07999533-D3D5-41BB-9F20-4AF43B08B6CC}" presName="tile1text" presStyleLbl="node1" presStyleIdx="0" presStyleCnt="4">
        <dgm:presLayoutVars>
          <dgm:chMax val="0"/>
          <dgm:chPref val="0"/>
          <dgm:bulletEnabled val="1"/>
        </dgm:presLayoutVars>
      </dgm:prSet>
      <dgm:spPr/>
      <dgm:t>
        <a:bodyPr/>
        <a:lstStyle/>
        <a:p>
          <a:pPr rtl="1"/>
          <a:endParaRPr lang="he-IL"/>
        </a:p>
      </dgm:t>
    </dgm:pt>
    <dgm:pt modelId="{9FA66D24-B7D3-43E9-A131-45B3C05D4DEC}" type="pres">
      <dgm:prSet presAssocID="{07999533-D3D5-41BB-9F20-4AF43B08B6CC}" presName="tile2" presStyleLbl="node1" presStyleIdx="1" presStyleCnt="4" custLinFactNeighborX="-4615"/>
      <dgm:spPr/>
      <dgm:t>
        <a:bodyPr/>
        <a:lstStyle/>
        <a:p>
          <a:pPr rtl="1"/>
          <a:endParaRPr lang="he-IL"/>
        </a:p>
      </dgm:t>
    </dgm:pt>
    <dgm:pt modelId="{B9B62B36-1440-4777-A815-44C236A0A913}" type="pres">
      <dgm:prSet presAssocID="{07999533-D3D5-41BB-9F20-4AF43B08B6CC}" presName="tile2text" presStyleLbl="node1" presStyleIdx="1" presStyleCnt="4">
        <dgm:presLayoutVars>
          <dgm:chMax val="0"/>
          <dgm:chPref val="0"/>
          <dgm:bulletEnabled val="1"/>
        </dgm:presLayoutVars>
      </dgm:prSet>
      <dgm:spPr/>
      <dgm:t>
        <a:bodyPr/>
        <a:lstStyle/>
        <a:p>
          <a:pPr rtl="1"/>
          <a:endParaRPr lang="he-IL"/>
        </a:p>
      </dgm:t>
    </dgm:pt>
    <dgm:pt modelId="{A122F0DC-2FCA-41D2-8742-DF6EC6844184}" type="pres">
      <dgm:prSet presAssocID="{07999533-D3D5-41BB-9F20-4AF43B08B6CC}" presName="tile3" presStyleLbl="node1" presStyleIdx="2" presStyleCnt="4"/>
      <dgm:spPr/>
      <dgm:t>
        <a:bodyPr/>
        <a:lstStyle/>
        <a:p>
          <a:pPr rtl="1"/>
          <a:endParaRPr lang="he-IL"/>
        </a:p>
      </dgm:t>
    </dgm:pt>
    <dgm:pt modelId="{0508DC54-514F-46F5-B31A-4BDE19AD797A}" type="pres">
      <dgm:prSet presAssocID="{07999533-D3D5-41BB-9F20-4AF43B08B6CC}" presName="tile3text" presStyleLbl="node1" presStyleIdx="2" presStyleCnt="4">
        <dgm:presLayoutVars>
          <dgm:chMax val="0"/>
          <dgm:chPref val="0"/>
          <dgm:bulletEnabled val="1"/>
        </dgm:presLayoutVars>
      </dgm:prSet>
      <dgm:spPr/>
      <dgm:t>
        <a:bodyPr/>
        <a:lstStyle/>
        <a:p>
          <a:pPr rtl="1"/>
          <a:endParaRPr lang="he-IL"/>
        </a:p>
      </dgm:t>
    </dgm:pt>
    <dgm:pt modelId="{ADE60600-47EE-4E37-ABB6-E16697673692}" type="pres">
      <dgm:prSet presAssocID="{07999533-D3D5-41BB-9F20-4AF43B08B6CC}" presName="tile4" presStyleLbl="node1" presStyleIdx="3" presStyleCnt="4" custLinFactNeighborX="-4615" custLinFactNeighborY="3704"/>
      <dgm:spPr/>
      <dgm:t>
        <a:bodyPr/>
        <a:lstStyle/>
        <a:p>
          <a:pPr rtl="1"/>
          <a:endParaRPr lang="he-IL"/>
        </a:p>
      </dgm:t>
    </dgm:pt>
    <dgm:pt modelId="{C6A7FA89-1926-44AC-87C6-109BF91004D1}" type="pres">
      <dgm:prSet presAssocID="{07999533-D3D5-41BB-9F20-4AF43B08B6CC}" presName="tile4text" presStyleLbl="node1" presStyleIdx="3" presStyleCnt="4">
        <dgm:presLayoutVars>
          <dgm:chMax val="0"/>
          <dgm:chPref val="0"/>
          <dgm:bulletEnabled val="1"/>
        </dgm:presLayoutVars>
      </dgm:prSet>
      <dgm:spPr/>
      <dgm:t>
        <a:bodyPr/>
        <a:lstStyle/>
        <a:p>
          <a:pPr rtl="1"/>
          <a:endParaRPr lang="he-IL"/>
        </a:p>
      </dgm:t>
    </dgm:pt>
    <dgm:pt modelId="{44F7D665-2206-46F8-A76A-4F7B7D5EBA45}" type="pres">
      <dgm:prSet presAssocID="{07999533-D3D5-41BB-9F20-4AF43B08B6CC}" presName="centerTile" presStyleLbl="fgShp" presStyleIdx="0" presStyleCnt="1">
        <dgm:presLayoutVars>
          <dgm:chMax val="0"/>
          <dgm:chPref val="0"/>
        </dgm:presLayoutVars>
      </dgm:prSet>
      <dgm:spPr/>
      <dgm:t>
        <a:bodyPr/>
        <a:lstStyle/>
        <a:p>
          <a:pPr rtl="1"/>
          <a:endParaRPr lang="he-IL"/>
        </a:p>
      </dgm:t>
    </dgm:pt>
  </dgm:ptLst>
  <dgm:cxnLst>
    <dgm:cxn modelId="{F1C1CB1E-3C4F-4F49-9D8D-80470765CF7C}" type="presOf" srcId="{2DD5040E-F6F0-413D-B1AD-72A07A4019D4}" destId="{6978B68B-D6C8-4E4F-BD07-57D89E49FD30}" srcOrd="0" destOrd="0" presId="urn:microsoft.com/office/officeart/2005/8/layout/matrix1"/>
    <dgm:cxn modelId="{3A47E53D-9D92-4D3F-B10C-7354DA73008F}" srcId="{EFE8B4C4-85DD-44D4-87D1-5A4DAD430134}" destId="{28A01AE2-5E26-4944-9A98-E102E593106C}" srcOrd="3" destOrd="0" parTransId="{4D85CF31-3B90-4664-BFC9-790DA5813D83}" sibTransId="{FEB417E6-7B68-4898-9F13-F1EAA6CA5886}"/>
    <dgm:cxn modelId="{656301D0-AB62-4EC6-8F1B-30A75C73A478}" type="presOf" srcId="{540CFF5C-26DE-4174-A9C7-266E14DB3D31}" destId="{0508DC54-514F-46F5-B31A-4BDE19AD797A}" srcOrd="1" destOrd="0" presId="urn:microsoft.com/office/officeart/2005/8/layout/matrix1"/>
    <dgm:cxn modelId="{F3399273-5475-4DAB-A55C-CF290E02FD82}" type="presOf" srcId="{928FABDE-A930-432B-AA89-ED2207D728D8}" destId="{B9B62B36-1440-4777-A815-44C236A0A913}" srcOrd="1" destOrd="0" presId="urn:microsoft.com/office/officeart/2005/8/layout/matrix1"/>
    <dgm:cxn modelId="{40E05F21-DBCA-4DD1-96AA-2E009EA874BB}" srcId="{EFE8B4C4-85DD-44D4-87D1-5A4DAD430134}" destId="{2DD5040E-F6F0-413D-B1AD-72A07A4019D4}" srcOrd="0" destOrd="0" parTransId="{48B7614F-C153-44D1-83E3-60FC7F705573}" sibTransId="{8BDFC923-1341-4145-A86D-C13D7250CB5E}"/>
    <dgm:cxn modelId="{8E380A00-309C-424B-BAFA-E1E859004FBF}" type="presOf" srcId="{2DD5040E-F6F0-413D-B1AD-72A07A4019D4}" destId="{80E5E917-2431-46B2-AF7D-8E18403DD039}" srcOrd="1" destOrd="0" presId="urn:microsoft.com/office/officeart/2005/8/layout/matrix1"/>
    <dgm:cxn modelId="{4320F307-62DB-434B-9974-217E1D57E534}" srcId="{EFE8B4C4-85DD-44D4-87D1-5A4DAD430134}" destId="{928FABDE-A930-432B-AA89-ED2207D728D8}" srcOrd="1" destOrd="0" parTransId="{5DDF27DA-86F7-4BDB-8890-77286A1F54CA}" sibTransId="{3BEDD23C-13F3-45EF-B772-86814CB5B744}"/>
    <dgm:cxn modelId="{52A1CEEA-F0A5-4BE6-AE1E-5A3580FE1AC7}" type="presOf" srcId="{540CFF5C-26DE-4174-A9C7-266E14DB3D31}" destId="{A122F0DC-2FCA-41D2-8742-DF6EC6844184}" srcOrd="0" destOrd="0" presId="urn:microsoft.com/office/officeart/2005/8/layout/matrix1"/>
    <dgm:cxn modelId="{5B0580C2-4E14-4DED-9825-5277792FA161}" type="presOf" srcId="{07999533-D3D5-41BB-9F20-4AF43B08B6CC}" destId="{59D70780-1426-47EF-AA22-29176272DA0C}" srcOrd="0" destOrd="0" presId="urn:microsoft.com/office/officeart/2005/8/layout/matrix1"/>
    <dgm:cxn modelId="{7186A473-4F3A-47C3-AFBB-2A4BA3F831A9}" srcId="{EFE8B4C4-85DD-44D4-87D1-5A4DAD430134}" destId="{540CFF5C-26DE-4174-A9C7-266E14DB3D31}" srcOrd="2" destOrd="0" parTransId="{DF663BBD-8D72-4129-976F-56D85C0C9ABC}" sibTransId="{078F86CF-7811-4FB7-8A6F-052E351F70DF}"/>
    <dgm:cxn modelId="{6C64C68E-E8AC-4245-8E16-3CF3F8337FF8}" type="presOf" srcId="{28A01AE2-5E26-4944-9A98-E102E593106C}" destId="{ADE60600-47EE-4E37-ABB6-E16697673692}" srcOrd="0" destOrd="0" presId="urn:microsoft.com/office/officeart/2005/8/layout/matrix1"/>
    <dgm:cxn modelId="{7802EAF8-502E-4B25-B439-2CA4D87926D3}" type="presOf" srcId="{28A01AE2-5E26-4944-9A98-E102E593106C}" destId="{C6A7FA89-1926-44AC-87C6-109BF91004D1}" srcOrd="1" destOrd="0" presId="urn:microsoft.com/office/officeart/2005/8/layout/matrix1"/>
    <dgm:cxn modelId="{2A77EFA3-D270-4795-90C1-8F33B55DD9DF}" type="presOf" srcId="{EFE8B4C4-85DD-44D4-87D1-5A4DAD430134}" destId="{44F7D665-2206-46F8-A76A-4F7B7D5EBA45}" srcOrd="0" destOrd="0" presId="urn:microsoft.com/office/officeart/2005/8/layout/matrix1"/>
    <dgm:cxn modelId="{BF089116-8124-4307-8790-0A08A3B580C2}" srcId="{07999533-D3D5-41BB-9F20-4AF43B08B6CC}" destId="{EFE8B4C4-85DD-44D4-87D1-5A4DAD430134}" srcOrd="0" destOrd="0" parTransId="{79B8D972-26DF-43EB-B5DC-4E938C6520BA}" sibTransId="{D0FC6FA0-A9EF-4620-9EB4-567C0CDDC510}"/>
    <dgm:cxn modelId="{B7F65ABD-CA1B-4B93-AD64-37E43C0F3384}" type="presOf" srcId="{928FABDE-A930-432B-AA89-ED2207D728D8}" destId="{9FA66D24-B7D3-43E9-A131-45B3C05D4DEC}" srcOrd="0" destOrd="0" presId="urn:microsoft.com/office/officeart/2005/8/layout/matrix1"/>
    <dgm:cxn modelId="{91565820-0FDA-445D-A143-24C5B2C14703}" type="presParOf" srcId="{59D70780-1426-47EF-AA22-29176272DA0C}" destId="{1CD3A973-85E5-4084-81E2-245979034366}" srcOrd="0" destOrd="0" presId="urn:microsoft.com/office/officeart/2005/8/layout/matrix1"/>
    <dgm:cxn modelId="{1A5518EE-32BC-40B0-8670-29E83C142119}" type="presParOf" srcId="{1CD3A973-85E5-4084-81E2-245979034366}" destId="{6978B68B-D6C8-4E4F-BD07-57D89E49FD30}" srcOrd="0" destOrd="0" presId="urn:microsoft.com/office/officeart/2005/8/layout/matrix1"/>
    <dgm:cxn modelId="{E0BB4739-9D8D-4453-8E56-672FCD818D32}" type="presParOf" srcId="{1CD3A973-85E5-4084-81E2-245979034366}" destId="{80E5E917-2431-46B2-AF7D-8E18403DD039}" srcOrd="1" destOrd="0" presId="urn:microsoft.com/office/officeart/2005/8/layout/matrix1"/>
    <dgm:cxn modelId="{480E4996-A172-4D37-893D-655B6C99EB30}" type="presParOf" srcId="{1CD3A973-85E5-4084-81E2-245979034366}" destId="{9FA66D24-B7D3-43E9-A131-45B3C05D4DEC}" srcOrd="2" destOrd="0" presId="urn:microsoft.com/office/officeart/2005/8/layout/matrix1"/>
    <dgm:cxn modelId="{BB0F1996-E78D-4D00-B329-F80990E06AEE}" type="presParOf" srcId="{1CD3A973-85E5-4084-81E2-245979034366}" destId="{B9B62B36-1440-4777-A815-44C236A0A913}" srcOrd="3" destOrd="0" presId="urn:microsoft.com/office/officeart/2005/8/layout/matrix1"/>
    <dgm:cxn modelId="{D84A6E2B-2127-45D2-81AF-ACF3D83CCCD3}" type="presParOf" srcId="{1CD3A973-85E5-4084-81E2-245979034366}" destId="{A122F0DC-2FCA-41D2-8742-DF6EC6844184}" srcOrd="4" destOrd="0" presId="urn:microsoft.com/office/officeart/2005/8/layout/matrix1"/>
    <dgm:cxn modelId="{90D5B7D9-6C69-404D-929B-B39C61067CA8}" type="presParOf" srcId="{1CD3A973-85E5-4084-81E2-245979034366}" destId="{0508DC54-514F-46F5-B31A-4BDE19AD797A}" srcOrd="5" destOrd="0" presId="urn:microsoft.com/office/officeart/2005/8/layout/matrix1"/>
    <dgm:cxn modelId="{82049945-6B4C-488F-8C43-32A93EC207B2}" type="presParOf" srcId="{1CD3A973-85E5-4084-81E2-245979034366}" destId="{ADE60600-47EE-4E37-ABB6-E16697673692}" srcOrd="6" destOrd="0" presId="urn:microsoft.com/office/officeart/2005/8/layout/matrix1"/>
    <dgm:cxn modelId="{7C0C75D8-960D-4E85-9367-04F12A6CADB0}" type="presParOf" srcId="{1CD3A973-85E5-4084-81E2-245979034366}" destId="{C6A7FA89-1926-44AC-87C6-109BF91004D1}" srcOrd="7" destOrd="0" presId="urn:microsoft.com/office/officeart/2005/8/layout/matrix1"/>
    <dgm:cxn modelId="{280D5B86-A7E1-4C6A-82A9-4A1920C66F2E}" type="presParOf" srcId="{59D70780-1426-47EF-AA22-29176272DA0C}" destId="{44F7D665-2206-46F8-A76A-4F7B7D5EBA45}"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0AC050-1F90-4964-9CD5-00374CA04CB1}" type="doc">
      <dgm:prSet loTypeId="urn:microsoft.com/office/officeart/2005/8/layout/cycle5" loCatId="cycle" qsTypeId="urn:microsoft.com/office/officeart/2005/8/quickstyle/simple1" qsCatId="simple" csTypeId="urn:microsoft.com/office/officeart/2005/8/colors/colorful5" csCatId="colorful" phldr="1"/>
      <dgm:spPr/>
      <dgm:t>
        <a:bodyPr/>
        <a:lstStyle/>
        <a:p>
          <a:pPr rtl="1"/>
          <a:endParaRPr lang="he-IL"/>
        </a:p>
      </dgm:t>
    </dgm:pt>
    <dgm:pt modelId="{40BB2CBE-1F2E-4394-9C0F-B108F7A013F9}">
      <dgm:prSet phldrT="[טקסט]" custT="1"/>
      <dgm:spPr/>
      <dgm:t>
        <a:bodyPr/>
        <a:lstStyle/>
        <a:p>
          <a:pPr rtl="1"/>
          <a:r>
            <a:rPr lang="he-IL" sz="1600" b="1" dirty="0" smtClean="0"/>
            <a:t>1.פעילות כימית בקצות  העצבים</a:t>
          </a:r>
          <a:endParaRPr lang="he-IL" sz="1600" b="1" dirty="0"/>
        </a:p>
      </dgm:t>
    </dgm:pt>
    <dgm:pt modelId="{198B1C5D-4119-45DC-8D8F-40B58537EC54}" type="parTrans" cxnId="{EFDB9F83-45F5-442F-BE2E-9CAE6A041798}">
      <dgm:prSet/>
      <dgm:spPr/>
      <dgm:t>
        <a:bodyPr/>
        <a:lstStyle/>
        <a:p>
          <a:pPr rtl="1"/>
          <a:endParaRPr lang="he-IL"/>
        </a:p>
      </dgm:t>
    </dgm:pt>
    <dgm:pt modelId="{92BB5F49-A797-4D47-B984-B256BC81D009}" type="sibTrans" cxnId="{EFDB9F83-45F5-442F-BE2E-9CAE6A041798}">
      <dgm:prSet/>
      <dgm:spPr/>
      <dgm:t>
        <a:bodyPr/>
        <a:lstStyle/>
        <a:p>
          <a:pPr rtl="1"/>
          <a:endParaRPr lang="he-IL"/>
        </a:p>
      </dgm:t>
    </dgm:pt>
    <dgm:pt modelId="{FE6A4C9D-F191-4655-82FD-9FAD6F8B0C92}">
      <dgm:prSet phldrT="[טקסט]" custT="1"/>
      <dgm:spPr/>
      <dgm:t>
        <a:bodyPr/>
        <a:lstStyle/>
        <a:p>
          <a:pPr rtl="1"/>
          <a:r>
            <a:rPr lang="he-IL" sz="1800" b="1" dirty="0" smtClean="0"/>
            <a:t>2.יצור זרמים חשמליים</a:t>
          </a:r>
          <a:endParaRPr lang="he-IL" sz="1800" b="1" dirty="0"/>
        </a:p>
      </dgm:t>
    </dgm:pt>
    <dgm:pt modelId="{05925647-6E67-4DF6-B8A2-D65418D07DD1}" type="parTrans" cxnId="{CE6CB334-C77A-4E43-A5A6-4744E83EF757}">
      <dgm:prSet/>
      <dgm:spPr/>
      <dgm:t>
        <a:bodyPr/>
        <a:lstStyle/>
        <a:p>
          <a:pPr rtl="1"/>
          <a:endParaRPr lang="he-IL"/>
        </a:p>
      </dgm:t>
    </dgm:pt>
    <dgm:pt modelId="{2BABDB93-5E19-4AF3-8CA0-C707AE0688FD}" type="sibTrans" cxnId="{CE6CB334-C77A-4E43-A5A6-4744E83EF757}">
      <dgm:prSet/>
      <dgm:spPr/>
      <dgm:t>
        <a:bodyPr/>
        <a:lstStyle/>
        <a:p>
          <a:pPr rtl="1"/>
          <a:endParaRPr lang="he-IL"/>
        </a:p>
      </dgm:t>
    </dgm:pt>
    <dgm:pt modelId="{6D12E713-18A8-492D-A9A2-3316AD10CAC4}">
      <dgm:prSet phldrT="[טקסט]" custT="1"/>
      <dgm:spPr/>
      <dgm:t>
        <a:bodyPr/>
        <a:lstStyle/>
        <a:p>
          <a:pPr rtl="1"/>
          <a:r>
            <a:rPr lang="he-IL" sz="2000" b="1" dirty="0" smtClean="0"/>
            <a:t>3.שידור אותות למח</a:t>
          </a:r>
          <a:endParaRPr lang="he-IL" sz="2000" b="1" dirty="0"/>
        </a:p>
      </dgm:t>
    </dgm:pt>
    <dgm:pt modelId="{15B25252-61B3-43F5-8D85-7E20D3B91668}" type="parTrans" cxnId="{89D3BEA8-68D3-477E-A874-D0EB0C4DE55A}">
      <dgm:prSet/>
      <dgm:spPr/>
      <dgm:t>
        <a:bodyPr/>
        <a:lstStyle/>
        <a:p>
          <a:pPr rtl="1"/>
          <a:endParaRPr lang="he-IL"/>
        </a:p>
      </dgm:t>
    </dgm:pt>
    <dgm:pt modelId="{01EDF9DD-81E1-46B5-AACF-9420C37C4179}" type="sibTrans" cxnId="{89D3BEA8-68D3-477E-A874-D0EB0C4DE55A}">
      <dgm:prSet/>
      <dgm:spPr/>
      <dgm:t>
        <a:bodyPr/>
        <a:lstStyle/>
        <a:p>
          <a:pPr rtl="1"/>
          <a:endParaRPr lang="he-IL"/>
        </a:p>
      </dgm:t>
    </dgm:pt>
    <dgm:pt modelId="{E5AB9A0F-01ED-4940-91DE-BDE8EA4A5B42}">
      <dgm:prSet phldrT="[טקסט]" custT="1"/>
      <dgm:spPr/>
      <dgm:t>
        <a:bodyPr/>
        <a:lstStyle/>
        <a:p>
          <a:pPr rtl="1"/>
          <a:r>
            <a:rPr lang="he-IL" sz="1400" b="1" dirty="0" smtClean="0"/>
            <a:t> 4. אותות מהמח מועברים לאיברים השונים</a:t>
          </a:r>
          <a:endParaRPr lang="he-IL" sz="1400" b="1" dirty="0"/>
        </a:p>
      </dgm:t>
    </dgm:pt>
    <dgm:pt modelId="{CDD556CD-5EC2-46DD-AE16-42403A194B9A}" type="parTrans" cxnId="{78C2218C-F39C-4143-A9F4-C0032773918A}">
      <dgm:prSet/>
      <dgm:spPr/>
      <dgm:t>
        <a:bodyPr/>
        <a:lstStyle/>
        <a:p>
          <a:pPr rtl="1"/>
          <a:endParaRPr lang="he-IL"/>
        </a:p>
      </dgm:t>
    </dgm:pt>
    <dgm:pt modelId="{1F81AEEF-7BAB-47FA-A77F-2BB6831A3601}" type="sibTrans" cxnId="{78C2218C-F39C-4143-A9F4-C0032773918A}">
      <dgm:prSet/>
      <dgm:spPr/>
      <dgm:t>
        <a:bodyPr/>
        <a:lstStyle/>
        <a:p>
          <a:pPr rtl="1"/>
          <a:endParaRPr lang="he-IL"/>
        </a:p>
      </dgm:t>
    </dgm:pt>
    <dgm:pt modelId="{8B7E6AC0-00E2-47CF-9CEB-9DAE847C685D}">
      <dgm:prSet phldrT="[טקסט]" custT="1"/>
      <dgm:spPr/>
      <dgm:t>
        <a:bodyPr/>
        <a:lstStyle/>
        <a:p>
          <a:pPr rtl="1"/>
          <a:r>
            <a:rPr lang="he-IL" sz="2000" b="1" dirty="0" smtClean="0"/>
            <a:t>5. הפעלת האיברים</a:t>
          </a:r>
          <a:endParaRPr lang="he-IL" sz="2000" b="1" dirty="0"/>
        </a:p>
      </dgm:t>
    </dgm:pt>
    <dgm:pt modelId="{7A088692-4AA5-4634-9442-BF02299CED58}" type="parTrans" cxnId="{B9757425-C7E3-4ADF-B7BF-BD4BC4C99DE6}">
      <dgm:prSet/>
      <dgm:spPr/>
      <dgm:t>
        <a:bodyPr/>
        <a:lstStyle/>
        <a:p>
          <a:pPr rtl="1"/>
          <a:endParaRPr lang="he-IL"/>
        </a:p>
      </dgm:t>
    </dgm:pt>
    <dgm:pt modelId="{10925D96-8137-489F-BED9-6608592EFA49}" type="sibTrans" cxnId="{B9757425-C7E3-4ADF-B7BF-BD4BC4C99DE6}">
      <dgm:prSet/>
      <dgm:spPr/>
      <dgm:t>
        <a:bodyPr/>
        <a:lstStyle/>
        <a:p>
          <a:pPr rtl="1"/>
          <a:endParaRPr lang="he-IL"/>
        </a:p>
      </dgm:t>
    </dgm:pt>
    <dgm:pt modelId="{09EA115F-58B9-4C2C-BED7-2277FC6E7F8E}" type="pres">
      <dgm:prSet presAssocID="{1C0AC050-1F90-4964-9CD5-00374CA04CB1}" presName="cycle" presStyleCnt="0">
        <dgm:presLayoutVars>
          <dgm:dir/>
          <dgm:resizeHandles val="exact"/>
        </dgm:presLayoutVars>
      </dgm:prSet>
      <dgm:spPr/>
      <dgm:t>
        <a:bodyPr/>
        <a:lstStyle/>
        <a:p>
          <a:pPr rtl="1"/>
          <a:endParaRPr lang="he-IL"/>
        </a:p>
      </dgm:t>
    </dgm:pt>
    <dgm:pt modelId="{B15D3F87-76B7-45A7-BA98-CB04CD93DA9E}" type="pres">
      <dgm:prSet presAssocID="{40BB2CBE-1F2E-4394-9C0F-B108F7A013F9}" presName="node" presStyleLbl="node1" presStyleIdx="0" presStyleCnt="5">
        <dgm:presLayoutVars>
          <dgm:bulletEnabled val="1"/>
        </dgm:presLayoutVars>
      </dgm:prSet>
      <dgm:spPr/>
      <dgm:t>
        <a:bodyPr/>
        <a:lstStyle/>
        <a:p>
          <a:pPr rtl="1"/>
          <a:endParaRPr lang="he-IL"/>
        </a:p>
      </dgm:t>
    </dgm:pt>
    <dgm:pt modelId="{F5F10323-D8AA-4D0B-BF88-A1C7F405BB7B}" type="pres">
      <dgm:prSet presAssocID="{40BB2CBE-1F2E-4394-9C0F-B108F7A013F9}" presName="spNode" presStyleCnt="0"/>
      <dgm:spPr/>
      <dgm:t>
        <a:bodyPr/>
        <a:lstStyle/>
        <a:p>
          <a:endParaRPr lang="en-US"/>
        </a:p>
      </dgm:t>
    </dgm:pt>
    <dgm:pt modelId="{C308CB5D-D973-42A1-8560-A5EA5019C357}" type="pres">
      <dgm:prSet presAssocID="{92BB5F49-A797-4D47-B984-B256BC81D009}" presName="sibTrans" presStyleLbl="sibTrans1D1" presStyleIdx="0" presStyleCnt="5"/>
      <dgm:spPr/>
      <dgm:t>
        <a:bodyPr/>
        <a:lstStyle/>
        <a:p>
          <a:pPr rtl="1"/>
          <a:endParaRPr lang="he-IL"/>
        </a:p>
      </dgm:t>
    </dgm:pt>
    <dgm:pt modelId="{E7254661-681C-4EE0-86B2-EAA865C83E6C}" type="pres">
      <dgm:prSet presAssocID="{FE6A4C9D-F191-4655-82FD-9FAD6F8B0C92}" presName="node" presStyleLbl="node1" presStyleIdx="1" presStyleCnt="5">
        <dgm:presLayoutVars>
          <dgm:bulletEnabled val="1"/>
        </dgm:presLayoutVars>
      </dgm:prSet>
      <dgm:spPr/>
      <dgm:t>
        <a:bodyPr/>
        <a:lstStyle/>
        <a:p>
          <a:pPr rtl="1"/>
          <a:endParaRPr lang="he-IL"/>
        </a:p>
      </dgm:t>
    </dgm:pt>
    <dgm:pt modelId="{CB685B5C-37D2-416D-99BC-6D29350E22E1}" type="pres">
      <dgm:prSet presAssocID="{FE6A4C9D-F191-4655-82FD-9FAD6F8B0C92}" presName="spNode" presStyleCnt="0"/>
      <dgm:spPr/>
      <dgm:t>
        <a:bodyPr/>
        <a:lstStyle/>
        <a:p>
          <a:endParaRPr lang="en-US"/>
        </a:p>
      </dgm:t>
    </dgm:pt>
    <dgm:pt modelId="{989159AF-B75B-491F-8AE4-1CC3430626D6}" type="pres">
      <dgm:prSet presAssocID="{2BABDB93-5E19-4AF3-8CA0-C707AE0688FD}" presName="sibTrans" presStyleLbl="sibTrans1D1" presStyleIdx="1" presStyleCnt="5"/>
      <dgm:spPr/>
      <dgm:t>
        <a:bodyPr/>
        <a:lstStyle/>
        <a:p>
          <a:pPr rtl="1"/>
          <a:endParaRPr lang="he-IL"/>
        </a:p>
      </dgm:t>
    </dgm:pt>
    <dgm:pt modelId="{2064AC2F-B533-4252-953B-520F37C03C52}" type="pres">
      <dgm:prSet presAssocID="{6D12E713-18A8-492D-A9A2-3316AD10CAC4}" presName="node" presStyleLbl="node1" presStyleIdx="2" presStyleCnt="5">
        <dgm:presLayoutVars>
          <dgm:bulletEnabled val="1"/>
        </dgm:presLayoutVars>
      </dgm:prSet>
      <dgm:spPr/>
      <dgm:t>
        <a:bodyPr/>
        <a:lstStyle/>
        <a:p>
          <a:pPr rtl="1"/>
          <a:endParaRPr lang="he-IL"/>
        </a:p>
      </dgm:t>
    </dgm:pt>
    <dgm:pt modelId="{655DE724-0FE7-4E8C-909F-110D0DD201A5}" type="pres">
      <dgm:prSet presAssocID="{6D12E713-18A8-492D-A9A2-3316AD10CAC4}" presName="spNode" presStyleCnt="0"/>
      <dgm:spPr/>
      <dgm:t>
        <a:bodyPr/>
        <a:lstStyle/>
        <a:p>
          <a:endParaRPr lang="en-US"/>
        </a:p>
      </dgm:t>
    </dgm:pt>
    <dgm:pt modelId="{2DADB600-1AF5-4481-982D-D4FAF9D5FE23}" type="pres">
      <dgm:prSet presAssocID="{01EDF9DD-81E1-46B5-AACF-9420C37C4179}" presName="sibTrans" presStyleLbl="sibTrans1D1" presStyleIdx="2" presStyleCnt="5"/>
      <dgm:spPr/>
      <dgm:t>
        <a:bodyPr/>
        <a:lstStyle/>
        <a:p>
          <a:pPr rtl="1"/>
          <a:endParaRPr lang="he-IL"/>
        </a:p>
      </dgm:t>
    </dgm:pt>
    <dgm:pt modelId="{15184FD4-7DDB-43F4-84D2-90AE59001C0E}" type="pres">
      <dgm:prSet presAssocID="{E5AB9A0F-01ED-4940-91DE-BDE8EA4A5B42}" presName="node" presStyleLbl="node1" presStyleIdx="3" presStyleCnt="5" custScaleX="122011">
        <dgm:presLayoutVars>
          <dgm:bulletEnabled val="1"/>
        </dgm:presLayoutVars>
      </dgm:prSet>
      <dgm:spPr/>
      <dgm:t>
        <a:bodyPr/>
        <a:lstStyle/>
        <a:p>
          <a:pPr rtl="1"/>
          <a:endParaRPr lang="he-IL"/>
        </a:p>
      </dgm:t>
    </dgm:pt>
    <dgm:pt modelId="{4A950E67-D467-4546-B86E-B568B2B25433}" type="pres">
      <dgm:prSet presAssocID="{E5AB9A0F-01ED-4940-91DE-BDE8EA4A5B42}" presName="spNode" presStyleCnt="0"/>
      <dgm:spPr/>
      <dgm:t>
        <a:bodyPr/>
        <a:lstStyle/>
        <a:p>
          <a:endParaRPr lang="en-US"/>
        </a:p>
      </dgm:t>
    </dgm:pt>
    <dgm:pt modelId="{8458FBBB-6517-4506-9957-6376947E0A26}" type="pres">
      <dgm:prSet presAssocID="{1F81AEEF-7BAB-47FA-A77F-2BB6831A3601}" presName="sibTrans" presStyleLbl="sibTrans1D1" presStyleIdx="3" presStyleCnt="5"/>
      <dgm:spPr/>
      <dgm:t>
        <a:bodyPr/>
        <a:lstStyle/>
        <a:p>
          <a:pPr rtl="1"/>
          <a:endParaRPr lang="he-IL"/>
        </a:p>
      </dgm:t>
    </dgm:pt>
    <dgm:pt modelId="{89994E08-0D62-4ADA-9843-823D04875FE5}" type="pres">
      <dgm:prSet presAssocID="{8B7E6AC0-00E2-47CF-9CEB-9DAE847C685D}" presName="node" presStyleLbl="node1" presStyleIdx="4" presStyleCnt="5">
        <dgm:presLayoutVars>
          <dgm:bulletEnabled val="1"/>
        </dgm:presLayoutVars>
      </dgm:prSet>
      <dgm:spPr/>
      <dgm:t>
        <a:bodyPr/>
        <a:lstStyle/>
        <a:p>
          <a:pPr rtl="1"/>
          <a:endParaRPr lang="he-IL"/>
        </a:p>
      </dgm:t>
    </dgm:pt>
    <dgm:pt modelId="{360ED7A3-4700-4075-BFE9-17D56572CB25}" type="pres">
      <dgm:prSet presAssocID="{8B7E6AC0-00E2-47CF-9CEB-9DAE847C685D}" presName="spNode" presStyleCnt="0"/>
      <dgm:spPr/>
      <dgm:t>
        <a:bodyPr/>
        <a:lstStyle/>
        <a:p>
          <a:endParaRPr lang="en-US"/>
        </a:p>
      </dgm:t>
    </dgm:pt>
    <dgm:pt modelId="{4B4C7673-DB67-4868-8C0F-21A64C911B69}" type="pres">
      <dgm:prSet presAssocID="{10925D96-8137-489F-BED9-6608592EFA49}" presName="sibTrans" presStyleLbl="sibTrans1D1" presStyleIdx="4" presStyleCnt="5"/>
      <dgm:spPr/>
      <dgm:t>
        <a:bodyPr/>
        <a:lstStyle/>
        <a:p>
          <a:pPr rtl="1"/>
          <a:endParaRPr lang="he-IL"/>
        </a:p>
      </dgm:t>
    </dgm:pt>
  </dgm:ptLst>
  <dgm:cxnLst>
    <dgm:cxn modelId="{8C61A96A-ED59-49D7-81E4-901E64F4E203}" type="presOf" srcId="{8B7E6AC0-00E2-47CF-9CEB-9DAE847C685D}" destId="{89994E08-0D62-4ADA-9843-823D04875FE5}" srcOrd="0" destOrd="0" presId="urn:microsoft.com/office/officeart/2005/8/layout/cycle5"/>
    <dgm:cxn modelId="{7C2C3D42-9350-4C4B-9981-7D843455F3F6}" type="presOf" srcId="{10925D96-8137-489F-BED9-6608592EFA49}" destId="{4B4C7673-DB67-4868-8C0F-21A64C911B69}" srcOrd="0" destOrd="0" presId="urn:microsoft.com/office/officeart/2005/8/layout/cycle5"/>
    <dgm:cxn modelId="{EFDB9F83-45F5-442F-BE2E-9CAE6A041798}" srcId="{1C0AC050-1F90-4964-9CD5-00374CA04CB1}" destId="{40BB2CBE-1F2E-4394-9C0F-B108F7A013F9}" srcOrd="0" destOrd="0" parTransId="{198B1C5D-4119-45DC-8D8F-40B58537EC54}" sibTransId="{92BB5F49-A797-4D47-B984-B256BC81D009}"/>
    <dgm:cxn modelId="{78C2218C-F39C-4143-A9F4-C0032773918A}" srcId="{1C0AC050-1F90-4964-9CD5-00374CA04CB1}" destId="{E5AB9A0F-01ED-4940-91DE-BDE8EA4A5B42}" srcOrd="3" destOrd="0" parTransId="{CDD556CD-5EC2-46DD-AE16-42403A194B9A}" sibTransId="{1F81AEEF-7BAB-47FA-A77F-2BB6831A3601}"/>
    <dgm:cxn modelId="{BAF22DC1-9C17-438B-8BBA-176C5EEADF1E}" type="presOf" srcId="{1F81AEEF-7BAB-47FA-A77F-2BB6831A3601}" destId="{8458FBBB-6517-4506-9957-6376947E0A26}" srcOrd="0" destOrd="0" presId="urn:microsoft.com/office/officeart/2005/8/layout/cycle5"/>
    <dgm:cxn modelId="{89D3BEA8-68D3-477E-A874-D0EB0C4DE55A}" srcId="{1C0AC050-1F90-4964-9CD5-00374CA04CB1}" destId="{6D12E713-18A8-492D-A9A2-3316AD10CAC4}" srcOrd="2" destOrd="0" parTransId="{15B25252-61B3-43F5-8D85-7E20D3B91668}" sibTransId="{01EDF9DD-81E1-46B5-AACF-9420C37C4179}"/>
    <dgm:cxn modelId="{17282DD0-C21E-42BA-8B12-77AC8686C413}" type="presOf" srcId="{1C0AC050-1F90-4964-9CD5-00374CA04CB1}" destId="{09EA115F-58B9-4C2C-BED7-2277FC6E7F8E}" srcOrd="0" destOrd="0" presId="urn:microsoft.com/office/officeart/2005/8/layout/cycle5"/>
    <dgm:cxn modelId="{16ED3C3A-8E96-42EE-9F60-308D23140CC0}" type="presOf" srcId="{2BABDB93-5E19-4AF3-8CA0-C707AE0688FD}" destId="{989159AF-B75B-491F-8AE4-1CC3430626D6}" srcOrd="0" destOrd="0" presId="urn:microsoft.com/office/officeart/2005/8/layout/cycle5"/>
    <dgm:cxn modelId="{468C6BC6-F597-4EE6-A47F-1B7050C1C02E}" type="presOf" srcId="{92BB5F49-A797-4D47-B984-B256BC81D009}" destId="{C308CB5D-D973-42A1-8560-A5EA5019C357}" srcOrd="0" destOrd="0" presId="urn:microsoft.com/office/officeart/2005/8/layout/cycle5"/>
    <dgm:cxn modelId="{CE6CB334-C77A-4E43-A5A6-4744E83EF757}" srcId="{1C0AC050-1F90-4964-9CD5-00374CA04CB1}" destId="{FE6A4C9D-F191-4655-82FD-9FAD6F8B0C92}" srcOrd="1" destOrd="0" parTransId="{05925647-6E67-4DF6-B8A2-D65418D07DD1}" sibTransId="{2BABDB93-5E19-4AF3-8CA0-C707AE0688FD}"/>
    <dgm:cxn modelId="{B9757425-C7E3-4ADF-B7BF-BD4BC4C99DE6}" srcId="{1C0AC050-1F90-4964-9CD5-00374CA04CB1}" destId="{8B7E6AC0-00E2-47CF-9CEB-9DAE847C685D}" srcOrd="4" destOrd="0" parTransId="{7A088692-4AA5-4634-9442-BF02299CED58}" sibTransId="{10925D96-8137-489F-BED9-6608592EFA49}"/>
    <dgm:cxn modelId="{FD8659BB-BB8C-41BC-BDDC-4837EC77D9CB}" type="presOf" srcId="{01EDF9DD-81E1-46B5-AACF-9420C37C4179}" destId="{2DADB600-1AF5-4481-982D-D4FAF9D5FE23}" srcOrd="0" destOrd="0" presId="urn:microsoft.com/office/officeart/2005/8/layout/cycle5"/>
    <dgm:cxn modelId="{B65804AD-AACE-4460-82E0-99932545C7A9}" type="presOf" srcId="{40BB2CBE-1F2E-4394-9C0F-B108F7A013F9}" destId="{B15D3F87-76B7-45A7-BA98-CB04CD93DA9E}" srcOrd="0" destOrd="0" presId="urn:microsoft.com/office/officeart/2005/8/layout/cycle5"/>
    <dgm:cxn modelId="{A1474F93-B44C-4A97-8986-FC5E398265EC}" type="presOf" srcId="{6D12E713-18A8-492D-A9A2-3316AD10CAC4}" destId="{2064AC2F-B533-4252-953B-520F37C03C52}" srcOrd="0" destOrd="0" presId="urn:microsoft.com/office/officeart/2005/8/layout/cycle5"/>
    <dgm:cxn modelId="{9526CA4C-CF84-49B3-9606-604AA9966BF9}" type="presOf" srcId="{FE6A4C9D-F191-4655-82FD-9FAD6F8B0C92}" destId="{E7254661-681C-4EE0-86B2-EAA865C83E6C}" srcOrd="0" destOrd="0" presId="urn:microsoft.com/office/officeart/2005/8/layout/cycle5"/>
    <dgm:cxn modelId="{020C841D-85A0-41D6-A625-AC576849FACB}" type="presOf" srcId="{E5AB9A0F-01ED-4940-91DE-BDE8EA4A5B42}" destId="{15184FD4-7DDB-43F4-84D2-90AE59001C0E}" srcOrd="0" destOrd="0" presId="urn:microsoft.com/office/officeart/2005/8/layout/cycle5"/>
    <dgm:cxn modelId="{B32C92DB-3759-4BE5-B52C-756726826332}" type="presParOf" srcId="{09EA115F-58B9-4C2C-BED7-2277FC6E7F8E}" destId="{B15D3F87-76B7-45A7-BA98-CB04CD93DA9E}" srcOrd="0" destOrd="0" presId="urn:microsoft.com/office/officeart/2005/8/layout/cycle5"/>
    <dgm:cxn modelId="{4F9FF48D-6809-46A6-A511-CA2899D1C6CD}" type="presParOf" srcId="{09EA115F-58B9-4C2C-BED7-2277FC6E7F8E}" destId="{F5F10323-D8AA-4D0B-BF88-A1C7F405BB7B}" srcOrd="1" destOrd="0" presId="urn:microsoft.com/office/officeart/2005/8/layout/cycle5"/>
    <dgm:cxn modelId="{90CB468B-7DB4-4387-8DF6-C55A7E19A317}" type="presParOf" srcId="{09EA115F-58B9-4C2C-BED7-2277FC6E7F8E}" destId="{C308CB5D-D973-42A1-8560-A5EA5019C357}" srcOrd="2" destOrd="0" presId="urn:microsoft.com/office/officeart/2005/8/layout/cycle5"/>
    <dgm:cxn modelId="{9FA03F29-93A0-4508-BCE4-214EC2412A23}" type="presParOf" srcId="{09EA115F-58B9-4C2C-BED7-2277FC6E7F8E}" destId="{E7254661-681C-4EE0-86B2-EAA865C83E6C}" srcOrd="3" destOrd="0" presId="urn:microsoft.com/office/officeart/2005/8/layout/cycle5"/>
    <dgm:cxn modelId="{D24C94CB-B491-4F83-AA8E-E1262912DC29}" type="presParOf" srcId="{09EA115F-58B9-4C2C-BED7-2277FC6E7F8E}" destId="{CB685B5C-37D2-416D-99BC-6D29350E22E1}" srcOrd="4" destOrd="0" presId="urn:microsoft.com/office/officeart/2005/8/layout/cycle5"/>
    <dgm:cxn modelId="{929227C7-C1B7-4975-83F2-38C4E7D3FA48}" type="presParOf" srcId="{09EA115F-58B9-4C2C-BED7-2277FC6E7F8E}" destId="{989159AF-B75B-491F-8AE4-1CC3430626D6}" srcOrd="5" destOrd="0" presId="urn:microsoft.com/office/officeart/2005/8/layout/cycle5"/>
    <dgm:cxn modelId="{2191701A-B201-40FE-A5F9-9F646F42C973}" type="presParOf" srcId="{09EA115F-58B9-4C2C-BED7-2277FC6E7F8E}" destId="{2064AC2F-B533-4252-953B-520F37C03C52}" srcOrd="6" destOrd="0" presId="urn:microsoft.com/office/officeart/2005/8/layout/cycle5"/>
    <dgm:cxn modelId="{E633F210-B1F0-40D0-8A6C-890ABAA09C85}" type="presParOf" srcId="{09EA115F-58B9-4C2C-BED7-2277FC6E7F8E}" destId="{655DE724-0FE7-4E8C-909F-110D0DD201A5}" srcOrd="7" destOrd="0" presId="urn:microsoft.com/office/officeart/2005/8/layout/cycle5"/>
    <dgm:cxn modelId="{197EA160-FF56-46C5-8F35-2D6D20E68AEE}" type="presParOf" srcId="{09EA115F-58B9-4C2C-BED7-2277FC6E7F8E}" destId="{2DADB600-1AF5-4481-982D-D4FAF9D5FE23}" srcOrd="8" destOrd="0" presId="urn:microsoft.com/office/officeart/2005/8/layout/cycle5"/>
    <dgm:cxn modelId="{81390CF9-B1A9-4D5D-ABAA-0BB049B939E5}" type="presParOf" srcId="{09EA115F-58B9-4C2C-BED7-2277FC6E7F8E}" destId="{15184FD4-7DDB-43F4-84D2-90AE59001C0E}" srcOrd="9" destOrd="0" presId="urn:microsoft.com/office/officeart/2005/8/layout/cycle5"/>
    <dgm:cxn modelId="{F7C6912C-F29B-4610-9DBC-BE3E4CC4DABC}" type="presParOf" srcId="{09EA115F-58B9-4C2C-BED7-2277FC6E7F8E}" destId="{4A950E67-D467-4546-B86E-B568B2B25433}" srcOrd="10" destOrd="0" presId="urn:microsoft.com/office/officeart/2005/8/layout/cycle5"/>
    <dgm:cxn modelId="{8C0AA061-4080-466F-9A2C-2DD1BDBD7A1D}" type="presParOf" srcId="{09EA115F-58B9-4C2C-BED7-2277FC6E7F8E}" destId="{8458FBBB-6517-4506-9957-6376947E0A26}" srcOrd="11" destOrd="0" presId="urn:microsoft.com/office/officeart/2005/8/layout/cycle5"/>
    <dgm:cxn modelId="{E69D0E03-C2FA-4CC5-BD24-D0F9630EB752}" type="presParOf" srcId="{09EA115F-58B9-4C2C-BED7-2277FC6E7F8E}" destId="{89994E08-0D62-4ADA-9843-823D04875FE5}" srcOrd="12" destOrd="0" presId="urn:microsoft.com/office/officeart/2005/8/layout/cycle5"/>
    <dgm:cxn modelId="{4DD1D1EF-4FEA-4F2A-A0F6-983930928322}" type="presParOf" srcId="{09EA115F-58B9-4C2C-BED7-2277FC6E7F8E}" destId="{360ED7A3-4700-4075-BFE9-17D56572CB25}" srcOrd="13" destOrd="0" presId="urn:microsoft.com/office/officeart/2005/8/layout/cycle5"/>
    <dgm:cxn modelId="{10E0401B-D118-445A-90D5-577105F8B62B}" type="presParOf" srcId="{09EA115F-58B9-4C2C-BED7-2277FC6E7F8E}" destId="{4B4C7673-DB67-4868-8C0F-21A64C911B69}" srcOrd="14"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D62474-0B60-4323-A7AA-424EF96ABB1D}">
      <dsp:nvSpPr>
        <dsp:cNvPr id="0" name=""/>
        <dsp:cNvSpPr/>
      </dsp:nvSpPr>
      <dsp:spPr>
        <a:xfrm>
          <a:off x="1453730" y="471775"/>
          <a:ext cx="3157993" cy="3157993"/>
        </a:xfrm>
        <a:prstGeom prst="blockArc">
          <a:avLst>
            <a:gd name="adj1" fmla="val 10796755"/>
            <a:gd name="adj2" fmla="val 16145930"/>
            <a:gd name="adj3" fmla="val 4638"/>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0011B9-050B-4830-BA15-79FE1D8C5C22}">
      <dsp:nvSpPr>
        <dsp:cNvPr id="0" name=""/>
        <dsp:cNvSpPr/>
      </dsp:nvSpPr>
      <dsp:spPr>
        <a:xfrm>
          <a:off x="1453731" y="473231"/>
          <a:ext cx="3157993" cy="3157993"/>
        </a:xfrm>
        <a:prstGeom prst="blockArc">
          <a:avLst>
            <a:gd name="adj1" fmla="val 5400000"/>
            <a:gd name="adj2" fmla="val 10800000"/>
            <a:gd name="adj3" fmla="val 4638"/>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452B7E-515C-4FFA-A071-DEFBDA20FAF6}">
      <dsp:nvSpPr>
        <dsp:cNvPr id="0" name=""/>
        <dsp:cNvSpPr/>
      </dsp:nvSpPr>
      <dsp:spPr>
        <a:xfrm>
          <a:off x="1453731" y="473231"/>
          <a:ext cx="3157993" cy="3157993"/>
        </a:xfrm>
        <a:prstGeom prst="blockArc">
          <a:avLst>
            <a:gd name="adj1" fmla="val 0"/>
            <a:gd name="adj2" fmla="val 5400000"/>
            <a:gd name="adj3" fmla="val 4638"/>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9004BF-DE9A-47B5-92EE-6C1A8DAF9019}">
      <dsp:nvSpPr>
        <dsp:cNvPr id="0" name=""/>
        <dsp:cNvSpPr/>
      </dsp:nvSpPr>
      <dsp:spPr>
        <a:xfrm>
          <a:off x="1453731" y="471775"/>
          <a:ext cx="3157993" cy="3157993"/>
        </a:xfrm>
        <a:prstGeom prst="blockArc">
          <a:avLst>
            <a:gd name="adj1" fmla="val 16145927"/>
            <a:gd name="adj2" fmla="val 3245"/>
            <a:gd name="adj3" fmla="val 463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90AAA2-554E-4291-B822-77072F5D2D8C}">
      <dsp:nvSpPr>
        <dsp:cNvPr id="0" name=""/>
        <dsp:cNvSpPr/>
      </dsp:nvSpPr>
      <dsp:spPr>
        <a:xfrm>
          <a:off x="2306178" y="1325678"/>
          <a:ext cx="1453098" cy="14530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he-IL" sz="2400" kern="1200" dirty="0" smtClean="0"/>
            <a:t>חשמל בטבע</a:t>
          </a:r>
          <a:endParaRPr lang="he-IL" sz="2400" kern="1200" dirty="0"/>
        </a:p>
      </dsp:txBody>
      <dsp:txXfrm>
        <a:off x="2306178" y="1325678"/>
        <a:ext cx="1453098" cy="1453098"/>
      </dsp:txXfrm>
    </dsp:sp>
    <dsp:sp modelId="{C180F6A8-DA36-4744-B79C-C8AECE66CA5D}">
      <dsp:nvSpPr>
        <dsp:cNvPr id="0" name=""/>
        <dsp:cNvSpPr/>
      </dsp:nvSpPr>
      <dsp:spPr>
        <a:xfrm>
          <a:off x="2190725" y="0"/>
          <a:ext cx="1635486" cy="101716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kern="1200" smtClean="0"/>
            <a:t>כיצד נוצר חשמל בטבע</a:t>
          </a:r>
          <a:endParaRPr lang="he-IL" sz="1600" kern="1200" dirty="0"/>
        </a:p>
      </dsp:txBody>
      <dsp:txXfrm>
        <a:off x="2190725" y="0"/>
        <a:ext cx="1635486" cy="1017169"/>
      </dsp:txXfrm>
    </dsp:sp>
    <dsp:sp modelId="{FC08ACF3-A9B2-4507-AA2E-F7AF80952075}">
      <dsp:nvSpPr>
        <dsp:cNvPr id="0" name=""/>
        <dsp:cNvSpPr/>
      </dsp:nvSpPr>
      <dsp:spPr>
        <a:xfrm>
          <a:off x="4083304" y="1565954"/>
          <a:ext cx="983602" cy="972546"/>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he-IL" sz="1400" kern="1200" smtClean="0"/>
            <a:t>משאבי הטבע והפקת חשמל</a:t>
          </a:r>
          <a:endParaRPr lang="he-IL" sz="1400" kern="1200" dirty="0"/>
        </a:p>
      </dsp:txBody>
      <dsp:txXfrm>
        <a:off x="4083304" y="1565954"/>
        <a:ext cx="983602" cy="972546"/>
      </dsp:txXfrm>
    </dsp:sp>
    <dsp:sp modelId="{1F356F99-FE93-42C0-9221-6CC5E315BBC9}">
      <dsp:nvSpPr>
        <dsp:cNvPr id="0" name=""/>
        <dsp:cNvSpPr/>
      </dsp:nvSpPr>
      <dsp:spPr>
        <a:xfrm>
          <a:off x="2524143" y="3086021"/>
          <a:ext cx="1017169" cy="1017169"/>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kern="1200" smtClean="0"/>
            <a:t>חשמל ובעלי חיים</a:t>
          </a:r>
          <a:endParaRPr lang="he-IL" sz="1600" kern="1200" dirty="0"/>
        </a:p>
      </dsp:txBody>
      <dsp:txXfrm>
        <a:off x="2524143" y="3086021"/>
        <a:ext cx="1017169" cy="1017169"/>
      </dsp:txXfrm>
    </dsp:sp>
    <dsp:sp modelId="{70A4517B-B37E-4259-BD75-1AFDF3267428}">
      <dsp:nvSpPr>
        <dsp:cNvPr id="0" name=""/>
        <dsp:cNvSpPr/>
      </dsp:nvSpPr>
      <dsp:spPr>
        <a:xfrm>
          <a:off x="981764" y="1543643"/>
          <a:ext cx="1017169" cy="101716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kern="1200" smtClean="0"/>
            <a:t>חשמל בגוף החי</a:t>
          </a:r>
          <a:endParaRPr lang="he-IL" sz="1600" kern="1200" dirty="0"/>
        </a:p>
      </dsp:txBody>
      <dsp:txXfrm>
        <a:off x="981764" y="1543643"/>
        <a:ext cx="1017169" cy="10171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9686A-FE76-4F84-9F50-71AE2947B8F9}">
      <dsp:nvSpPr>
        <dsp:cNvPr id="0" name=""/>
        <dsp:cNvSpPr/>
      </dsp:nvSpPr>
      <dsp:spPr>
        <a:xfrm>
          <a:off x="221391" y="0"/>
          <a:ext cx="1663045" cy="1663045"/>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8897FC-EE7D-4424-A15C-5905D3218573}">
      <dsp:nvSpPr>
        <dsp:cNvPr id="0" name=""/>
        <dsp:cNvSpPr/>
      </dsp:nvSpPr>
      <dsp:spPr>
        <a:xfrm>
          <a:off x="221392" y="1099396"/>
          <a:ext cx="1663045" cy="18529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b="1" u="sng" kern="1200" dirty="0" smtClean="0"/>
            <a:t>גוף א-השיער</a:t>
          </a:r>
          <a:endParaRPr lang="he-IL" sz="1400" b="1" u="sng" kern="1200" dirty="0"/>
        </a:p>
      </dsp:txBody>
      <dsp:txXfrm>
        <a:off x="221392" y="1099396"/>
        <a:ext cx="1663045" cy="1852931"/>
      </dsp:txXfrm>
    </dsp:sp>
    <dsp:sp modelId="{50236CBC-52F8-45B6-ADDF-2E9A22B87ABB}">
      <dsp:nvSpPr>
        <dsp:cNvPr id="0" name=""/>
        <dsp:cNvSpPr/>
      </dsp:nvSpPr>
      <dsp:spPr>
        <a:xfrm>
          <a:off x="2092698" y="464499"/>
          <a:ext cx="360408" cy="3996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he-IL" sz="1800" kern="1200"/>
        </a:p>
      </dsp:txBody>
      <dsp:txXfrm>
        <a:off x="2092698" y="464499"/>
        <a:ext cx="360408" cy="399606"/>
      </dsp:txXfrm>
    </dsp:sp>
    <dsp:sp modelId="{194B0EFF-0B05-44A2-BB46-E573B720592E}">
      <dsp:nvSpPr>
        <dsp:cNvPr id="0" name=""/>
        <dsp:cNvSpPr/>
      </dsp:nvSpPr>
      <dsp:spPr>
        <a:xfrm>
          <a:off x="2914175" y="0"/>
          <a:ext cx="1663045" cy="166304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0FE6CC-D1F5-486C-A129-7A52CBCF3D31}">
      <dsp:nvSpPr>
        <dsp:cNvPr id="0" name=""/>
        <dsp:cNvSpPr/>
      </dsp:nvSpPr>
      <dsp:spPr>
        <a:xfrm>
          <a:off x="2852245" y="1099396"/>
          <a:ext cx="1663045" cy="1852931"/>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b="1" u="sng" kern="1200" dirty="0" smtClean="0"/>
            <a:t>גוף ב-המסרק</a:t>
          </a:r>
        </a:p>
        <a:p>
          <a:pPr lvl="0" algn="ctr" defTabSz="711200" rtl="1">
            <a:lnSpc>
              <a:spcPct val="90000"/>
            </a:lnSpc>
            <a:spcBef>
              <a:spcPct val="0"/>
            </a:spcBef>
            <a:spcAft>
              <a:spcPct val="35000"/>
            </a:spcAft>
          </a:pPr>
          <a:r>
            <a:rPr lang="he-IL" sz="1050" kern="1200" dirty="0" smtClean="0"/>
            <a:t>בעת השפשוף של המסרק בשיער עברו אלקטרונים מהאטומים של השיער,לאטומים של המסרק וכך נוצר מטען חשמלי</a:t>
          </a:r>
          <a:r>
            <a:rPr lang="he-IL" sz="900" kern="1200" dirty="0" smtClean="0"/>
            <a:t>.</a:t>
          </a:r>
          <a:endParaRPr lang="he-IL" sz="1200" kern="1200" dirty="0"/>
        </a:p>
      </dsp:txBody>
      <dsp:txXfrm>
        <a:off x="2852245" y="1099396"/>
        <a:ext cx="1663045" cy="1852931"/>
      </dsp:txXfrm>
    </dsp:sp>
    <dsp:sp modelId="{3BFCC612-81BC-4124-9175-6B08EAC0AE50}">
      <dsp:nvSpPr>
        <dsp:cNvPr id="0" name=""/>
        <dsp:cNvSpPr/>
      </dsp:nvSpPr>
      <dsp:spPr>
        <a:xfrm>
          <a:off x="4811604" y="541558"/>
          <a:ext cx="445168" cy="459040"/>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he-IL" sz="2000" kern="1200"/>
        </a:p>
      </dsp:txBody>
      <dsp:txXfrm>
        <a:off x="4811604" y="541558"/>
        <a:ext cx="445168" cy="459040"/>
      </dsp:txXfrm>
    </dsp:sp>
    <dsp:sp modelId="{774F88F4-526F-4607-93E4-C1122DEB74C6}">
      <dsp:nvSpPr>
        <dsp:cNvPr id="0" name=""/>
        <dsp:cNvSpPr/>
      </dsp:nvSpPr>
      <dsp:spPr>
        <a:xfrm>
          <a:off x="5399494" y="0"/>
          <a:ext cx="1501430" cy="166304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2DF795-073D-46F3-9C0F-268E0B44D7FA}">
      <dsp:nvSpPr>
        <dsp:cNvPr id="0" name=""/>
        <dsp:cNvSpPr/>
      </dsp:nvSpPr>
      <dsp:spPr>
        <a:xfrm>
          <a:off x="5312011" y="1227533"/>
          <a:ext cx="1596939" cy="172479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b="1" u="sng" kern="1200" dirty="0" smtClean="0"/>
            <a:t>תוצאה:</a:t>
          </a:r>
        </a:p>
        <a:p>
          <a:pPr lvl="0" algn="r" defTabSz="711200" rtl="1">
            <a:lnSpc>
              <a:spcPct val="90000"/>
            </a:lnSpc>
            <a:spcBef>
              <a:spcPct val="0"/>
            </a:spcBef>
            <a:spcAft>
              <a:spcPct val="35000"/>
            </a:spcAft>
          </a:pPr>
          <a:r>
            <a:rPr lang="he-IL" sz="1000" b="1" kern="1200" dirty="0" smtClean="0"/>
            <a:t>הנייר נמשך למסרק </a:t>
          </a:r>
          <a:endParaRPr lang="he-IL" sz="1000" kern="1200" dirty="0" smtClean="0"/>
        </a:p>
        <a:p>
          <a:pPr lvl="0" algn="r" defTabSz="711200" rtl="1">
            <a:lnSpc>
              <a:spcPct val="90000"/>
            </a:lnSpc>
            <a:spcBef>
              <a:spcPct val="0"/>
            </a:spcBef>
            <a:spcAft>
              <a:spcPct val="35000"/>
            </a:spcAft>
          </a:pPr>
          <a:r>
            <a:rPr lang="he-IL" sz="1000" b="1" kern="1200" dirty="0" smtClean="0"/>
            <a:t>הסבר: </a:t>
          </a:r>
          <a:r>
            <a:rPr lang="he-IL" sz="1000" kern="1200" dirty="0" smtClean="0"/>
            <a:t>הנייר נמשך למסרק כיוון שהמסרק  טעון במטען חשמלי מנוגד לאטומים שבנייר.</a:t>
          </a:r>
          <a:endParaRPr lang="he-IL" sz="1000" kern="1200" dirty="0"/>
        </a:p>
      </dsp:txBody>
      <dsp:txXfrm>
        <a:off x="5312011" y="1227533"/>
        <a:ext cx="1596939" cy="17247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78B68B-D6C8-4E4F-BD07-57D89E49FD30}">
      <dsp:nvSpPr>
        <dsp:cNvPr id="0" name=""/>
        <dsp:cNvSpPr/>
      </dsp:nvSpPr>
      <dsp:spPr>
        <a:xfrm rot="16200000">
          <a:off x="630070" y="-630070"/>
          <a:ext cx="792087" cy="20522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he-IL" sz="1600" b="1" kern="1200" smtClean="0"/>
            <a:t>הפעלת מחשב</a:t>
          </a:r>
          <a:endParaRPr lang="he-IL" sz="1600" b="1" kern="1200" dirty="0"/>
        </a:p>
      </dsp:txBody>
      <dsp:txXfrm rot="16200000">
        <a:off x="729080" y="-729080"/>
        <a:ext cx="594066" cy="2052228"/>
      </dsp:txXfrm>
    </dsp:sp>
    <dsp:sp modelId="{9FA66D24-B7D3-43E9-A131-45B3C05D4DEC}">
      <dsp:nvSpPr>
        <dsp:cNvPr id="0" name=""/>
        <dsp:cNvSpPr/>
      </dsp:nvSpPr>
      <dsp:spPr>
        <a:xfrm>
          <a:off x="1957517" y="0"/>
          <a:ext cx="2052228" cy="792087"/>
        </a:xfrm>
        <a:prstGeom prst="round1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he-IL" sz="1600" b="1" kern="1200" smtClean="0"/>
            <a:t>הדלקת  אור</a:t>
          </a:r>
          <a:endParaRPr lang="he-IL" sz="1600" b="1" kern="1200" dirty="0"/>
        </a:p>
      </dsp:txBody>
      <dsp:txXfrm>
        <a:off x="1957517" y="0"/>
        <a:ext cx="2052228" cy="594066"/>
      </dsp:txXfrm>
    </dsp:sp>
    <dsp:sp modelId="{A122F0DC-2FCA-41D2-8742-DF6EC6844184}">
      <dsp:nvSpPr>
        <dsp:cNvPr id="0" name=""/>
        <dsp:cNvSpPr/>
      </dsp:nvSpPr>
      <dsp:spPr>
        <a:xfrm rot="10800000">
          <a:off x="0" y="792087"/>
          <a:ext cx="2052228" cy="792087"/>
        </a:xfrm>
        <a:prstGeom prst="round1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1">
            <a:lnSpc>
              <a:spcPct val="90000"/>
            </a:lnSpc>
            <a:spcBef>
              <a:spcPct val="0"/>
            </a:spcBef>
            <a:spcAft>
              <a:spcPct val="35000"/>
            </a:spcAft>
          </a:pPr>
          <a:r>
            <a:rPr lang="he-IL" sz="1500" b="1" kern="1200" dirty="0" smtClean="0"/>
            <a:t>הפעלת קומקום חשמלי</a:t>
          </a:r>
          <a:endParaRPr lang="he-IL" sz="1500" b="1" kern="1200" dirty="0"/>
        </a:p>
      </dsp:txBody>
      <dsp:txXfrm rot="10800000">
        <a:off x="0" y="990109"/>
        <a:ext cx="2052228" cy="594066"/>
      </dsp:txXfrm>
    </dsp:sp>
    <dsp:sp modelId="{ADE60600-47EE-4E37-ABB6-E16697673692}">
      <dsp:nvSpPr>
        <dsp:cNvPr id="0" name=""/>
        <dsp:cNvSpPr/>
      </dsp:nvSpPr>
      <dsp:spPr>
        <a:xfrm rot="5400000">
          <a:off x="2587587" y="162017"/>
          <a:ext cx="792087" cy="2052228"/>
        </a:xfrm>
        <a:prstGeom prst="round1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1600" b="1" kern="1200" smtClean="0"/>
            <a:t>רכיבה על אופניים</a:t>
          </a:r>
          <a:endParaRPr lang="he-IL" sz="1600" kern="1200" smtClean="0"/>
        </a:p>
        <a:p>
          <a:pPr lvl="0" defTabSz="755650" rtl="1">
            <a:lnSpc>
              <a:spcPct val="90000"/>
            </a:lnSpc>
            <a:spcBef>
              <a:spcPct val="0"/>
            </a:spcBef>
            <a:spcAft>
              <a:spcPct val="35000"/>
            </a:spcAft>
          </a:pPr>
          <a:endParaRPr lang="he-IL" sz="1400" b="1" kern="1200" dirty="0"/>
        </a:p>
      </dsp:txBody>
      <dsp:txXfrm rot="5400000">
        <a:off x="2686598" y="261029"/>
        <a:ext cx="594066" cy="2052228"/>
      </dsp:txXfrm>
    </dsp:sp>
    <dsp:sp modelId="{44F7D665-2206-46F8-A76A-4F7B7D5EBA45}">
      <dsp:nvSpPr>
        <dsp:cNvPr id="0" name=""/>
        <dsp:cNvSpPr/>
      </dsp:nvSpPr>
      <dsp:spPr>
        <a:xfrm>
          <a:off x="1436559" y="594065"/>
          <a:ext cx="1231336" cy="396043"/>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endParaRPr lang="he-IL" sz="3200" b="1" kern="1200" dirty="0">
            <a:solidFill>
              <a:srgbClr val="FF0000"/>
            </a:solidFill>
          </a:endParaRPr>
        </a:p>
      </dsp:txBody>
      <dsp:txXfrm>
        <a:off x="1436559" y="594065"/>
        <a:ext cx="1231336" cy="39604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5D3F87-76B7-45A7-BA98-CB04CD93DA9E}">
      <dsp:nvSpPr>
        <dsp:cNvPr id="0" name=""/>
        <dsp:cNvSpPr/>
      </dsp:nvSpPr>
      <dsp:spPr>
        <a:xfrm>
          <a:off x="1603338" y="1536"/>
          <a:ext cx="1257819" cy="8175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b="1" kern="1200" dirty="0" smtClean="0"/>
            <a:t>1.פעילות כימית בקצות  העצבים</a:t>
          </a:r>
          <a:endParaRPr lang="he-IL" sz="1600" b="1" kern="1200" dirty="0"/>
        </a:p>
      </dsp:txBody>
      <dsp:txXfrm>
        <a:off x="1603338" y="1536"/>
        <a:ext cx="1257819" cy="817582"/>
      </dsp:txXfrm>
    </dsp:sp>
    <dsp:sp modelId="{C308CB5D-D973-42A1-8560-A5EA5019C357}">
      <dsp:nvSpPr>
        <dsp:cNvPr id="0" name=""/>
        <dsp:cNvSpPr/>
      </dsp:nvSpPr>
      <dsp:spPr>
        <a:xfrm>
          <a:off x="597549" y="410327"/>
          <a:ext cx="3269397" cy="3269397"/>
        </a:xfrm>
        <a:custGeom>
          <a:avLst/>
          <a:gdLst/>
          <a:ahLst/>
          <a:cxnLst/>
          <a:rect l="0" t="0" r="0" b="0"/>
          <a:pathLst>
            <a:path>
              <a:moveTo>
                <a:pt x="2432420" y="207856"/>
              </a:moveTo>
              <a:arcTo wR="1634698" hR="1634698" stAng="17952526" swAng="1212982"/>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254661-681C-4EE0-86B2-EAA865C83E6C}">
      <dsp:nvSpPr>
        <dsp:cNvPr id="0" name=""/>
        <dsp:cNvSpPr/>
      </dsp:nvSpPr>
      <dsp:spPr>
        <a:xfrm>
          <a:off x="3158029" y="1131085"/>
          <a:ext cx="1257819" cy="817582"/>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smtClean="0"/>
            <a:t>2.יצור זרמים חשמליים</a:t>
          </a:r>
          <a:endParaRPr lang="he-IL" sz="1800" b="1" kern="1200" dirty="0"/>
        </a:p>
      </dsp:txBody>
      <dsp:txXfrm>
        <a:off x="3158029" y="1131085"/>
        <a:ext cx="1257819" cy="817582"/>
      </dsp:txXfrm>
    </dsp:sp>
    <dsp:sp modelId="{989159AF-B75B-491F-8AE4-1CC3430626D6}">
      <dsp:nvSpPr>
        <dsp:cNvPr id="0" name=""/>
        <dsp:cNvSpPr/>
      </dsp:nvSpPr>
      <dsp:spPr>
        <a:xfrm>
          <a:off x="597549" y="410327"/>
          <a:ext cx="3269397" cy="3269397"/>
        </a:xfrm>
        <a:custGeom>
          <a:avLst/>
          <a:gdLst/>
          <a:ahLst/>
          <a:cxnLst/>
          <a:rect l="0" t="0" r="0" b="0"/>
          <a:pathLst>
            <a:path>
              <a:moveTo>
                <a:pt x="3265491" y="1747632"/>
              </a:moveTo>
              <a:arcTo wR="1634698" hR="1634698" stAng="21837687" swAng="1360843"/>
            </a:path>
          </a:pathLst>
        </a:custGeom>
        <a:noFill/>
        <a:ln w="9525" cap="flat" cmpd="sng" algn="ctr">
          <a:solidFill>
            <a:schemeClr val="accent5">
              <a:hueOff val="-2483469"/>
              <a:satOff val="9953"/>
              <a:lumOff val="215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064AC2F-B533-4252-953B-520F37C03C52}">
      <dsp:nvSpPr>
        <dsp:cNvPr id="0" name=""/>
        <dsp:cNvSpPr/>
      </dsp:nvSpPr>
      <dsp:spPr>
        <a:xfrm>
          <a:off x="2564190" y="2958734"/>
          <a:ext cx="1257819" cy="817582"/>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t>3.שידור אותות למח</a:t>
          </a:r>
          <a:endParaRPr lang="he-IL" sz="2000" b="1" kern="1200" dirty="0"/>
        </a:p>
      </dsp:txBody>
      <dsp:txXfrm>
        <a:off x="2564190" y="2958734"/>
        <a:ext cx="1257819" cy="817582"/>
      </dsp:txXfrm>
    </dsp:sp>
    <dsp:sp modelId="{2DADB600-1AF5-4481-982D-D4FAF9D5FE23}">
      <dsp:nvSpPr>
        <dsp:cNvPr id="0" name=""/>
        <dsp:cNvSpPr/>
      </dsp:nvSpPr>
      <dsp:spPr>
        <a:xfrm>
          <a:off x="597549" y="410327"/>
          <a:ext cx="3269397" cy="3269397"/>
        </a:xfrm>
        <a:custGeom>
          <a:avLst/>
          <a:gdLst/>
          <a:ahLst/>
          <a:cxnLst/>
          <a:rect l="0" t="0" r="0" b="0"/>
          <a:pathLst>
            <a:path>
              <a:moveTo>
                <a:pt x="1863028" y="3253372"/>
              </a:moveTo>
              <a:arcTo wR="1634698" hR="1634698" stAng="4918251" swAng="668452"/>
            </a:path>
          </a:pathLst>
        </a:custGeom>
        <a:noFill/>
        <a:ln w="9525" cap="flat" cmpd="sng" algn="ctr">
          <a:solidFill>
            <a:schemeClr val="accent5">
              <a:hueOff val="-4966938"/>
              <a:satOff val="19906"/>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5184FD4-7DDB-43F4-84D2-90AE59001C0E}">
      <dsp:nvSpPr>
        <dsp:cNvPr id="0" name=""/>
        <dsp:cNvSpPr/>
      </dsp:nvSpPr>
      <dsp:spPr>
        <a:xfrm>
          <a:off x="504057" y="2958734"/>
          <a:ext cx="1534678" cy="817582"/>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b="1" kern="1200" dirty="0" smtClean="0"/>
            <a:t> 4. אותות מהמח מועברים לאיברים השונים</a:t>
          </a:r>
          <a:endParaRPr lang="he-IL" sz="1400" b="1" kern="1200" dirty="0"/>
        </a:p>
      </dsp:txBody>
      <dsp:txXfrm>
        <a:off x="504057" y="2958734"/>
        <a:ext cx="1534678" cy="817582"/>
      </dsp:txXfrm>
    </dsp:sp>
    <dsp:sp modelId="{8458FBBB-6517-4506-9957-6376947E0A26}">
      <dsp:nvSpPr>
        <dsp:cNvPr id="0" name=""/>
        <dsp:cNvSpPr/>
      </dsp:nvSpPr>
      <dsp:spPr>
        <a:xfrm>
          <a:off x="597549" y="410327"/>
          <a:ext cx="3269397" cy="3269397"/>
        </a:xfrm>
        <a:custGeom>
          <a:avLst/>
          <a:gdLst/>
          <a:ahLst/>
          <a:cxnLst/>
          <a:rect l="0" t="0" r="0" b="0"/>
          <a:pathLst>
            <a:path>
              <a:moveTo>
                <a:pt x="173564" y="2367725"/>
              </a:moveTo>
              <a:arcTo wR="1634698" hR="1634698" stAng="9201470" swAng="1360843"/>
            </a:path>
          </a:pathLst>
        </a:custGeom>
        <a:noFill/>
        <a:ln w="9525" cap="flat" cmpd="sng" algn="ctr">
          <a:solidFill>
            <a:schemeClr val="accent5">
              <a:hueOff val="-7450407"/>
              <a:satOff val="29858"/>
              <a:lumOff val="647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9994E08-0D62-4ADA-9843-823D04875FE5}">
      <dsp:nvSpPr>
        <dsp:cNvPr id="0" name=""/>
        <dsp:cNvSpPr/>
      </dsp:nvSpPr>
      <dsp:spPr>
        <a:xfrm>
          <a:off x="48647" y="1131085"/>
          <a:ext cx="1257819" cy="81758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t>5. הפעלת האיברים</a:t>
          </a:r>
          <a:endParaRPr lang="he-IL" sz="2000" b="1" kern="1200" dirty="0"/>
        </a:p>
      </dsp:txBody>
      <dsp:txXfrm>
        <a:off x="48647" y="1131085"/>
        <a:ext cx="1257819" cy="817582"/>
      </dsp:txXfrm>
    </dsp:sp>
    <dsp:sp modelId="{4B4C7673-DB67-4868-8C0F-21A64C911B69}">
      <dsp:nvSpPr>
        <dsp:cNvPr id="0" name=""/>
        <dsp:cNvSpPr/>
      </dsp:nvSpPr>
      <dsp:spPr>
        <a:xfrm>
          <a:off x="597549" y="410327"/>
          <a:ext cx="3269397" cy="3269397"/>
        </a:xfrm>
        <a:custGeom>
          <a:avLst/>
          <a:gdLst/>
          <a:ahLst/>
          <a:cxnLst/>
          <a:rect l="0" t="0" r="0" b="0"/>
          <a:pathLst>
            <a:path>
              <a:moveTo>
                <a:pt x="393052" y="571423"/>
              </a:moveTo>
              <a:arcTo wR="1634698" hR="1634698" stAng="13234492" swAng="1212982"/>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5B32521-7350-4FD0-904C-B52D5A546FAF}" type="datetimeFigureOut">
              <a:rPr lang="he-IL" smtClean="0"/>
              <a:pPr/>
              <a:t>ח'/תמוז/תשע"ו</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F45D120-DBB4-4FF1-B83F-2B4463E1FEC7}" type="slidenum">
              <a:rPr lang="he-IL" smtClean="0"/>
              <a:pPr/>
              <a:t>‹#›</a:t>
            </a:fld>
            <a:endParaRPr lang="he-IL"/>
          </a:p>
        </p:txBody>
      </p:sp>
    </p:spTree>
    <p:extLst>
      <p:ext uri="{BB962C8B-B14F-4D97-AF65-F5344CB8AC3E}">
        <p14:creationId xmlns:p14="http://schemas.microsoft.com/office/powerpoint/2010/main" xmlns="" val="14059217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בלחיצה על העכבר נתין לראות</a:t>
            </a:r>
            <a:r>
              <a:rPr lang="he-IL" baseline="0" dirty="0" smtClean="0"/>
              <a:t> את התהליך לפי התרשים המחזורי משמאל.</a:t>
            </a:r>
            <a:endParaRPr lang="he-IL" dirty="0"/>
          </a:p>
        </p:txBody>
      </p:sp>
      <p:sp>
        <p:nvSpPr>
          <p:cNvPr id="4" name="מציין מיקום של מספר שקופית 3"/>
          <p:cNvSpPr>
            <a:spLocks noGrp="1"/>
          </p:cNvSpPr>
          <p:nvPr>
            <p:ph type="sldNum" sz="quarter" idx="10"/>
          </p:nvPr>
        </p:nvSpPr>
        <p:spPr/>
        <p:txBody>
          <a:bodyPr/>
          <a:lstStyle/>
          <a:p>
            <a:fld id="{1F45D120-DBB4-4FF1-B83F-2B4463E1FEC7}" type="slidenum">
              <a:rPr lang="he-IL" smtClean="0"/>
              <a:pPr/>
              <a:t>13</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ותוכן">
    <p:bg>
      <p:bgPr>
        <a:solidFill>
          <a:srgbClr val="92D050"/>
        </a:solidFill>
        <a:effectLst/>
      </p:bgPr>
    </p:bg>
    <p:spTree>
      <p:nvGrpSpPr>
        <p:cNvPr id="1" name=""/>
        <p:cNvGrpSpPr/>
        <p:nvPr/>
      </p:nvGrpSpPr>
      <p:grpSpPr>
        <a:xfrm>
          <a:off x="0" y="0"/>
          <a:ext cx="0" cy="0"/>
          <a:chOff x="0" y="0"/>
          <a:chExt cx="0" cy="0"/>
        </a:xfrm>
      </p:grpSpPr>
      <p:pic>
        <p:nvPicPr>
          <p:cNvPr id="7" name="תמונה 6" descr="תמונה1.png"/>
          <p:cNvPicPr>
            <a:picLocks noChangeAspect="1"/>
          </p:cNvPicPr>
          <p:nvPr userDrawn="1"/>
        </p:nvPicPr>
        <p:blipFill>
          <a:blip r:embed="rId2" cstate="print"/>
          <a:stretch>
            <a:fillRect/>
          </a:stretch>
        </p:blipFill>
        <p:spPr>
          <a:xfrm>
            <a:off x="-252536" y="-1172666"/>
            <a:ext cx="12132840" cy="7902027"/>
          </a:xfrm>
          <a:prstGeom prst="rect">
            <a:avLst/>
          </a:prstGeom>
        </p:spPr>
      </p:pic>
      <p:sp>
        <p:nvSpPr>
          <p:cNvPr id="8" name="TextBox 7"/>
          <p:cNvSpPr txBox="1"/>
          <p:nvPr userDrawn="1"/>
        </p:nvSpPr>
        <p:spPr>
          <a:xfrm>
            <a:off x="2555776" y="-236562"/>
            <a:ext cx="4392488" cy="400110"/>
          </a:xfrm>
          <a:prstGeom prst="rect">
            <a:avLst/>
          </a:prstGeom>
          <a:noFill/>
        </p:spPr>
        <p:txBody>
          <a:bodyPr wrap="square" rtlCol="1">
            <a:spAutoFit/>
          </a:bodyPr>
          <a:lstStyle/>
          <a:p>
            <a:pPr algn="ctr"/>
            <a:r>
              <a:rPr lang="he-IL" sz="2000" spc="300" dirty="0" smtClean="0">
                <a:latin typeface="Carmela" pitchFamily="2" charset="-79"/>
                <a:ea typeface="Carmela" pitchFamily="2" charset="-79"/>
                <a:cs typeface="Carmela" pitchFamily="2" charset="-79"/>
              </a:rPr>
              <a:t>שם הפרק</a:t>
            </a:r>
            <a:endParaRPr lang="he-IL" sz="1100" dirty="0">
              <a:latin typeface="Carmela" pitchFamily="2" charset="-79"/>
              <a:ea typeface="Carmela" pitchFamily="2" charset="-79"/>
              <a:cs typeface="Carmela" pitchFamily="2" charset="-79"/>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rgbClr val="92D050"/>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597819"/>
            <a:ext cx="7772400" cy="1102519"/>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ADC8759-D6B5-41BB-B667-156341B6AD5C}" type="datetimeFigureOut">
              <a:rPr lang="he-IL" smtClean="0"/>
              <a:pPr/>
              <a:t>ח'/תמוז/תשע"ו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3D0D06F-4947-4F69-9424-EA5CFB323A54}" type="slidenum">
              <a:rPr lang="he-IL" smtClean="0"/>
              <a:pPr/>
              <a:t>‹#›</a:t>
            </a:fld>
            <a:endParaRPr lang="he-IL"/>
          </a:p>
        </p:txBody>
      </p:sp>
      <p:pic>
        <p:nvPicPr>
          <p:cNvPr id="7"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8028384" y="123478"/>
            <a:ext cx="2412347" cy="699542"/>
          </a:xfrm>
          <a:prstGeom prst="rect">
            <a:avLst/>
          </a:prstGeom>
          <a:noFill/>
        </p:spPr>
      </p:pic>
      <p:pic>
        <p:nvPicPr>
          <p:cNvPr id="8"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467544" y="144016"/>
            <a:ext cx="2412347" cy="699542"/>
          </a:xfrm>
          <a:prstGeom prst="rect">
            <a:avLst/>
          </a:prstGeom>
          <a:noFill/>
        </p:spPr>
      </p:pic>
      <p:pic>
        <p:nvPicPr>
          <p:cNvPr id="9"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0" y="144016"/>
            <a:ext cx="2412347" cy="699542"/>
          </a:xfrm>
          <a:prstGeom prst="rect">
            <a:avLst/>
          </a:prstGeom>
          <a:noFill/>
        </p:spPr>
      </p:pic>
      <p:sp>
        <p:nvSpPr>
          <p:cNvPr id="10" name="מלבן מעוגל 9"/>
          <p:cNvSpPr/>
          <p:nvPr userDrawn="1"/>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utoShape 4" descr="http://fc02.deviantart.net/fs71/f/2013/255/4/c/utility_poles_by_regus_ttef-d6m16w5.png"/>
          <p:cNvSpPr>
            <a:spLocks noChangeAspect="1" noChangeArrowheads="1"/>
          </p:cNvSpPr>
          <p:nvPr userDrawn="1"/>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2" name="Picture 6" descr="http://fc02.deviantart.net/fs71/f/2013/255/4/c/utility_poles_by_regus_ttef-d6m16w5.png"/>
          <p:cNvPicPr>
            <a:picLocks noChangeAspect="1" noChangeArrowheads="1"/>
          </p:cNvPicPr>
          <p:nvPr userDrawn="1"/>
        </p:nvPicPr>
        <p:blipFill>
          <a:blip r:embed="rId3" cstate="print"/>
          <a:srcRect/>
          <a:stretch>
            <a:fillRect/>
          </a:stretch>
        </p:blipFill>
        <p:spPr bwMode="auto">
          <a:xfrm>
            <a:off x="4716016" y="2355726"/>
            <a:ext cx="2798888" cy="1574375"/>
          </a:xfrm>
          <a:prstGeom prst="rect">
            <a:avLst/>
          </a:prstGeom>
          <a:noFill/>
        </p:spPr>
      </p:pic>
      <p:pic>
        <p:nvPicPr>
          <p:cNvPr id="13" name="Picture 6" descr="http://fc02.deviantart.net/fs71/f/2013/255/4/c/utility_poles_by_regus_ttef-d6m16w5.png"/>
          <p:cNvPicPr>
            <a:picLocks noChangeAspect="1" noChangeArrowheads="1"/>
          </p:cNvPicPr>
          <p:nvPr userDrawn="1"/>
        </p:nvPicPr>
        <p:blipFill>
          <a:blip r:embed="rId3" cstate="print"/>
          <a:srcRect/>
          <a:stretch>
            <a:fillRect/>
          </a:stretch>
        </p:blipFill>
        <p:spPr bwMode="auto">
          <a:xfrm flipH="1">
            <a:off x="1989136" y="2355726"/>
            <a:ext cx="2798888" cy="1574375"/>
          </a:xfrm>
          <a:prstGeom prst="rect">
            <a:avLst/>
          </a:prstGeom>
          <a:noFill/>
        </p:spPr>
      </p:pic>
      <p:sp>
        <p:nvSpPr>
          <p:cNvPr id="14" name="צורה חופשית 13"/>
          <p:cNvSpPr/>
          <p:nvPr userDrawn="1"/>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5" name="Picture 8" descr="https://s3-eu-west-1.amazonaws.com/schooly/vitkin/vitkin/%D7%9E%D7%A0%D7%95%D7%A8%D7%94.pn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604448" y="4652553"/>
            <a:ext cx="360040" cy="490947"/>
          </a:xfrm>
          <a:prstGeom prst="rect">
            <a:avLst/>
          </a:prstGeom>
          <a:noFill/>
        </p:spPr>
      </p:pic>
      <p:sp>
        <p:nvSpPr>
          <p:cNvPr id="16" name="TextBox 15"/>
          <p:cNvSpPr txBox="1"/>
          <p:nvPr userDrawn="1"/>
        </p:nvSpPr>
        <p:spPr>
          <a:xfrm>
            <a:off x="5868144" y="4803998"/>
            <a:ext cx="4392488" cy="415498"/>
          </a:xfrm>
          <a:prstGeom prst="rect">
            <a:avLst/>
          </a:prstGeom>
          <a:noFill/>
        </p:spPr>
        <p:txBody>
          <a:bodyPr wrap="square" rtlCol="1">
            <a:spAutoFit/>
          </a:bodyPr>
          <a:lstStyle/>
          <a:p>
            <a:pPr algn="ctr"/>
            <a:r>
              <a:rPr lang="he-IL" sz="1200" b="1" spc="300" dirty="0" smtClean="0">
                <a:ln>
                  <a:solidFill>
                    <a:srgbClr val="FFCC00"/>
                  </a:solidFill>
                </a:ln>
                <a:solidFill>
                  <a:srgbClr val="FFCC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sz="800" b="1" dirty="0" smtClean="0">
                <a:solidFill>
                  <a:schemeClr val="bg1">
                    <a:lumMod val="65000"/>
                  </a:schemeClr>
                </a:solidFill>
                <a:latin typeface="Arial Unicode MS" pitchFamily="34" charset="-128"/>
                <a:ea typeface="Arial Unicode MS" pitchFamily="34" charset="-128"/>
              </a:rPr>
              <a:t>דרך חיים נבונה בסביבת חשמל</a:t>
            </a:r>
            <a:endParaRPr lang="he-IL" sz="800" b="1" dirty="0">
              <a:solidFill>
                <a:schemeClr val="bg1">
                  <a:lumMod val="65000"/>
                </a:schemeClr>
              </a:solidFill>
              <a:latin typeface="Arial Unicode MS" pitchFamily="34" charset="-128"/>
              <a:ea typeface="Arial Unicode MS" pitchFamily="34" charset="-128"/>
            </a:endParaRPr>
          </a:p>
        </p:txBody>
      </p:sp>
      <p:sp>
        <p:nvSpPr>
          <p:cNvPr id="17" name="צורה חופשית 16"/>
          <p:cNvSpPr/>
          <p:nvPr userDrawn="1"/>
        </p:nvSpPr>
        <p:spPr>
          <a:xfrm>
            <a:off x="-108520" y="4082699"/>
            <a:ext cx="971600" cy="1080120"/>
          </a:xfrm>
          <a:custGeom>
            <a:avLst/>
            <a:gdLst>
              <a:gd name="connsiteX0" fmla="*/ 0 w 971600"/>
              <a:gd name="connsiteY0" fmla="*/ 1080120 h 1080120"/>
              <a:gd name="connsiteX1" fmla="*/ 0 w 971600"/>
              <a:gd name="connsiteY1" fmla="*/ 0 h 1080120"/>
              <a:gd name="connsiteX2" fmla="*/ 971600 w 971600"/>
              <a:gd name="connsiteY2" fmla="*/ 1080120 h 1080120"/>
              <a:gd name="connsiteX3" fmla="*/ 0 w 971600"/>
              <a:gd name="connsiteY3" fmla="*/ 1080120 h 1080120"/>
              <a:gd name="connsiteX0" fmla="*/ 0 w 971600"/>
              <a:gd name="connsiteY0" fmla="*/ 1080120 h 1080120"/>
              <a:gd name="connsiteX1" fmla="*/ 0 w 971600"/>
              <a:gd name="connsiteY1" fmla="*/ 0 h 1080120"/>
              <a:gd name="connsiteX2" fmla="*/ 323528 w 971600"/>
              <a:gd name="connsiteY2" fmla="*/ 740618 h 1080120"/>
              <a:gd name="connsiteX3" fmla="*/ 971600 w 971600"/>
              <a:gd name="connsiteY3" fmla="*/ 1080120 h 1080120"/>
              <a:gd name="connsiteX4" fmla="*/ 0 w 971600"/>
              <a:gd name="connsiteY4" fmla="*/ 1080120 h 1080120"/>
              <a:gd name="connsiteX0" fmla="*/ 0 w 971600"/>
              <a:gd name="connsiteY0" fmla="*/ 1080120 h 1080120"/>
              <a:gd name="connsiteX1" fmla="*/ 0 w 971600"/>
              <a:gd name="connsiteY1" fmla="*/ 0 h 1080120"/>
              <a:gd name="connsiteX2" fmla="*/ 251520 w 971600"/>
              <a:gd name="connsiteY2" fmla="*/ 596602 h 1080120"/>
              <a:gd name="connsiteX3" fmla="*/ 971600 w 971600"/>
              <a:gd name="connsiteY3" fmla="*/ 1080120 h 1080120"/>
              <a:gd name="connsiteX4" fmla="*/ 0 w 971600"/>
              <a:gd name="connsiteY4" fmla="*/ 108012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00" h="1080120">
                <a:moveTo>
                  <a:pt x="0" y="1080120"/>
                </a:moveTo>
                <a:lnTo>
                  <a:pt x="0" y="0"/>
                </a:lnTo>
                <a:lnTo>
                  <a:pt x="251520" y="596602"/>
                </a:lnTo>
                <a:lnTo>
                  <a:pt x="971600" y="1080120"/>
                </a:lnTo>
                <a:lnTo>
                  <a:pt x="0" y="108012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ירח 17"/>
          <p:cNvSpPr/>
          <p:nvPr userDrawn="1"/>
        </p:nvSpPr>
        <p:spPr>
          <a:xfrm rot="19460853">
            <a:off x="107090" y="3675534"/>
            <a:ext cx="360868" cy="1844198"/>
          </a:xfrm>
          <a:prstGeom prst="mo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צורה חופשית 18"/>
          <p:cNvSpPr/>
          <p:nvPr userDrawn="1"/>
        </p:nvSpPr>
        <p:spPr>
          <a:xfrm rot="17702571">
            <a:off x="5736302" y="2689073"/>
            <a:ext cx="8677138" cy="488901"/>
          </a:xfrm>
          <a:custGeom>
            <a:avLst/>
            <a:gdLst>
              <a:gd name="connsiteX0" fmla="*/ 0 w 3384376"/>
              <a:gd name="connsiteY0" fmla="*/ 0 h 267494"/>
              <a:gd name="connsiteX1" fmla="*/ 3384376 w 3384376"/>
              <a:gd name="connsiteY1" fmla="*/ 0 h 267494"/>
              <a:gd name="connsiteX2" fmla="*/ 3384376 w 3384376"/>
              <a:gd name="connsiteY2" fmla="*/ 267494 h 267494"/>
              <a:gd name="connsiteX3" fmla="*/ 0 w 3384376"/>
              <a:gd name="connsiteY3" fmla="*/ 267494 h 267494"/>
              <a:gd name="connsiteX4" fmla="*/ 0 w 3384376"/>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85850"/>
              <a:gd name="connsiteX1" fmla="*/ 3528392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28392"/>
              <a:gd name="connsiteY0" fmla="*/ 0 h 285850"/>
              <a:gd name="connsiteX1" fmla="*/ 3513727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600372"/>
              <a:gd name="connsiteY0" fmla="*/ 0 h 285850"/>
              <a:gd name="connsiteX1" fmla="*/ 3513727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600372"/>
              <a:gd name="connsiteY0" fmla="*/ 0 h 285850"/>
              <a:gd name="connsiteX1" fmla="*/ 3557314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58236 w 3485080"/>
              <a:gd name="connsiteY0" fmla="*/ 307479 h 488901"/>
              <a:gd name="connsiteX1" fmla="*/ 3442022 w 3485080"/>
              <a:gd name="connsiteY1" fmla="*/ 0 h 488901"/>
              <a:gd name="connsiteX2" fmla="*/ 3398436 w 3485080"/>
              <a:gd name="connsiteY2" fmla="*/ 267494 h 488901"/>
              <a:gd name="connsiteX3" fmla="*/ 28724 w 3485080"/>
              <a:gd name="connsiteY3" fmla="*/ 267494 h 488901"/>
              <a:gd name="connsiteX4" fmla="*/ 58236 w 3485080"/>
              <a:gd name="connsiteY4" fmla="*/ 307479 h 48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080" h="488901">
                <a:moveTo>
                  <a:pt x="58236" y="307479"/>
                </a:moveTo>
                <a:cubicBezTo>
                  <a:pt x="1047509" y="488901"/>
                  <a:pt x="2135403" y="285850"/>
                  <a:pt x="3442022" y="0"/>
                </a:cubicBezTo>
                <a:cubicBezTo>
                  <a:pt x="3408349" y="89165"/>
                  <a:pt x="3485080" y="64029"/>
                  <a:pt x="3398436" y="267494"/>
                </a:cubicBezTo>
                <a:lnTo>
                  <a:pt x="28724" y="267494"/>
                </a:lnTo>
                <a:cubicBezTo>
                  <a:pt x="0" y="178329"/>
                  <a:pt x="226037" y="472844"/>
                  <a:pt x="58236" y="307479"/>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צורה חופשית 19"/>
          <p:cNvSpPr/>
          <p:nvPr userDrawn="1"/>
        </p:nvSpPr>
        <p:spPr>
          <a:xfrm>
            <a:off x="1187624" y="0"/>
            <a:ext cx="6768752" cy="267494"/>
          </a:xfrm>
          <a:custGeom>
            <a:avLst/>
            <a:gdLst>
              <a:gd name="connsiteX0" fmla="*/ 0 w 6552728"/>
              <a:gd name="connsiteY0" fmla="*/ 0 h 267494"/>
              <a:gd name="connsiteX1" fmla="*/ 6552728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6120680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04656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288032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288032 w 6552728"/>
              <a:gd name="connsiteY4" fmla="*/ 0 h 267494"/>
              <a:gd name="connsiteX0" fmla="*/ 36004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360040 w 6552728"/>
              <a:gd name="connsiteY4" fmla="*/ 0 h 267494"/>
              <a:gd name="connsiteX0" fmla="*/ 400852 w 6593540"/>
              <a:gd name="connsiteY0" fmla="*/ 0 h 267494"/>
              <a:gd name="connsiteX1" fmla="*/ 6017476 w 6593540"/>
              <a:gd name="connsiteY1" fmla="*/ 0 h 267494"/>
              <a:gd name="connsiteX2" fmla="*/ 6593540 w 6593540"/>
              <a:gd name="connsiteY2" fmla="*/ 267494 h 267494"/>
              <a:gd name="connsiteX3" fmla="*/ 40812 w 6593540"/>
              <a:gd name="connsiteY3" fmla="*/ 267494 h 267494"/>
              <a:gd name="connsiteX4" fmla="*/ 400852 w 6593540"/>
              <a:gd name="connsiteY4" fmla="*/ 0 h 267494"/>
              <a:gd name="connsiteX0" fmla="*/ 504056 w 6696744"/>
              <a:gd name="connsiteY0" fmla="*/ 0 h 267494"/>
              <a:gd name="connsiteX1" fmla="*/ 6120680 w 6696744"/>
              <a:gd name="connsiteY1" fmla="*/ 0 h 267494"/>
              <a:gd name="connsiteX2" fmla="*/ 6696744 w 6696744"/>
              <a:gd name="connsiteY2" fmla="*/ 267494 h 267494"/>
              <a:gd name="connsiteX3" fmla="*/ 0 w 6696744"/>
              <a:gd name="connsiteY3" fmla="*/ 267494 h 267494"/>
              <a:gd name="connsiteX4" fmla="*/ 504056 w 6696744"/>
              <a:gd name="connsiteY4" fmla="*/ 0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744" h="267494">
                <a:moveTo>
                  <a:pt x="504056" y="0"/>
                </a:moveTo>
                <a:lnTo>
                  <a:pt x="6120680" y="0"/>
                </a:lnTo>
                <a:lnTo>
                  <a:pt x="6696744" y="267494"/>
                </a:lnTo>
                <a:lnTo>
                  <a:pt x="0" y="267494"/>
                </a:lnTo>
                <a:cubicBezTo>
                  <a:pt x="120013" y="178329"/>
                  <a:pt x="103204" y="212990"/>
                  <a:pt x="504056" y="0"/>
                </a:cubicBezTo>
                <a:close/>
              </a:path>
            </a:pathLst>
          </a:custGeom>
          <a:solidFill>
            <a:srgbClr val="00206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4767263"/>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fld id="{5ADC8759-D6B5-41BB-B667-156341B6AD5C}" type="datetimeFigureOut">
              <a:rPr lang="he-IL" smtClean="0"/>
              <a:pPr/>
              <a:t>ח'/תמוז/תשע"ו</a:t>
            </a:fld>
            <a:endParaRPr lang="he-IL"/>
          </a:p>
        </p:txBody>
      </p:sp>
      <p:sp>
        <p:nvSpPr>
          <p:cNvPr id="5" name="מציין מיקום של כותרת תחתונה 4"/>
          <p:cNvSpPr>
            <a:spLocks noGrp="1"/>
          </p:cNvSpPr>
          <p:nvPr>
            <p:ph type="ftr" sz="quarter" idx="3"/>
          </p:nvPr>
        </p:nvSpPr>
        <p:spPr>
          <a:xfrm>
            <a:off x="3124200" y="4767263"/>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4767263"/>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fld id="{63D0D06F-4947-4F69-9424-EA5CFB323A54}" type="slidenum">
              <a:rPr lang="he-IL" smtClean="0"/>
              <a:pPr/>
              <a:t>‹#›</a:t>
            </a:fld>
            <a:endParaRPr lang="he-IL"/>
          </a:p>
        </p:txBody>
      </p:sp>
      <p:sp>
        <p:nvSpPr>
          <p:cNvPr id="7" name="מלבן מעוגל 6"/>
          <p:cNvSpPr/>
          <p:nvPr userDrawn="1"/>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AutoShape 4" descr="http://fc02.deviantart.net/fs71/f/2013/255/4/c/utility_poles_by_regus_ttef-d6m16w5.png"/>
          <p:cNvSpPr>
            <a:spLocks noChangeAspect="1" noChangeArrowheads="1"/>
          </p:cNvSpPr>
          <p:nvPr userDrawn="1"/>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9" name="Picture 6" descr="http://fc02.deviantart.net/fs71/f/2013/255/4/c/utility_poles_by_regus_ttef-d6m16w5.png"/>
          <p:cNvPicPr>
            <a:picLocks noChangeAspect="1" noChangeArrowheads="1"/>
          </p:cNvPicPr>
          <p:nvPr userDrawn="1"/>
        </p:nvPicPr>
        <p:blipFill>
          <a:blip r:embed="rId4" cstate="print"/>
          <a:srcRect/>
          <a:stretch>
            <a:fillRect/>
          </a:stretch>
        </p:blipFill>
        <p:spPr bwMode="auto">
          <a:xfrm>
            <a:off x="4716016" y="2355726"/>
            <a:ext cx="2798888" cy="1574375"/>
          </a:xfrm>
          <a:prstGeom prst="rect">
            <a:avLst/>
          </a:prstGeom>
          <a:noFill/>
        </p:spPr>
      </p:pic>
      <p:pic>
        <p:nvPicPr>
          <p:cNvPr id="10" name="Picture 6" descr="http://fc02.deviantart.net/fs71/f/2013/255/4/c/utility_poles_by_regus_ttef-d6m16w5.png"/>
          <p:cNvPicPr>
            <a:picLocks noChangeAspect="1" noChangeArrowheads="1"/>
          </p:cNvPicPr>
          <p:nvPr userDrawn="1"/>
        </p:nvPicPr>
        <p:blipFill>
          <a:blip r:embed="rId4" cstate="print"/>
          <a:srcRect/>
          <a:stretch>
            <a:fillRect/>
          </a:stretch>
        </p:blipFill>
        <p:spPr bwMode="auto">
          <a:xfrm flipH="1">
            <a:off x="1989136" y="2355726"/>
            <a:ext cx="2798888" cy="1574375"/>
          </a:xfrm>
          <a:prstGeom prst="rect">
            <a:avLst/>
          </a:prstGeom>
          <a:noFill/>
        </p:spPr>
      </p:pic>
      <p:sp>
        <p:nvSpPr>
          <p:cNvPr id="11" name="צורה חופשית 10"/>
          <p:cNvSpPr/>
          <p:nvPr userDrawn="1"/>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2" name="Picture 8" descr="https://s3-eu-west-1.amazonaws.com/schooly/vitkin/vitkin/%D7%9E%D7%A0%D7%95%D7%A8%D7%94.pn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5508104" y="483518"/>
            <a:ext cx="1363412" cy="1859135"/>
          </a:xfrm>
          <a:prstGeom prst="rect">
            <a:avLst/>
          </a:prstGeom>
          <a:noFill/>
        </p:spPr>
      </p:pic>
      <p:grpSp>
        <p:nvGrpSpPr>
          <p:cNvPr id="13" name="קבוצה 12"/>
          <p:cNvGrpSpPr/>
          <p:nvPr userDrawn="1"/>
        </p:nvGrpSpPr>
        <p:grpSpPr>
          <a:xfrm>
            <a:off x="-684584" y="7468294"/>
            <a:ext cx="9505056" cy="411510"/>
            <a:chOff x="323528" y="4388732"/>
            <a:chExt cx="8568952" cy="411510"/>
          </a:xfrm>
        </p:grpSpPr>
        <p:sp>
          <p:nvSpPr>
            <p:cNvPr id="14" name="מלבן 13"/>
            <p:cNvSpPr/>
            <p:nvPr/>
          </p:nvSpPr>
          <p:spPr>
            <a:xfrm flipV="1">
              <a:off x="323528" y="4587974"/>
              <a:ext cx="8568952" cy="212268"/>
            </a:xfrm>
            <a:prstGeom prst="rect">
              <a:avLst/>
            </a:prstGeom>
            <a:solidFill>
              <a:srgbClr val="E7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flipV="1">
              <a:off x="323528" y="4392488"/>
              <a:ext cx="8568952" cy="2122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flipV="1">
              <a:off x="323528" y="4388732"/>
              <a:ext cx="8568952"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7" name="TextBox 16"/>
          <p:cNvSpPr txBox="1"/>
          <p:nvPr userDrawn="1"/>
        </p:nvSpPr>
        <p:spPr>
          <a:xfrm>
            <a:off x="2123728" y="627534"/>
            <a:ext cx="4392488" cy="954107"/>
          </a:xfrm>
          <a:prstGeom prst="rect">
            <a:avLst/>
          </a:prstGeom>
          <a:noFill/>
          <a:ln>
            <a:noFill/>
          </a:ln>
        </p:spPr>
        <p:txBody>
          <a:bodyPr wrap="square" rtlCol="1">
            <a:spAutoFit/>
          </a:bodyPr>
          <a:lstStyle/>
          <a:p>
            <a:pPr algn="ctr"/>
            <a:r>
              <a:rPr lang="he-IL"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b="1" dirty="0" smtClean="0">
                <a:solidFill>
                  <a:schemeClr val="bg1">
                    <a:lumMod val="65000"/>
                  </a:schemeClr>
                </a:solidFill>
                <a:latin typeface="Arial Unicode MS" pitchFamily="34" charset="-128"/>
                <a:ea typeface="Arial Unicode MS" pitchFamily="34" charset="-128"/>
              </a:rPr>
              <a:t> דרך חיים נבונה בסביבת חשמל</a:t>
            </a:r>
            <a:endParaRPr lang="he-IL" b="1" dirty="0">
              <a:solidFill>
                <a:schemeClr val="bg1">
                  <a:lumMod val="65000"/>
                </a:schemeClr>
              </a:solidFill>
              <a:latin typeface="Arial Unicode MS" pitchFamily="34" charset="-128"/>
              <a:ea typeface="Arial Unicode MS" pitchFamily="34" charset="-128"/>
            </a:endParaRPr>
          </a:p>
        </p:txBody>
      </p:sp>
      <p:sp>
        <p:nvSpPr>
          <p:cNvPr id="18" name="TextBox 17"/>
          <p:cNvSpPr txBox="1"/>
          <p:nvPr userDrawn="1"/>
        </p:nvSpPr>
        <p:spPr>
          <a:xfrm>
            <a:off x="2555776" y="2211710"/>
            <a:ext cx="4392488" cy="1446550"/>
          </a:xfrm>
          <a:prstGeom prst="rect">
            <a:avLst/>
          </a:prstGeom>
          <a:noFill/>
        </p:spPr>
        <p:txBody>
          <a:bodyPr wrap="square" rtlCol="1">
            <a:spAutoFit/>
          </a:bodyPr>
          <a:lstStyle/>
          <a:p>
            <a:pPr algn="ctr"/>
            <a:r>
              <a:rPr lang="he-IL" sz="8800" spc="300" dirty="0" smtClean="0">
                <a:latin typeface="Carmela" pitchFamily="2" charset="-79"/>
                <a:ea typeface="Carmela" pitchFamily="2" charset="-79"/>
                <a:cs typeface="Carmela" pitchFamily="2" charset="-79"/>
              </a:rPr>
              <a:t>שם הפרק</a:t>
            </a:r>
            <a:endParaRPr lang="he-IL" sz="5400" dirty="0">
              <a:latin typeface="Carmela" pitchFamily="2" charset="-79"/>
              <a:ea typeface="Carmela" pitchFamily="2" charset="-79"/>
              <a:cs typeface="Carmela" pitchFamily="2" charset="-79"/>
            </a:endParaRPr>
          </a:p>
        </p:txBody>
      </p:sp>
      <p:pic>
        <p:nvPicPr>
          <p:cNvPr id="19" name="Picture 9"/>
          <p:cNvPicPr>
            <a:picLocks noChangeAspect="1" noChangeArrowheads="1"/>
          </p:cNvPicPr>
          <p:nvPr userDrawn="1"/>
        </p:nvPicPr>
        <p:blipFill>
          <a:blip r:embed="rId6" cstate="print">
            <a:clrChange>
              <a:clrFrom>
                <a:srgbClr val="000000"/>
              </a:clrFrom>
              <a:clrTo>
                <a:srgbClr val="000000">
                  <a:alpha val="0"/>
                </a:srgbClr>
              </a:clrTo>
            </a:clrChange>
          </a:blip>
          <a:srcRect/>
          <a:stretch>
            <a:fillRect/>
          </a:stretch>
        </p:blipFill>
        <p:spPr bwMode="auto">
          <a:xfrm rot="20695073">
            <a:off x="-299528" y="2358737"/>
            <a:ext cx="1325318" cy="1474683"/>
          </a:xfrm>
          <a:prstGeom prst="rect">
            <a:avLst/>
          </a:prstGeom>
          <a:noFill/>
          <a:ln w="9525">
            <a:noFill/>
            <a:miter lim="800000"/>
            <a:headEnd/>
            <a:tailEnd/>
          </a:ln>
        </p:spPr>
      </p:pic>
      <p:sp>
        <p:nvSpPr>
          <p:cNvPr id="20" name="TextBox 19"/>
          <p:cNvSpPr txBox="1"/>
          <p:nvPr userDrawn="1"/>
        </p:nvSpPr>
        <p:spPr>
          <a:xfrm>
            <a:off x="2123728" y="1133331"/>
            <a:ext cx="4392488" cy="646331"/>
          </a:xfrm>
          <a:prstGeom prst="rect">
            <a:avLst/>
          </a:prstGeom>
          <a:noFill/>
        </p:spPr>
        <p:txBody>
          <a:bodyPr wrap="square" rtlCol="1">
            <a:spAutoFit/>
          </a:bodyPr>
          <a:lstStyle/>
          <a:p>
            <a:pPr algn="ctr"/>
            <a:r>
              <a:rPr lang="he-IL" sz="3600" spc="300" dirty="0" smtClean="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rPr>
              <a:t>................ </a:t>
            </a:r>
            <a:endParaRPr lang="he-IL" dirty="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endParaRP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slide" Target="slide41.xml"/><Relationship Id="rId4" Type="http://schemas.openxmlformats.org/officeDocument/2006/relationships/slide" Target="slide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2" name="מלבן מעוגל 21"/>
          <p:cNvSpPr/>
          <p:nvPr/>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68" name="AutoShape 4" descr="http://fc02.deviantart.net/fs71/f/2013/255/4/c/utility_poles_by_regus_ttef-d6m16w5.png"/>
          <p:cNvSpPr>
            <a:spLocks noChangeAspect="1" noChangeArrowheads="1"/>
          </p:cNvSpPr>
          <p:nvPr/>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1270" name="Picture 6" descr="http://fc02.deviantart.net/fs71/f/2013/255/4/c/utility_poles_by_regus_ttef-d6m16w5.png"/>
          <p:cNvPicPr>
            <a:picLocks noChangeAspect="1" noChangeArrowheads="1"/>
          </p:cNvPicPr>
          <p:nvPr/>
        </p:nvPicPr>
        <p:blipFill>
          <a:blip r:embed="rId2" cstate="print"/>
          <a:srcRect/>
          <a:stretch>
            <a:fillRect/>
          </a:stretch>
        </p:blipFill>
        <p:spPr bwMode="auto">
          <a:xfrm>
            <a:off x="4716016" y="2355726"/>
            <a:ext cx="2798888" cy="1574375"/>
          </a:xfrm>
          <a:prstGeom prst="rect">
            <a:avLst/>
          </a:prstGeom>
          <a:noFill/>
        </p:spPr>
      </p:pic>
      <p:pic>
        <p:nvPicPr>
          <p:cNvPr id="18" name="Picture 6" descr="http://fc02.deviantart.net/fs71/f/2013/255/4/c/utility_poles_by_regus_ttef-d6m16w5.png"/>
          <p:cNvPicPr>
            <a:picLocks noChangeAspect="1" noChangeArrowheads="1"/>
          </p:cNvPicPr>
          <p:nvPr/>
        </p:nvPicPr>
        <p:blipFill>
          <a:blip r:embed="rId2" cstate="print"/>
          <a:srcRect/>
          <a:stretch>
            <a:fillRect/>
          </a:stretch>
        </p:blipFill>
        <p:spPr bwMode="auto">
          <a:xfrm flipH="1">
            <a:off x="1989136" y="2355726"/>
            <a:ext cx="2798888" cy="1574375"/>
          </a:xfrm>
          <a:prstGeom prst="rect">
            <a:avLst/>
          </a:prstGeom>
          <a:noFill/>
        </p:spPr>
      </p:pic>
      <p:sp>
        <p:nvSpPr>
          <p:cNvPr id="23" name="צורה חופשית 22"/>
          <p:cNvSpPr/>
          <p:nvPr/>
        </p:nvSpPr>
        <p:spPr>
          <a:xfrm>
            <a:off x="-145032" y="0"/>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1272" name="Picture 8" descr="https://s3-eu-west-1.amazonaws.com/schooly/vitkin/vitkin/%D7%9E%D7%A0%D7%95%D7%A8%D7%94.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2160" y="64543"/>
            <a:ext cx="1363412" cy="1859135"/>
          </a:xfrm>
          <a:prstGeom prst="rect">
            <a:avLst/>
          </a:prstGeom>
          <a:noFill/>
        </p:spPr>
      </p:pic>
      <p:grpSp>
        <p:nvGrpSpPr>
          <p:cNvPr id="27" name="קבוצה 26"/>
          <p:cNvGrpSpPr/>
          <p:nvPr/>
        </p:nvGrpSpPr>
        <p:grpSpPr>
          <a:xfrm>
            <a:off x="-684584" y="7468294"/>
            <a:ext cx="9505056" cy="411510"/>
            <a:chOff x="323528" y="4388732"/>
            <a:chExt cx="8568952" cy="411510"/>
          </a:xfrm>
        </p:grpSpPr>
        <p:sp>
          <p:nvSpPr>
            <p:cNvPr id="24" name="מלבן 23"/>
            <p:cNvSpPr/>
            <p:nvPr/>
          </p:nvSpPr>
          <p:spPr>
            <a:xfrm flipV="1">
              <a:off x="323528" y="4587974"/>
              <a:ext cx="8568952" cy="212268"/>
            </a:xfrm>
            <a:prstGeom prst="rect">
              <a:avLst/>
            </a:prstGeom>
            <a:solidFill>
              <a:srgbClr val="E7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flipV="1">
              <a:off x="323528" y="4392488"/>
              <a:ext cx="8568952" cy="2122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p:cNvSpPr/>
            <p:nvPr/>
          </p:nvSpPr>
          <p:spPr>
            <a:xfrm flipV="1">
              <a:off x="323528" y="4388732"/>
              <a:ext cx="8568952"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8" name="TextBox 27"/>
          <p:cNvSpPr txBox="1"/>
          <p:nvPr/>
        </p:nvSpPr>
        <p:spPr>
          <a:xfrm>
            <a:off x="2123728" y="195486"/>
            <a:ext cx="4392488" cy="954107"/>
          </a:xfrm>
          <a:prstGeom prst="rect">
            <a:avLst/>
          </a:prstGeom>
          <a:noFill/>
          <a:ln>
            <a:noFill/>
          </a:ln>
        </p:spPr>
        <p:txBody>
          <a:bodyPr wrap="square" rtlCol="1">
            <a:spAutoFit/>
          </a:bodyPr>
          <a:lstStyle/>
          <a:p>
            <a:pPr algn="ctr"/>
            <a:r>
              <a:rPr lang="he-IL"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b="1" dirty="0" smtClean="0">
                <a:solidFill>
                  <a:schemeClr val="bg1">
                    <a:lumMod val="65000"/>
                  </a:schemeClr>
                </a:solidFill>
                <a:latin typeface="Arial Unicode MS" pitchFamily="34" charset="-128"/>
                <a:ea typeface="Arial Unicode MS" pitchFamily="34" charset="-128"/>
              </a:rPr>
              <a:t> דרך חיים נבונה בסביבת חשמל</a:t>
            </a:r>
            <a:endParaRPr lang="he-IL" b="1" dirty="0">
              <a:solidFill>
                <a:schemeClr val="bg1">
                  <a:lumMod val="65000"/>
                </a:schemeClr>
              </a:solidFill>
              <a:latin typeface="Arial Unicode MS" pitchFamily="34" charset="-128"/>
              <a:ea typeface="Arial Unicode MS" pitchFamily="34" charset="-128"/>
            </a:endParaRPr>
          </a:p>
        </p:txBody>
      </p:sp>
      <p:sp>
        <p:nvSpPr>
          <p:cNvPr id="29" name="TextBox 28"/>
          <p:cNvSpPr txBox="1"/>
          <p:nvPr/>
        </p:nvSpPr>
        <p:spPr>
          <a:xfrm>
            <a:off x="1043608" y="1639709"/>
            <a:ext cx="7272808" cy="1323439"/>
          </a:xfrm>
          <a:prstGeom prst="rect">
            <a:avLst/>
          </a:prstGeom>
          <a:noFill/>
        </p:spPr>
        <p:txBody>
          <a:bodyPr wrap="square" rtlCol="1">
            <a:spAutoFit/>
          </a:bodyPr>
          <a:lstStyle/>
          <a:p>
            <a:pPr algn="ctr"/>
            <a:r>
              <a:rPr lang="he-IL" sz="4800" b="1" spc="300" dirty="0" smtClean="0">
                <a:solidFill>
                  <a:srgbClr val="FF0000"/>
                </a:solidFill>
                <a:effectLst>
                  <a:outerShdw blurRad="38100" dist="38100" dir="2700000" algn="tl">
                    <a:srgbClr val="000000">
                      <a:alpha val="43137"/>
                    </a:srgbClr>
                  </a:outerShdw>
                </a:effectLst>
                <a:latin typeface="Carmela" pitchFamily="2" charset="-79"/>
                <a:ea typeface="Carmela" pitchFamily="2" charset="-79"/>
              </a:rPr>
              <a:t>פרק א'- חשמל בטבע</a:t>
            </a:r>
          </a:p>
          <a:p>
            <a:pPr algn="ctr"/>
            <a:r>
              <a:rPr lang="he-IL" sz="3200" b="1" spc="300" dirty="0" smtClean="0">
                <a:solidFill>
                  <a:srgbClr val="002060"/>
                </a:solidFill>
                <a:latin typeface="Carmela" pitchFamily="2" charset="-79"/>
                <a:ea typeface="Carmela" pitchFamily="2" charset="-79"/>
              </a:rPr>
              <a:t>(מתוך המקראה לתלמיד)</a:t>
            </a:r>
            <a:endParaRPr lang="he-IL" sz="3200" b="1" dirty="0">
              <a:solidFill>
                <a:srgbClr val="002060"/>
              </a:solidFill>
              <a:latin typeface="Carmela" pitchFamily="2" charset="-79"/>
              <a:ea typeface="Carmela" pitchFamily="2" charset="-79"/>
            </a:endParaRPr>
          </a:p>
        </p:txBody>
      </p:sp>
      <p:pic>
        <p:nvPicPr>
          <p:cNvPr id="11273" name="Picture 9"/>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rot="20695073">
            <a:off x="341345" y="2358737"/>
            <a:ext cx="1325318" cy="1474683"/>
          </a:xfrm>
          <a:prstGeom prst="rect">
            <a:avLst/>
          </a:prstGeom>
          <a:noFill/>
          <a:ln w="9525">
            <a:noFill/>
            <a:miter lim="800000"/>
            <a:headEnd/>
            <a:tailEnd/>
          </a:ln>
        </p:spPr>
      </p:pic>
      <p:sp>
        <p:nvSpPr>
          <p:cNvPr id="35" name="TextBox 34"/>
          <p:cNvSpPr txBox="1"/>
          <p:nvPr/>
        </p:nvSpPr>
        <p:spPr>
          <a:xfrm>
            <a:off x="2123728" y="773291"/>
            <a:ext cx="4392488" cy="646331"/>
          </a:xfrm>
          <a:prstGeom prst="rect">
            <a:avLst/>
          </a:prstGeom>
          <a:noFill/>
        </p:spPr>
        <p:txBody>
          <a:bodyPr wrap="square" rtlCol="1">
            <a:spAutoFit/>
          </a:bodyPr>
          <a:lstStyle/>
          <a:p>
            <a:pPr algn="ctr"/>
            <a:r>
              <a:rPr lang="he-IL" sz="3600" spc="300" dirty="0" smtClean="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rPr>
              <a:t>................ </a:t>
            </a:r>
            <a:endParaRPr lang="he-IL" dirty="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endParaRPr>
          </a:p>
        </p:txBody>
      </p:sp>
      <p:pic>
        <p:nvPicPr>
          <p:cNvPr id="4097" name="Picture 1"/>
          <p:cNvPicPr>
            <a:picLocks noChangeAspect="1" noChangeArrowheads="1"/>
          </p:cNvPicPr>
          <p:nvPr/>
        </p:nvPicPr>
        <p:blipFill>
          <a:blip r:embed="rId5" cstate="print"/>
          <a:srcRect/>
          <a:stretch>
            <a:fillRect/>
          </a:stretch>
        </p:blipFill>
        <p:spPr bwMode="auto">
          <a:xfrm>
            <a:off x="2915816" y="3304274"/>
            <a:ext cx="3096344" cy="16437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95486"/>
            <a:ext cx="7558608" cy="3168351"/>
          </a:xfrm>
        </p:spPr>
        <p:txBody>
          <a:bodyPr/>
          <a:lstStyle/>
          <a:p>
            <a:r>
              <a:rPr lang="he-IL" sz="3200" b="1" dirty="0" smtClean="0">
                <a:solidFill>
                  <a:srgbClr val="FF0000"/>
                </a:solidFill>
                <a:effectLst>
                  <a:outerShdw blurRad="38100" dist="38100" dir="2700000" algn="tl">
                    <a:srgbClr val="000000">
                      <a:alpha val="43137"/>
                    </a:srgbClr>
                  </a:outerShdw>
                </a:effectLst>
                <a:cs typeface="+mn-cs"/>
              </a:rPr>
              <a:t>מהי אנרגיית רוח?</a:t>
            </a:r>
            <a:r>
              <a:rPr lang="he-IL" sz="3600" b="1" dirty="0" smtClean="0">
                <a:solidFill>
                  <a:srgbClr val="FF0000"/>
                </a:solidFill>
                <a:cs typeface="+mn-cs"/>
              </a:rPr>
              <a:t/>
            </a:r>
            <a:br>
              <a:rPr lang="he-IL" sz="3600" b="1" dirty="0" smtClean="0">
                <a:solidFill>
                  <a:srgbClr val="FF0000"/>
                </a:solidFill>
                <a:cs typeface="+mn-cs"/>
              </a:rPr>
            </a:br>
            <a:r>
              <a:rPr lang="he-IL" sz="1800" dirty="0" smtClean="0">
                <a:cs typeface="+mn-cs"/>
              </a:rPr>
              <a:t/>
            </a:r>
            <a:br>
              <a:rPr lang="he-IL" sz="1800" dirty="0" smtClean="0">
                <a:cs typeface="+mn-cs"/>
              </a:rPr>
            </a:br>
            <a:r>
              <a:rPr lang="he-IL" sz="2400" dirty="0" smtClean="0">
                <a:solidFill>
                  <a:srgbClr val="002060"/>
                </a:solidFill>
                <a:cs typeface="+mn-cs"/>
              </a:rPr>
              <a:t>כדי להפיק חשמל מאנרגיית הרוח משתמשים </a:t>
            </a:r>
            <a:r>
              <a:rPr lang="he-IL" sz="2400" dirty="0" smtClean="0">
                <a:solidFill>
                  <a:srgbClr val="002060"/>
                </a:solidFill>
                <a:cs typeface="+mn-cs"/>
                <a:hlinkClick r:id="rId2" action="ppaction://hlinksldjump"/>
              </a:rPr>
              <a:t>בטורבינת</a:t>
            </a:r>
            <a:r>
              <a:rPr lang="he-IL" sz="2400" dirty="0" smtClean="0">
                <a:solidFill>
                  <a:srgbClr val="002060"/>
                </a:solidFill>
                <a:cs typeface="+mn-cs"/>
              </a:rPr>
              <a:t>–רוח: הרוח מסובבת את כנפי  טורבינת–הרוח</a:t>
            </a:r>
            <a:r>
              <a:rPr lang="he-IL" sz="2400" b="1" dirty="0" smtClean="0">
                <a:solidFill>
                  <a:srgbClr val="002060"/>
                </a:solidFill>
                <a:cs typeface="+mn-cs"/>
              </a:rPr>
              <a:t> (</a:t>
            </a:r>
            <a:r>
              <a:rPr lang="he-IL" sz="2400" dirty="0" smtClean="0">
                <a:solidFill>
                  <a:srgbClr val="002060"/>
                </a:solidFill>
                <a:cs typeface="+mn-cs"/>
              </a:rPr>
              <a:t>כפות הטורבינה) הסיבוב מפעיל </a:t>
            </a:r>
            <a:r>
              <a:rPr lang="he-IL" sz="2400" dirty="0" smtClean="0">
                <a:solidFill>
                  <a:srgbClr val="002060"/>
                </a:solidFill>
                <a:cs typeface="+mn-cs"/>
                <a:hlinkClick r:id="rId3" action="ppaction://hlinksldjump"/>
              </a:rPr>
              <a:t>גנרטור</a:t>
            </a:r>
            <a:r>
              <a:rPr lang="he-IL" sz="2400" dirty="0" smtClean="0">
                <a:solidFill>
                  <a:srgbClr val="002060"/>
                </a:solidFill>
                <a:cs typeface="+mn-cs"/>
              </a:rPr>
              <a:t>, וכך מופק החשמל</a:t>
            </a:r>
            <a:r>
              <a:rPr lang="he-IL" sz="2400" dirty="0" smtClean="0">
                <a:cs typeface="+mn-cs"/>
              </a:rPr>
              <a:t>.</a:t>
            </a:r>
            <a:endParaRPr lang="he-IL" sz="1800" dirty="0">
              <a:solidFill>
                <a:srgbClr val="003399"/>
              </a:solidFill>
              <a:cs typeface="+mn-cs"/>
            </a:endParaRPr>
          </a:p>
        </p:txBody>
      </p:sp>
      <p:pic>
        <p:nvPicPr>
          <p:cNvPr id="2050" name="Picture 2"/>
          <p:cNvPicPr>
            <a:picLocks noChangeAspect="1" noChangeArrowheads="1"/>
          </p:cNvPicPr>
          <p:nvPr/>
        </p:nvPicPr>
        <p:blipFill>
          <a:blip r:embed="rId4" cstate="print"/>
          <a:srcRect/>
          <a:stretch>
            <a:fillRect/>
          </a:stretch>
        </p:blipFill>
        <p:spPr bwMode="auto">
          <a:xfrm>
            <a:off x="3716325" y="2347778"/>
            <a:ext cx="1863787" cy="2744252"/>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67494"/>
            <a:ext cx="7774632" cy="1080120"/>
          </a:xfrm>
        </p:spPr>
        <p:txBody>
          <a:bodyPr/>
          <a:lstStyle/>
          <a:p>
            <a:r>
              <a:rPr lang="he-IL"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מהי אנרגיית מים?</a:t>
            </a:r>
            <a:br>
              <a:rPr lang="he-IL"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br>
            <a:endParaRPr lang="he-IL" sz="32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מלבן 3"/>
          <p:cNvSpPr/>
          <p:nvPr/>
        </p:nvSpPr>
        <p:spPr>
          <a:xfrm>
            <a:off x="467544" y="987574"/>
            <a:ext cx="8208912" cy="1938992"/>
          </a:xfrm>
          <a:prstGeom prst="rect">
            <a:avLst/>
          </a:prstGeom>
        </p:spPr>
        <p:txBody>
          <a:bodyPr wrap="square">
            <a:spAutoFit/>
          </a:bodyPr>
          <a:lstStyle/>
          <a:p>
            <a:r>
              <a:rPr lang="he-IL" sz="2000" dirty="0" smtClean="0">
                <a:solidFill>
                  <a:srgbClr val="002060"/>
                </a:solidFill>
              </a:rPr>
              <a:t>נפילת מים מגובה רב יוצרת אנרגיה, ואותה מנצלים בתחנת כוח </a:t>
            </a:r>
            <a:r>
              <a:rPr lang="he-IL" sz="2000" dirty="0" err="1" smtClean="0">
                <a:solidFill>
                  <a:srgbClr val="002060"/>
                </a:solidFill>
              </a:rPr>
              <a:t>הידרו–אלקטרית</a:t>
            </a:r>
            <a:r>
              <a:rPr lang="he-IL" sz="2000" dirty="0" smtClean="0">
                <a:solidFill>
                  <a:srgbClr val="002060"/>
                </a:solidFill>
              </a:rPr>
              <a:t> (הידרו = מים; אלקטרית = חשמלית) על מנת להפוך אותה לאנרגיה של תנועה. </a:t>
            </a:r>
          </a:p>
          <a:p>
            <a:endParaRPr lang="he-IL" sz="2000" dirty="0" smtClean="0">
              <a:solidFill>
                <a:srgbClr val="002060"/>
              </a:solidFill>
            </a:endParaRPr>
          </a:p>
          <a:p>
            <a:r>
              <a:rPr lang="he-IL" sz="2000" dirty="0" smtClean="0">
                <a:solidFill>
                  <a:srgbClr val="002060"/>
                </a:solidFill>
              </a:rPr>
              <a:t>אנרגיית התנועה מסובבת את הטורבינה </a:t>
            </a:r>
          </a:p>
          <a:p>
            <a:r>
              <a:rPr lang="he-IL" sz="2000" dirty="0" smtClean="0">
                <a:solidFill>
                  <a:srgbClr val="002060"/>
                </a:solidFill>
              </a:rPr>
              <a:t>שבתחנת הכוח, סיבוב הטורבינה מפעיל</a:t>
            </a:r>
          </a:p>
          <a:p>
            <a:r>
              <a:rPr lang="he-IL" sz="2000" dirty="0" smtClean="0">
                <a:solidFill>
                  <a:srgbClr val="002060"/>
                </a:solidFill>
              </a:rPr>
              <a:t>את הגנרטור,וכך מופק חשמל.</a:t>
            </a:r>
            <a:endParaRPr lang="he-IL" sz="2000" dirty="0">
              <a:solidFill>
                <a:srgbClr val="002060"/>
              </a:solidFill>
            </a:endParaRPr>
          </a:p>
        </p:txBody>
      </p:sp>
      <p:pic>
        <p:nvPicPr>
          <p:cNvPr id="25602" name="Picture 2"/>
          <p:cNvPicPr>
            <a:picLocks noChangeAspect="1" noChangeArrowheads="1"/>
          </p:cNvPicPr>
          <p:nvPr/>
        </p:nvPicPr>
        <p:blipFill>
          <a:blip r:embed="rId2" cstate="print"/>
          <a:srcRect/>
          <a:stretch>
            <a:fillRect/>
          </a:stretch>
        </p:blipFill>
        <p:spPr bwMode="auto">
          <a:xfrm>
            <a:off x="1115616" y="1851670"/>
            <a:ext cx="3456384" cy="2373997"/>
          </a:xfrm>
          <a:prstGeom prst="rect">
            <a:avLst/>
          </a:prstGeom>
          <a:ln>
            <a:noFill/>
          </a:ln>
          <a:effectLst>
            <a:softEdge rad="112500"/>
          </a:effectLst>
        </p:spPr>
      </p:pic>
      <p:sp>
        <p:nvSpPr>
          <p:cNvPr id="6" name="TextBox 5"/>
          <p:cNvSpPr txBox="1"/>
          <p:nvPr/>
        </p:nvSpPr>
        <p:spPr>
          <a:xfrm>
            <a:off x="-468560" y="4515966"/>
            <a:ext cx="3528392" cy="369332"/>
          </a:xfrm>
          <a:prstGeom prst="rect">
            <a:avLst/>
          </a:prstGeom>
          <a:noFill/>
        </p:spPr>
        <p:txBody>
          <a:bodyPr wrap="square" rtlCol="1">
            <a:spAutoFit/>
          </a:bodyPr>
          <a:lstStyle/>
          <a:p>
            <a:r>
              <a:rPr lang="he-IL" dirty="0" smtClean="0">
                <a:hlinkClick r:id="rId3" action="ppaction://hlinksldjump"/>
              </a:rPr>
              <a:t>מפלי הניאגרה</a:t>
            </a:r>
            <a:endParaRPr lang="he-I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498946"/>
            <a:ext cx="7702624" cy="1784772"/>
          </a:xfrm>
        </p:spPr>
        <p:txBody>
          <a:bodyPr/>
          <a:lstStyle/>
          <a:p>
            <a:pPr algn="r"/>
            <a:r>
              <a:rPr lang="he-IL"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משאבי טבע הנמצאים באדמה שמהם מפיקים חשמל</a:t>
            </a:r>
            <a:r>
              <a:rPr lang="he-IL" sz="2800" b="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a:r>
            <a:br>
              <a:rPr lang="he-IL" sz="2800" b="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br>
            <a:r>
              <a:rPr lang="he-IL" sz="2000" dirty="0" smtClean="0">
                <a:solidFill>
                  <a:srgbClr val="002060"/>
                </a:solidFill>
                <a:cs typeface="+mn-cs"/>
              </a:rPr>
              <a:t>ישנם מקורות אנרגיה טבעיים כגון:</a:t>
            </a:r>
            <a:br>
              <a:rPr lang="he-IL" sz="2000" dirty="0" smtClean="0">
                <a:solidFill>
                  <a:srgbClr val="002060"/>
                </a:solidFill>
                <a:cs typeface="+mn-cs"/>
              </a:rPr>
            </a:br>
            <a:r>
              <a:rPr lang="he-IL" sz="2000" dirty="0" smtClean="0">
                <a:solidFill>
                  <a:srgbClr val="002060"/>
                </a:solidFill>
                <a:cs typeface="+mn-cs"/>
              </a:rPr>
              <a:t>גז, נפט ופחם הנמצאים בתוך האדמה. </a:t>
            </a:r>
            <a:br>
              <a:rPr lang="he-IL" sz="2000" dirty="0" smtClean="0">
                <a:solidFill>
                  <a:srgbClr val="002060"/>
                </a:solidFill>
                <a:cs typeface="+mn-cs"/>
              </a:rPr>
            </a:br>
            <a:r>
              <a:rPr lang="he-IL" sz="2000" dirty="0" smtClean="0">
                <a:solidFill>
                  <a:srgbClr val="002060"/>
                </a:solidFill>
                <a:cs typeface="+mn-cs"/>
              </a:rPr>
              <a:t>בשלושתם משתמשים ליצירת בעירה להפעלת </a:t>
            </a:r>
            <a:r>
              <a:rPr lang="he-IL" sz="2000" dirty="0" smtClean="0">
                <a:solidFill>
                  <a:srgbClr val="002060"/>
                </a:solidFill>
                <a:cs typeface="+mn-cs"/>
                <a:hlinkClick r:id="rId2" action="ppaction://hlinksldjump"/>
              </a:rPr>
              <a:t>תחנות כוח </a:t>
            </a:r>
            <a:r>
              <a:rPr lang="he-IL" sz="2000" dirty="0" smtClean="0">
                <a:solidFill>
                  <a:srgbClr val="002060"/>
                </a:solidFill>
                <a:cs typeface="+mn-cs"/>
              </a:rPr>
              <a:t> קיטוריות ועוד.</a:t>
            </a:r>
            <a:br>
              <a:rPr lang="he-IL" sz="2000" dirty="0" smtClean="0">
                <a:solidFill>
                  <a:srgbClr val="002060"/>
                </a:solidFill>
                <a:cs typeface="+mn-cs"/>
              </a:rPr>
            </a:br>
            <a:endParaRPr lang="he-IL" sz="1600" dirty="0">
              <a:solidFill>
                <a:srgbClr val="002060"/>
              </a:solidFill>
              <a:cs typeface="+mn-cs"/>
            </a:endParaRPr>
          </a:p>
        </p:txBody>
      </p:sp>
      <p:sp>
        <p:nvSpPr>
          <p:cNvPr id="27650" name="AutoShape 2" descr="תוצאת תמונה עבור תחנת כח"/>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7652" name="AutoShape 4" descr="תוצאת תמונה עבור תחנת כח"/>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7654" name="Picture 6" descr="https://upload.wikimedia.org/wikipedia/commons/thumb/2/2e/Rutenberg_Station.JPG/250px-Rutenberg_Station.JPG"/>
          <p:cNvPicPr>
            <a:picLocks noChangeAspect="1" noChangeArrowheads="1"/>
          </p:cNvPicPr>
          <p:nvPr/>
        </p:nvPicPr>
        <p:blipFill>
          <a:blip r:embed="rId3" cstate="print"/>
          <a:srcRect/>
          <a:stretch>
            <a:fillRect/>
          </a:stretch>
        </p:blipFill>
        <p:spPr bwMode="auto">
          <a:xfrm>
            <a:off x="1835696" y="2067694"/>
            <a:ext cx="5359489" cy="302433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627535"/>
            <a:ext cx="7774632" cy="4896543"/>
          </a:xfrm>
        </p:spPr>
        <p:txBody>
          <a:bodyPr/>
          <a:lstStyle/>
          <a:p>
            <a:pPr lvl="0" algn="r"/>
            <a:r>
              <a:rPr lang="he-IL" sz="32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mn-cs"/>
              </a:rPr>
              <a:t>כיצד פועל החשמל בגוף החי?</a:t>
            </a:r>
            <a:r>
              <a:rPr lang="he-IL" sz="3600" b="1" dirty="0" smtClean="0">
                <a:solidFill>
                  <a:srgbClr val="FF0000"/>
                </a:solidFill>
                <a:latin typeface="Calibri" pitchFamily="34" charset="0"/>
                <a:ea typeface="Calibri" pitchFamily="34" charset="0"/>
                <a:cs typeface="+mn-cs"/>
              </a:rPr>
              <a:t/>
            </a:r>
            <a:br>
              <a:rPr lang="he-IL" sz="3600" b="1" dirty="0" smtClean="0">
                <a:solidFill>
                  <a:srgbClr val="FF0000"/>
                </a:solidFill>
                <a:latin typeface="Calibri" pitchFamily="34" charset="0"/>
                <a:ea typeface="Calibri" pitchFamily="34" charset="0"/>
                <a:cs typeface="+mn-cs"/>
              </a:rPr>
            </a:br>
            <a:r>
              <a:rPr lang="he-IL" sz="1800" dirty="0" smtClean="0">
                <a:solidFill>
                  <a:srgbClr val="003399"/>
                </a:solidFill>
                <a:latin typeface="Calibri" pitchFamily="34" charset="0"/>
                <a:ea typeface="Calibri" pitchFamily="34" charset="0"/>
                <a:cs typeface="Carmela"/>
              </a:rPr>
              <a:t/>
            </a:r>
            <a:br>
              <a:rPr lang="he-IL" sz="1800" dirty="0" smtClean="0">
                <a:solidFill>
                  <a:srgbClr val="003399"/>
                </a:solidFill>
                <a:latin typeface="Calibri" pitchFamily="34" charset="0"/>
                <a:ea typeface="Calibri" pitchFamily="34" charset="0"/>
                <a:cs typeface="Carmela"/>
              </a:rPr>
            </a:br>
            <a:r>
              <a:rPr lang="he-IL" sz="2400" dirty="0" smtClean="0">
                <a:solidFill>
                  <a:srgbClr val="002060"/>
                </a:solidFill>
                <a:latin typeface="Calibri" pitchFamily="34" charset="0"/>
                <a:ea typeface="Calibri" pitchFamily="34" charset="0"/>
                <a:cs typeface="+mn-cs"/>
              </a:rPr>
              <a:t>גם בגוף החי מתרחשת פעילות חשמלית.</a:t>
            </a:r>
            <a:br>
              <a:rPr lang="he-IL" sz="2400" dirty="0" smtClean="0">
                <a:solidFill>
                  <a:srgbClr val="002060"/>
                </a:solidFill>
                <a:latin typeface="Calibri" pitchFamily="34" charset="0"/>
                <a:ea typeface="Calibri" pitchFamily="34" charset="0"/>
                <a:cs typeface="+mn-cs"/>
              </a:rPr>
            </a:br>
            <a:r>
              <a:rPr lang="he-IL" sz="2400" dirty="0" smtClean="0">
                <a:solidFill>
                  <a:srgbClr val="002060"/>
                </a:solidFill>
                <a:latin typeface="Calibri" pitchFamily="34" charset="0"/>
                <a:ea typeface="Calibri" pitchFamily="34" charset="0"/>
                <a:cs typeface="+mn-cs"/>
              </a:rPr>
              <a:t>הבה נמחיש כיצד זה מתבצע:</a:t>
            </a:r>
            <a:r>
              <a:rPr lang="he-IL" sz="1800" dirty="0" smtClean="0">
                <a:solidFill>
                  <a:srgbClr val="002060"/>
                </a:solidFill>
                <a:latin typeface="Calibri" pitchFamily="34" charset="0"/>
                <a:ea typeface="Calibri" pitchFamily="34" charset="0"/>
                <a:cs typeface="+mn-cs"/>
              </a:rPr>
              <a:t/>
            </a:r>
            <a:br>
              <a:rPr lang="he-IL" sz="1800" dirty="0" smtClean="0">
                <a:solidFill>
                  <a:srgbClr val="002060"/>
                </a:solidFill>
                <a:latin typeface="Calibri" pitchFamily="34" charset="0"/>
                <a:ea typeface="Calibri" pitchFamily="34" charset="0"/>
                <a:cs typeface="+mn-cs"/>
              </a:rPr>
            </a:br>
            <a:r>
              <a:rPr lang="he-IL" sz="1800" dirty="0" smtClean="0">
                <a:latin typeface="Calibri" pitchFamily="34" charset="0"/>
                <a:ea typeface="Calibri" pitchFamily="34" charset="0"/>
                <a:cs typeface="Carmela"/>
              </a:rPr>
              <a:t/>
            </a:r>
            <a:br>
              <a:rPr lang="he-IL" sz="1800" dirty="0" smtClean="0">
                <a:latin typeface="Calibri" pitchFamily="34" charset="0"/>
                <a:ea typeface="Calibri" pitchFamily="34" charset="0"/>
                <a:cs typeface="Carmela"/>
              </a:rPr>
            </a:br>
            <a:r>
              <a:rPr lang="he-IL" sz="1800" dirty="0" smtClean="0">
                <a:latin typeface="Calibri" pitchFamily="34" charset="0"/>
                <a:ea typeface="Calibri" pitchFamily="34" charset="0"/>
                <a:cs typeface="Carmela"/>
              </a:rPr>
              <a:t/>
            </a:r>
            <a:br>
              <a:rPr lang="he-IL" sz="1800" dirty="0" smtClean="0">
                <a:latin typeface="Calibri" pitchFamily="34" charset="0"/>
                <a:ea typeface="Calibri" pitchFamily="34" charset="0"/>
                <a:cs typeface="Carmela"/>
              </a:rPr>
            </a:br>
            <a:r>
              <a:rPr lang="he-IL" sz="1800" dirty="0" smtClean="0">
                <a:latin typeface="Calibri" pitchFamily="34" charset="0"/>
                <a:ea typeface="Calibri" pitchFamily="34" charset="0"/>
                <a:cs typeface="Carmela"/>
              </a:rPr>
              <a:t/>
            </a:r>
            <a:br>
              <a:rPr lang="he-IL" sz="1800" dirty="0" smtClean="0">
                <a:latin typeface="Calibri" pitchFamily="34" charset="0"/>
                <a:ea typeface="Calibri" pitchFamily="34" charset="0"/>
                <a:cs typeface="Carmela"/>
              </a:rPr>
            </a:br>
            <a:r>
              <a:rPr lang="en-US" sz="3200" dirty="0" smtClean="0">
                <a:latin typeface="Arial" pitchFamily="34" charset="0"/>
                <a:cs typeface="Carmela"/>
              </a:rPr>
              <a:t/>
            </a:r>
            <a:br>
              <a:rPr lang="en-US" sz="3200" dirty="0" smtClean="0">
                <a:latin typeface="Arial" pitchFamily="34" charset="0"/>
                <a:cs typeface="Carmela"/>
              </a:rPr>
            </a:br>
            <a:endParaRPr lang="he-IL" sz="3200" dirty="0"/>
          </a:p>
        </p:txBody>
      </p:sp>
      <p:pic>
        <p:nvPicPr>
          <p:cNvPr id="29698" name="Picture 2" descr="http://he.bcdn.biz/Images/2014/2/10/a2dcd624-5257-4ae1-9284-ba33c32fd596.jpg"/>
          <p:cNvPicPr>
            <a:picLocks noChangeAspect="1" noChangeArrowheads="1"/>
          </p:cNvPicPr>
          <p:nvPr/>
        </p:nvPicPr>
        <p:blipFill>
          <a:blip r:embed="rId3" cstate="print"/>
          <a:srcRect/>
          <a:stretch>
            <a:fillRect/>
          </a:stretch>
        </p:blipFill>
        <p:spPr bwMode="auto">
          <a:xfrm>
            <a:off x="5292080" y="2427734"/>
            <a:ext cx="3381578" cy="1995686"/>
          </a:xfrm>
          <a:prstGeom prst="rect">
            <a:avLst/>
          </a:prstGeom>
          <a:noFill/>
        </p:spPr>
      </p:pic>
      <p:graphicFrame>
        <p:nvGraphicFramePr>
          <p:cNvPr id="4" name="דיאגרמה 3"/>
          <p:cNvGraphicFramePr/>
          <p:nvPr/>
        </p:nvGraphicFramePr>
        <p:xfrm>
          <a:off x="179512" y="827782"/>
          <a:ext cx="4464496" cy="383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אליפסה 9"/>
          <p:cNvSpPr/>
          <p:nvPr/>
        </p:nvSpPr>
        <p:spPr>
          <a:xfrm>
            <a:off x="7020272" y="2643758"/>
            <a:ext cx="45719"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7884368" y="4083918"/>
            <a:ext cx="45719"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p:cNvSpPr/>
          <p:nvPr/>
        </p:nvSpPr>
        <p:spPr>
          <a:xfrm flipH="1" flipV="1">
            <a:off x="6876255" y="3507854"/>
            <a:ext cx="72009"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ברק 12"/>
          <p:cNvSpPr/>
          <p:nvPr/>
        </p:nvSpPr>
        <p:spPr>
          <a:xfrm rot="21322810">
            <a:off x="7037465" y="3153193"/>
            <a:ext cx="187420" cy="434456"/>
          </a:xfrm>
          <a:prstGeom prst="lightningBol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14" name="אליפסה 13"/>
          <p:cNvSpPr/>
          <p:nvPr/>
        </p:nvSpPr>
        <p:spPr>
          <a:xfrm flipV="1">
            <a:off x="6038449" y="4011910"/>
            <a:ext cx="45719"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hold" grpId="1" nodeType="clickEffect">
                                  <p:stCondLst>
                                    <p:cond delay="0"/>
                                  </p:stCondLst>
                                  <p:childTnLst>
                                    <p:animClr clrSpc="rgb" dir="cw">
                                      <p:cBhvr override="childStyle">
                                        <p:cTn id="11" dur="250" autoRev="1" fill="hold"/>
                                        <p:tgtEl>
                                          <p:spTgt spid="12"/>
                                        </p:tgtEl>
                                        <p:attrNameLst>
                                          <p:attrName>style.color</p:attrName>
                                        </p:attrNameLst>
                                      </p:cBhvr>
                                      <p:to>
                                        <a:schemeClr val="bg1"/>
                                      </p:to>
                                    </p:animClr>
                                    <p:animClr clrSpc="rgb" dir="cw">
                                      <p:cBhvr>
                                        <p:cTn id="12" dur="250" autoRev="1" fill="hold"/>
                                        <p:tgtEl>
                                          <p:spTgt spid="12"/>
                                        </p:tgtEl>
                                        <p:attrNameLst>
                                          <p:attrName>fillcolor</p:attrName>
                                        </p:attrNameLst>
                                      </p:cBhvr>
                                      <p:to>
                                        <a:schemeClr val="bg1"/>
                                      </p:to>
                                    </p:animClr>
                                    <p:set>
                                      <p:cBhvr>
                                        <p:cTn id="13" dur="250" autoRev="1" fill="hold"/>
                                        <p:tgtEl>
                                          <p:spTgt spid="12"/>
                                        </p:tgtEl>
                                        <p:attrNameLst>
                                          <p:attrName>fill.type</p:attrName>
                                        </p:attrNameLst>
                                      </p:cBhvr>
                                      <p:to>
                                        <p:strVal val="solid"/>
                                      </p:to>
                                    </p:set>
                                    <p:set>
                                      <p:cBhvr>
                                        <p:cTn id="14" dur="250" autoRev="1" fill="hold"/>
                                        <p:tgtEl>
                                          <p:spTgt spid="1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grpId="1" nodeType="clickEffect">
                                  <p:stCondLst>
                                    <p:cond delay="0"/>
                                  </p:stCondLst>
                                  <p:childTnLst>
                                    <p:set>
                                      <p:cBhvr>
                                        <p:cTn id="22" dur="1000">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mph" presetSubtype="0" fill="hold" grpId="1" nodeType="clickEffect">
                                  <p:stCondLst>
                                    <p:cond delay="0"/>
                                  </p:stCondLst>
                                  <p:childTnLst>
                                    <p:animClr clrSpc="rgb" dir="cw">
                                      <p:cBhvr override="childStyle">
                                        <p:cTn id="31" dur="250" autoRev="1" fill="hold"/>
                                        <p:tgtEl>
                                          <p:spTgt spid="10"/>
                                        </p:tgtEl>
                                        <p:attrNameLst>
                                          <p:attrName>style.color</p:attrName>
                                        </p:attrNameLst>
                                      </p:cBhvr>
                                      <p:to>
                                        <a:schemeClr val="bg1"/>
                                      </p:to>
                                    </p:animClr>
                                    <p:animClr clrSpc="rgb" dir="cw">
                                      <p:cBhvr>
                                        <p:cTn id="32" dur="250" autoRev="1" fill="hold"/>
                                        <p:tgtEl>
                                          <p:spTgt spid="10"/>
                                        </p:tgtEl>
                                        <p:attrNameLst>
                                          <p:attrName>fillcolor</p:attrName>
                                        </p:attrNameLst>
                                      </p:cBhvr>
                                      <p:to>
                                        <a:schemeClr val="bg1"/>
                                      </p:to>
                                    </p:animClr>
                                    <p:set>
                                      <p:cBhvr>
                                        <p:cTn id="33" dur="250" autoRev="1" fill="hold"/>
                                        <p:tgtEl>
                                          <p:spTgt spid="10"/>
                                        </p:tgtEl>
                                        <p:attrNameLst>
                                          <p:attrName>fill.type</p:attrName>
                                        </p:attrNameLst>
                                      </p:cBhvr>
                                      <p:to>
                                        <p:strVal val="solid"/>
                                      </p:to>
                                    </p:set>
                                    <p:set>
                                      <p:cBhvr>
                                        <p:cTn id="34" dur="250" autoRev="1" fill="hold"/>
                                        <p:tgtEl>
                                          <p:spTgt spid="10"/>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7" presetClass="emph" presetSubtype="0" fill="hold" grpId="1" nodeType="clickEffect">
                                  <p:stCondLst>
                                    <p:cond delay="0"/>
                                  </p:stCondLst>
                                  <p:childTnLst>
                                    <p:animClr clrSpc="rgb" dir="cw">
                                      <p:cBhvr override="childStyle">
                                        <p:cTn id="43" dur="250" autoRev="1" fill="hold"/>
                                        <p:tgtEl>
                                          <p:spTgt spid="11"/>
                                        </p:tgtEl>
                                        <p:attrNameLst>
                                          <p:attrName>style.color</p:attrName>
                                        </p:attrNameLst>
                                      </p:cBhvr>
                                      <p:to>
                                        <a:schemeClr val="bg1"/>
                                      </p:to>
                                    </p:animClr>
                                    <p:animClr clrSpc="rgb" dir="cw">
                                      <p:cBhvr>
                                        <p:cTn id="44" dur="250" autoRev="1" fill="hold"/>
                                        <p:tgtEl>
                                          <p:spTgt spid="11"/>
                                        </p:tgtEl>
                                        <p:attrNameLst>
                                          <p:attrName>fillcolor</p:attrName>
                                        </p:attrNameLst>
                                      </p:cBhvr>
                                      <p:to>
                                        <a:schemeClr val="bg1"/>
                                      </p:to>
                                    </p:animClr>
                                    <p:set>
                                      <p:cBhvr>
                                        <p:cTn id="45" dur="250" autoRev="1" fill="hold"/>
                                        <p:tgtEl>
                                          <p:spTgt spid="11"/>
                                        </p:tgtEl>
                                        <p:attrNameLst>
                                          <p:attrName>fill.type</p:attrName>
                                        </p:attrNameLst>
                                      </p:cBhvr>
                                      <p:to>
                                        <p:strVal val="solid"/>
                                      </p:to>
                                    </p:set>
                                    <p:set>
                                      <p:cBhvr>
                                        <p:cTn id="46" dur="250" autoRev="1" fill="hold"/>
                                        <p:tgtEl>
                                          <p:spTgt spid="11"/>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hold" grpId="1" nodeType="clickEffect">
                                  <p:stCondLst>
                                    <p:cond delay="0"/>
                                  </p:stCondLst>
                                  <p:childTnLst>
                                    <p:animClr clrSpc="rgb" dir="cw">
                                      <p:cBhvr override="childStyle">
                                        <p:cTn id="55" dur="250" autoRev="1" fill="hold"/>
                                        <p:tgtEl>
                                          <p:spTgt spid="14"/>
                                        </p:tgtEl>
                                        <p:attrNameLst>
                                          <p:attrName>style.color</p:attrName>
                                        </p:attrNameLst>
                                      </p:cBhvr>
                                      <p:to>
                                        <a:schemeClr val="bg1"/>
                                      </p:to>
                                    </p:animClr>
                                    <p:animClr clrSpc="rgb" dir="cw">
                                      <p:cBhvr>
                                        <p:cTn id="56" dur="250" autoRev="1" fill="hold"/>
                                        <p:tgtEl>
                                          <p:spTgt spid="14"/>
                                        </p:tgtEl>
                                        <p:attrNameLst>
                                          <p:attrName>fillcolor</p:attrName>
                                        </p:attrNameLst>
                                      </p:cBhvr>
                                      <p:to>
                                        <a:schemeClr val="bg1"/>
                                      </p:to>
                                    </p:animClr>
                                    <p:set>
                                      <p:cBhvr>
                                        <p:cTn id="57" dur="250" autoRev="1" fill="hold"/>
                                        <p:tgtEl>
                                          <p:spTgt spid="14"/>
                                        </p:tgtEl>
                                        <p:attrNameLst>
                                          <p:attrName>fill.type</p:attrName>
                                        </p:attrNameLst>
                                      </p:cBhvr>
                                      <p:to>
                                        <p:strVal val="solid"/>
                                      </p:to>
                                    </p:set>
                                    <p:set>
                                      <p:cBhvr>
                                        <p:cTn id="58" dur="250" autoRev="1" fill="hold"/>
                                        <p:tgtEl>
                                          <p:spTgt spid="14"/>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7" presetClass="emph" presetSubtype="0" fill="hold" grpId="3" nodeType="clickEffect">
                                  <p:stCondLst>
                                    <p:cond delay="0"/>
                                  </p:stCondLst>
                                  <p:childTnLst>
                                    <p:animClr clrSpc="rgb" dir="cw">
                                      <p:cBhvr override="childStyle">
                                        <p:cTn id="66" dur="250" autoRev="1" fill="hold"/>
                                        <p:tgtEl>
                                          <p:spTgt spid="14"/>
                                        </p:tgtEl>
                                        <p:attrNameLst>
                                          <p:attrName>style.color</p:attrName>
                                        </p:attrNameLst>
                                      </p:cBhvr>
                                      <p:to>
                                        <a:schemeClr val="bg1"/>
                                      </p:to>
                                    </p:animClr>
                                    <p:animClr clrSpc="rgb" dir="cw">
                                      <p:cBhvr>
                                        <p:cTn id="67" dur="250" autoRev="1" fill="hold"/>
                                        <p:tgtEl>
                                          <p:spTgt spid="14"/>
                                        </p:tgtEl>
                                        <p:attrNameLst>
                                          <p:attrName>fillcolor</p:attrName>
                                        </p:attrNameLst>
                                      </p:cBhvr>
                                      <p:to>
                                        <a:schemeClr val="bg1"/>
                                      </p:to>
                                    </p:animClr>
                                    <p:set>
                                      <p:cBhvr>
                                        <p:cTn id="68" dur="250" autoRev="1" fill="hold"/>
                                        <p:tgtEl>
                                          <p:spTgt spid="14"/>
                                        </p:tgtEl>
                                        <p:attrNameLst>
                                          <p:attrName>fill.type</p:attrName>
                                        </p:attrNameLst>
                                      </p:cBhvr>
                                      <p:to>
                                        <p:strVal val="solid"/>
                                      </p:to>
                                    </p:set>
                                    <p:set>
                                      <p:cBhvr>
                                        <p:cTn id="69" dur="250" autoRev="1"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4" grpId="2" animBg="1"/>
      <p:bldP spid="14"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555527"/>
            <a:ext cx="7702624" cy="4248471"/>
          </a:xfrm>
        </p:spPr>
        <p:txBody>
          <a:bodyPr/>
          <a:lstStyle/>
          <a:p>
            <a:pPr lvl="0" algn="r" eaLnBrk="0" fontAlgn="base" hangingPunct="0">
              <a:spcAft>
                <a:spcPct val="0"/>
              </a:spcAft>
            </a:pPr>
            <a:r>
              <a:rPr lang="he-IL" dirty="0" smtClean="0">
                <a:solidFill>
                  <a:srgbClr val="003399"/>
                </a:solidFill>
                <a:latin typeface="Calibri" pitchFamily="34" charset="0"/>
                <a:ea typeface="Calibri" pitchFamily="34" charset="0"/>
                <a:cs typeface="Carmela"/>
              </a:rPr>
              <a:t/>
            </a:r>
            <a:br>
              <a:rPr lang="he-IL" dirty="0" smtClean="0">
                <a:solidFill>
                  <a:srgbClr val="003399"/>
                </a:solidFill>
                <a:latin typeface="Calibri" pitchFamily="34" charset="0"/>
                <a:ea typeface="Calibri" pitchFamily="34" charset="0"/>
                <a:cs typeface="Carmela"/>
              </a:rPr>
            </a:br>
            <a:r>
              <a:rPr lang="he-IL" dirty="0" smtClean="0">
                <a:solidFill>
                  <a:srgbClr val="003399"/>
                </a:solidFill>
                <a:latin typeface="Calibri" pitchFamily="34" charset="0"/>
                <a:ea typeface="Calibri" pitchFamily="34" charset="0"/>
                <a:cs typeface="Carmela"/>
              </a:rPr>
              <a:t/>
            </a:r>
            <a:br>
              <a:rPr lang="he-IL" dirty="0" smtClean="0">
                <a:solidFill>
                  <a:srgbClr val="003399"/>
                </a:solidFill>
                <a:latin typeface="Calibri" pitchFamily="34" charset="0"/>
                <a:ea typeface="Calibri" pitchFamily="34" charset="0"/>
                <a:cs typeface="Carmela"/>
              </a:rPr>
            </a:br>
            <a:r>
              <a:rPr lang="he-IL" dirty="0" smtClean="0">
                <a:solidFill>
                  <a:srgbClr val="003399"/>
                </a:solidFill>
                <a:latin typeface="Calibri" pitchFamily="34" charset="0"/>
                <a:ea typeface="Calibri" pitchFamily="34" charset="0"/>
                <a:cs typeface="Carmela"/>
              </a:rPr>
              <a:t/>
            </a:r>
            <a:br>
              <a:rPr lang="he-IL" dirty="0" smtClean="0">
                <a:solidFill>
                  <a:srgbClr val="003399"/>
                </a:solidFill>
                <a:latin typeface="Calibri" pitchFamily="34" charset="0"/>
                <a:ea typeface="Calibri" pitchFamily="34" charset="0"/>
                <a:cs typeface="Carmela"/>
              </a:rPr>
            </a:br>
            <a:r>
              <a:rPr lang="he-IL" dirty="0" smtClean="0">
                <a:solidFill>
                  <a:srgbClr val="003399"/>
                </a:solidFill>
                <a:latin typeface="Calibri" pitchFamily="34" charset="0"/>
                <a:ea typeface="Calibri" pitchFamily="34" charset="0"/>
                <a:cs typeface="Carmela"/>
              </a:rPr>
              <a:t/>
            </a:r>
            <a:br>
              <a:rPr lang="he-IL" dirty="0" smtClean="0">
                <a:solidFill>
                  <a:srgbClr val="003399"/>
                </a:solidFill>
                <a:latin typeface="Calibri" pitchFamily="34" charset="0"/>
                <a:ea typeface="Calibri" pitchFamily="34" charset="0"/>
                <a:cs typeface="Carmela"/>
              </a:rPr>
            </a:br>
            <a:endParaRPr lang="he-IL" dirty="0" smtClean="0">
              <a:solidFill>
                <a:srgbClr val="003399"/>
              </a:solidFill>
              <a:latin typeface="Calibri" pitchFamily="34" charset="0"/>
              <a:ea typeface="Calibri" pitchFamily="34" charset="0"/>
              <a:cs typeface="Carmela"/>
            </a:endParaRPr>
          </a:p>
        </p:txBody>
      </p:sp>
      <p:sp>
        <p:nvSpPr>
          <p:cNvPr id="4" name="מלבן 3"/>
          <p:cNvSpPr/>
          <p:nvPr/>
        </p:nvSpPr>
        <p:spPr>
          <a:xfrm>
            <a:off x="755576" y="195486"/>
            <a:ext cx="7560840" cy="3323987"/>
          </a:xfrm>
          <a:prstGeom prst="rect">
            <a:avLst/>
          </a:prstGeom>
        </p:spPr>
        <p:txBody>
          <a:bodyPr wrap="square">
            <a:spAutoFit/>
          </a:bodyPr>
          <a:lstStyle/>
          <a:p>
            <a:endParaRPr lang="he-IL" dirty="0" smtClean="0"/>
          </a:p>
          <a:p>
            <a:pPr algn="ctr"/>
            <a:r>
              <a:rPr lang="he-IL" sz="2400" b="1" dirty="0" smtClean="0">
                <a:solidFill>
                  <a:srgbClr val="FF0000"/>
                </a:solidFill>
                <a:effectLst>
                  <a:outerShdw blurRad="38100" dist="38100" dir="2700000" algn="tl">
                    <a:srgbClr val="000000">
                      <a:alpha val="43137"/>
                    </a:srgbClr>
                  </a:outerShdw>
                </a:effectLst>
              </a:rPr>
              <a:t>בעלי–חיים מסוימים משתמשים בחשמל כדי להשיג את מזונם או כדי להגן על עצמם,אחד מבעלי החיים הללו הוא..</a:t>
            </a:r>
          </a:p>
          <a:p>
            <a:endParaRPr lang="he-IL" dirty="0" smtClean="0"/>
          </a:p>
          <a:p>
            <a:endParaRPr lang="he-IL" dirty="0" smtClean="0"/>
          </a:p>
          <a:p>
            <a:endParaRPr lang="he-IL" dirty="0" smtClean="0"/>
          </a:p>
          <a:p>
            <a:r>
              <a:rPr lang="he-IL" dirty="0" smtClean="0"/>
              <a:t> </a:t>
            </a:r>
          </a:p>
          <a:p>
            <a:endParaRPr lang="he-IL" dirty="0" smtClean="0"/>
          </a:p>
          <a:p>
            <a:endParaRPr lang="he-IL" dirty="0" smtClean="0"/>
          </a:p>
          <a:p>
            <a:endParaRPr lang="he-IL" dirty="0" smtClean="0"/>
          </a:p>
          <a:p>
            <a:endParaRPr lang="he-IL" dirty="0" smtClean="0"/>
          </a:p>
        </p:txBody>
      </p:sp>
      <p:pic>
        <p:nvPicPr>
          <p:cNvPr id="7" name="תמונה 6" descr="https://upload.wikimedia.org/wikipedia/commons/thumb/0/03/Electric-eel2.jpg/1280px-Electric-eel2.jpg"/>
          <p:cNvPicPr/>
          <p:nvPr/>
        </p:nvPicPr>
        <p:blipFill>
          <a:blip r:embed="rId2" cstate="print"/>
          <a:srcRect/>
          <a:stretch>
            <a:fillRect/>
          </a:stretch>
        </p:blipFill>
        <p:spPr bwMode="auto">
          <a:xfrm>
            <a:off x="3275856" y="1347614"/>
            <a:ext cx="3816423"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הסבר מלבני מעוגל 4"/>
          <p:cNvSpPr/>
          <p:nvPr/>
        </p:nvSpPr>
        <p:spPr>
          <a:xfrm>
            <a:off x="2989311" y="3373919"/>
            <a:ext cx="4104456" cy="1296144"/>
          </a:xfrm>
          <a:prstGeom prst="wedgeRoundRectCallou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rgbClr val="002060"/>
                </a:solidFill>
              </a:rPr>
              <a:t>דג זה מכה ב"מכת חשמל" בטרפו או באויבו, וכך מהמם אותו.</a:t>
            </a:r>
          </a:p>
          <a:p>
            <a:pPr algn="ctr"/>
            <a:r>
              <a:rPr lang="he-IL" b="1" dirty="0" smtClean="0">
                <a:solidFill>
                  <a:srgbClr val="002060"/>
                </a:solidFill>
              </a:rPr>
              <a:t>החשמל נוצר על–ידי איברים מיוחדים.</a:t>
            </a:r>
          </a:p>
          <a:p>
            <a:endParaRPr lang="he-IL" b="1" dirty="0"/>
          </a:p>
        </p:txBody>
      </p:sp>
      <p:sp>
        <p:nvSpPr>
          <p:cNvPr id="8" name="הסבר מלבני מעוגל 7"/>
          <p:cNvSpPr/>
          <p:nvPr/>
        </p:nvSpPr>
        <p:spPr>
          <a:xfrm>
            <a:off x="179512" y="1419622"/>
            <a:ext cx="2736304" cy="2016224"/>
          </a:xfrm>
          <a:prstGeom prst="wedgeRoundRectCallout">
            <a:avLst>
              <a:gd name="adj1" fmla="val -13630"/>
              <a:gd name="adj2" fmla="val 89982"/>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rgbClr val="002060"/>
                </a:solidFill>
              </a:rPr>
              <a:t>דג בוגר יכול להפיק מתח בן 500- 700</a:t>
            </a:r>
            <a:r>
              <a:rPr lang="he-IL" b="1" dirty="0" smtClean="0">
                <a:solidFill>
                  <a:srgbClr val="002060"/>
                </a:solidFill>
                <a:hlinkClick r:id="rId3" action="ppaction://hlinksldjump"/>
              </a:rPr>
              <a:t> </a:t>
            </a:r>
            <a:r>
              <a:rPr lang="he-IL" b="1" dirty="0" smtClean="0">
                <a:solidFill>
                  <a:srgbClr val="002060"/>
                </a:solidFill>
                <a:hlinkClick r:id="rId4" action="ppaction://hlinksldjump"/>
              </a:rPr>
              <a:t>וולט</a:t>
            </a:r>
            <a:r>
              <a:rPr lang="he-IL" b="1" dirty="0" smtClean="0">
                <a:solidFill>
                  <a:srgbClr val="002060"/>
                </a:solidFill>
              </a:rPr>
              <a:t>!!!</a:t>
            </a:r>
          </a:p>
          <a:p>
            <a:pPr algn="ctr"/>
            <a:r>
              <a:rPr lang="he-IL" b="1" dirty="0" smtClean="0">
                <a:solidFill>
                  <a:srgbClr val="002060"/>
                </a:solidFill>
              </a:rPr>
              <a:t>לשם השוואה: </a:t>
            </a:r>
            <a:r>
              <a:rPr lang="he-IL" b="1" dirty="0" smtClean="0">
                <a:solidFill>
                  <a:srgbClr val="002060"/>
                </a:solidFill>
                <a:hlinkClick r:id="rId5" action="ppaction://hlinksldjump"/>
              </a:rPr>
              <a:t>המתח </a:t>
            </a:r>
            <a:r>
              <a:rPr lang="he-IL" b="1" dirty="0" smtClean="0">
                <a:solidFill>
                  <a:srgbClr val="002060"/>
                </a:solidFill>
              </a:rPr>
              <a:t>בשקעים של מערכת החשמל הביתית בישראל הוא בדרך כלל בן </a:t>
            </a:r>
            <a:r>
              <a:rPr lang="he-IL" b="1" dirty="0" err="1" smtClean="0">
                <a:solidFill>
                  <a:srgbClr val="002060"/>
                </a:solidFill>
              </a:rPr>
              <a:t>230</a:t>
            </a:r>
            <a:r>
              <a:rPr lang="he-IL" b="1" dirty="0" smtClean="0">
                <a:solidFill>
                  <a:srgbClr val="002060"/>
                </a:solidFill>
              </a:rPr>
              <a:t> וולט בלבד!</a:t>
            </a:r>
            <a:endParaRPr lang="he-IL" b="1" dirty="0">
              <a:solidFill>
                <a:srgbClr val="002060"/>
              </a:solidFill>
            </a:endParaRPr>
          </a:p>
        </p:txBody>
      </p:sp>
      <p:sp>
        <p:nvSpPr>
          <p:cNvPr id="10" name="TextBox 9"/>
          <p:cNvSpPr txBox="1"/>
          <p:nvPr/>
        </p:nvSpPr>
        <p:spPr>
          <a:xfrm>
            <a:off x="7380312" y="3651870"/>
            <a:ext cx="1368152" cy="523220"/>
          </a:xfrm>
          <a:prstGeom prst="rect">
            <a:avLst/>
          </a:prstGeom>
          <a:noFill/>
        </p:spPr>
        <p:txBody>
          <a:bodyPr wrap="square" rtlCol="1">
            <a:spAutoFit/>
          </a:bodyPr>
          <a:lstStyle/>
          <a:p>
            <a:r>
              <a:rPr lang="he-IL" sz="2800" b="1" dirty="0" smtClean="0">
                <a:solidFill>
                  <a:srgbClr val="002060"/>
                </a:solidFill>
                <a:effectLst>
                  <a:outerShdw blurRad="38100" dist="38100" dir="2700000" algn="tl">
                    <a:srgbClr val="000000">
                      <a:alpha val="43137"/>
                    </a:srgbClr>
                  </a:outerShdw>
                </a:effectLst>
              </a:rPr>
              <a:t>הידעת?</a:t>
            </a:r>
            <a:endParaRPr lang="he-IL" sz="2800" b="1" dirty="0">
              <a:solidFill>
                <a:srgbClr val="002060"/>
              </a:solidFill>
              <a:effectLst>
                <a:outerShdw blurRad="38100" dist="38100" dir="2700000" algn="tl">
                  <a:srgbClr val="000000">
                    <a:alpha val="43137"/>
                  </a:srgbClr>
                </a:outerShdw>
              </a:effectLst>
            </a:endParaRPr>
          </a:p>
        </p:txBody>
      </p:sp>
      <p:sp>
        <p:nvSpPr>
          <p:cNvPr id="9" name="Oval 8"/>
          <p:cNvSpPr/>
          <p:nvPr/>
        </p:nvSpPr>
        <p:spPr>
          <a:xfrm rot="490776">
            <a:off x="6884739" y="1405651"/>
            <a:ext cx="1296144" cy="122413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e-IL" dirty="0" smtClean="0"/>
              <a:t>דג החשמל</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491629"/>
            <a:ext cx="7774632" cy="2160241"/>
          </a:xfrm>
        </p:spPr>
        <p:txBody>
          <a:bodyPr/>
          <a:lstStyle/>
          <a:p>
            <a:pPr algn="r"/>
            <a:r>
              <a:rPr lang="he-IL" sz="1800" dirty="0" smtClean="0">
                <a:latin typeface="Arial" pitchFamily="34" charset="0"/>
                <a:cs typeface="+mn-cs"/>
              </a:rPr>
              <a:t>. </a:t>
            </a:r>
            <a:br>
              <a:rPr lang="he-IL" sz="1800" dirty="0" smtClean="0">
                <a:latin typeface="Arial" pitchFamily="34" charset="0"/>
                <a:cs typeface="+mn-cs"/>
              </a:rPr>
            </a:br>
            <a:r>
              <a:rPr lang="he-IL" sz="1800" dirty="0" smtClean="0">
                <a:latin typeface="Arial" pitchFamily="34" charset="0"/>
                <a:cs typeface="Arial" pitchFamily="34" charset="0"/>
              </a:rPr>
              <a:t/>
            </a:r>
            <a:br>
              <a:rPr lang="he-IL" sz="1800" dirty="0" smtClean="0">
                <a:latin typeface="Arial" pitchFamily="34" charset="0"/>
                <a:cs typeface="Arial" pitchFamily="34" charset="0"/>
              </a:rPr>
            </a:br>
            <a:endParaRPr lang="he-IL" sz="1600" dirty="0">
              <a:latin typeface="Arial" pitchFamily="34" charset="0"/>
              <a:cs typeface="Arial" pitchFamily="34" charset="0"/>
            </a:endParaRPr>
          </a:p>
        </p:txBody>
      </p:sp>
      <p:sp>
        <p:nvSpPr>
          <p:cNvPr id="6" name="TextBox 5"/>
          <p:cNvSpPr txBox="1"/>
          <p:nvPr/>
        </p:nvSpPr>
        <p:spPr>
          <a:xfrm>
            <a:off x="1207539" y="267494"/>
            <a:ext cx="6676829" cy="584775"/>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למעשה מייצר דג החשמל שני סוגי זרם:</a:t>
            </a:r>
            <a:endParaRPr lang="he-IL" sz="3200" b="1" dirty="0">
              <a:solidFill>
                <a:srgbClr val="FF0000"/>
              </a:solidFill>
              <a:effectLst>
                <a:outerShdw blurRad="38100" dist="38100" dir="2700000" algn="tl">
                  <a:srgbClr val="000000">
                    <a:alpha val="43137"/>
                  </a:srgbClr>
                </a:outerShdw>
              </a:effectLst>
            </a:endParaRPr>
          </a:p>
        </p:txBody>
      </p:sp>
      <p:sp>
        <p:nvSpPr>
          <p:cNvPr id="7" name="תרשים זרימה: תהליך חלופי 6"/>
          <p:cNvSpPr/>
          <p:nvPr/>
        </p:nvSpPr>
        <p:spPr>
          <a:xfrm>
            <a:off x="2483768" y="1059582"/>
            <a:ext cx="4320480" cy="1368152"/>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002060"/>
                </a:solidFill>
                <a:latin typeface="Aharoni"/>
              </a:rPr>
              <a:t>בעזרת ה</a:t>
            </a:r>
            <a:r>
              <a:rPr lang="he-IL" sz="2800" b="1" dirty="0" smtClean="0">
                <a:solidFill>
                  <a:srgbClr val="002060"/>
                </a:solidFill>
                <a:latin typeface="Arial" pitchFamily="34" charset="0"/>
              </a:rPr>
              <a:t>סוג הראשון של הזרם הוא מהמם את טרפו </a:t>
            </a:r>
            <a:endParaRPr lang="he-IL" sz="2800" b="1" dirty="0">
              <a:solidFill>
                <a:srgbClr val="002060"/>
              </a:solidFill>
            </a:endParaRPr>
          </a:p>
        </p:txBody>
      </p:sp>
      <p:sp>
        <p:nvSpPr>
          <p:cNvPr id="8" name="מלבן מעוגל 7"/>
          <p:cNvSpPr/>
          <p:nvPr/>
        </p:nvSpPr>
        <p:spPr>
          <a:xfrm>
            <a:off x="755576" y="2715766"/>
            <a:ext cx="7704856" cy="201622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002060"/>
                </a:solidFill>
                <a:latin typeface="Arial" pitchFamily="34" charset="0"/>
                <a:cs typeface="Arial" pitchFamily="34" charset="0"/>
              </a:rPr>
              <a:t>בעזרת</a:t>
            </a:r>
            <a:r>
              <a:rPr lang="he-IL" sz="3200" b="1" dirty="0" smtClean="0">
                <a:solidFill>
                  <a:srgbClr val="002060"/>
                </a:solidFill>
                <a:latin typeface="Arial" pitchFamily="34" charset="0"/>
                <a:cs typeface="Arial" pitchFamily="34" charset="0"/>
              </a:rPr>
              <a:t> </a:t>
            </a:r>
            <a:r>
              <a:rPr lang="he-IL" sz="2400" b="1" dirty="0" smtClean="0">
                <a:solidFill>
                  <a:srgbClr val="002060"/>
                </a:solidFill>
                <a:latin typeface="Arial" pitchFamily="34" charset="0"/>
                <a:cs typeface="Arial" pitchFamily="34" charset="0"/>
              </a:rPr>
              <a:t>הסוג השני הוא משתמש להתמצאות בסביבתו. מאחר שדגים אלה חיים במים עכורים ופעילים בעיקר בלילה, עיניהם מנוונות, אך זרם חלש זה יוצר שדה חשמלי סביבם, והם חשים בשינויים שבו, הנגרמים על–ידי גופים שלידם, חיים או דוממים.</a:t>
            </a:r>
            <a:endParaRPr lang="he-IL"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835696" y="267494"/>
            <a:ext cx="4320480" cy="792088"/>
          </a:xfrm>
        </p:spPr>
        <p:txBody>
          <a:bodyPr/>
          <a:lstStyle/>
          <a:p>
            <a:pPr algn="r"/>
            <a:r>
              <a:rPr lang="he-IL" sz="3200" b="1" dirty="0" smtClean="0">
                <a:solidFill>
                  <a:srgbClr val="FF0000"/>
                </a:solidFill>
                <a:effectLst>
                  <a:outerShdw blurRad="38100" dist="38100" dir="2700000" algn="tl">
                    <a:srgbClr val="000000">
                      <a:alpha val="43137"/>
                    </a:srgbClr>
                  </a:outerShdw>
                </a:effectLst>
                <a:cs typeface="+mn-cs"/>
              </a:rPr>
              <a:t>דג הפיל- דג חשמלי</a:t>
            </a:r>
            <a:r>
              <a:rPr lang="he-IL" sz="3200" b="1" dirty="0" smtClean="0">
                <a:solidFill>
                  <a:srgbClr val="002060"/>
                </a:solidFill>
              </a:rPr>
              <a:t/>
            </a:r>
            <a:br>
              <a:rPr lang="he-IL" sz="3200" b="1" dirty="0" smtClean="0">
                <a:solidFill>
                  <a:srgbClr val="002060"/>
                </a:solidFill>
              </a:rPr>
            </a:br>
            <a:endParaRPr lang="he-IL" sz="3200" b="1" dirty="0">
              <a:solidFill>
                <a:srgbClr val="002060"/>
              </a:solidFill>
              <a:cs typeface="+mn-cs"/>
            </a:endParaRPr>
          </a:p>
        </p:txBody>
      </p:sp>
      <p:pic>
        <p:nvPicPr>
          <p:cNvPr id="4" name="Picture 2"/>
          <p:cNvPicPr>
            <a:picLocks noChangeAspect="1" noChangeArrowheads="1"/>
          </p:cNvPicPr>
          <p:nvPr/>
        </p:nvPicPr>
        <p:blipFill>
          <a:blip r:embed="rId2" cstate="print"/>
          <a:srcRect/>
          <a:stretch>
            <a:fillRect/>
          </a:stretch>
        </p:blipFill>
        <p:spPr bwMode="auto">
          <a:xfrm>
            <a:off x="2483767" y="925616"/>
            <a:ext cx="4176465" cy="1413450"/>
          </a:xfrm>
          <a:prstGeom prst="ellipse">
            <a:avLst/>
          </a:prstGeom>
          <a:ln>
            <a:noFill/>
          </a:ln>
          <a:effectLst>
            <a:softEdge rad="112500"/>
          </a:effectLst>
        </p:spPr>
      </p:pic>
      <p:sp>
        <p:nvSpPr>
          <p:cNvPr id="11" name="הסבר אליפטי 10"/>
          <p:cNvSpPr/>
          <p:nvPr/>
        </p:nvSpPr>
        <p:spPr>
          <a:xfrm>
            <a:off x="611558" y="2555090"/>
            <a:ext cx="7932637" cy="1888868"/>
          </a:xfrm>
          <a:prstGeom prst="wedgeRectCallou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smtClean="0">
                <a:solidFill>
                  <a:srgbClr val="002060"/>
                </a:solidFill>
              </a:rPr>
              <a:t>הוא מכונה כך כי יש לו "חוטם" דמוי חדק של פיל- זהו איבר מיוחד המצוי בבסיס זנבו שפולט אותות חשמליים קצרים וחלשים במתח של וולטים בודדים. </a:t>
            </a:r>
          </a:p>
          <a:p>
            <a:pPr algn="ctr"/>
            <a:r>
              <a:rPr lang="he-IL" sz="1600" b="1" dirty="0" smtClean="0">
                <a:solidFill>
                  <a:srgbClr val="002060"/>
                </a:solidFill>
              </a:rPr>
              <a:t>דג הפיל חי במים עכורים, שבהם קשה לראות. </a:t>
            </a:r>
            <a:br>
              <a:rPr lang="he-IL" sz="1600" b="1" dirty="0" smtClean="0">
                <a:solidFill>
                  <a:srgbClr val="002060"/>
                </a:solidFill>
              </a:rPr>
            </a:br>
            <a:r>
              <a:rPr lang="he-IL" sz="1600" b="1" dirty="0" smtClean="0">
                <a:solidFill>
                  <a:srgbClr val="002060"/>
                </a:solidFill>
              </a:rPr>
              <a:t>הדג מנתב במים באמצעות אותות חשמליים שהוא שולח לסביבתו, והללו מוחזרים אליו מהעצמים - למשל, סלעים או דגים אחרים - בצורת מתח חשמלי.</a:t>
            </a:r>
            <a:br>
              <a:rPr lang="he-IL" sz="1600" b="1" dirty="0" smtClean="0">
                <a:solidFill>
                  <a:srgbClr val="002060"/>
                </a:solidFill>
              </a:rPr>
            </a:br>
            <a:r>
              <a:rPr lang="he-IL" sz="1600" b="1" dirty="0" smtClean="0">
                <a:solidFill>
                  <a:srgbClr val="002060"/>
                </a:solidFill>
              </a:rPr>
              <a:t>בעורו של דג הפיל מצויים איברי חישה מיוחדים, הקולטים את האותות החשמליים מן המים, והדג "מתרגם" אותות חשמליים אלה לכלל תמונה גסה של סביבתו. זהו </a:t>
            </a:r>
            <a:r>
              <a:rPr lang="he-IL" sz="1600" b="1" dirty="0" smtClean="0">
                <a:solidFill>
                  <a:srgbClr val="002060"/>
                </a:solidFill>
                <a:hlinkClick r:id="rId3" action="ppaction://hlinksldjump"/>
              </a:rPr>
              <a:t>המכ"ם</a:t>
            </a:r>
            <a:r>
              <a:rPr lang="he-IL" sz="1600" b="1" dirty="0" smtClean="0">
                <a:solidFill>
                  <a:srgbClr val="002060"/>
                </a:solidFill>
              </a:rPr>
              <a:t> של דג הפיל.</a:t>
            </a:r>
            <a:br>
              <a:rPr lang="he-IL" sz="1600" b="1" dirty="0" smtClean="0">
                <a:solidFill>
                  <a:srgbClr val="002060"/>
                </a:solidFill>
              </a:rPr>
            </a:br>
            <a:endParaRPr lang="he-IL" sz="1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1707654"/>
            <a:ext cx="7702624" cy="901923"/>
          </a:xfrm>
        </p:spPr>
        <p:txBody>
          <a:bodyPr/>
          <a:lstStyle/>
          <a:p>
            <a:pPr algn="r"/>
            <a:r>
              <a:rPr lang="he-IL" dirty="0" smtClean="0"/>
              <a:t/>
            </a:r>
            <a:br>
              <a:rPr lang="he-IL" dirty="0" smtClean="0"/>
            </a:br>
            <a:endParaRPr lang="he-IL" dirty="0"/>
          </a:p>
        </p:txBody>
      </p:sp>
      <p:sp>
        <p:nvSpPr>
          <p:cNvPr id="5" name="מלבן 4"/>
          <p:cNvSpPr/>
          <p:nvPr/>
        </p:nvSpPr>
        <p:spPr>
          <a:xfrm rot="10800000" flipV="1">
            <a:off x="2411760" y="4187284"/>
            <a:ext cx="5832648" cy="369332"/>
          </a:xfrm>
          <a:prstGeom prst="rect">
            <a:avLst/>
          </a:prstGeom>
        </p:spPr>
        <p:txBody>
          <a:bodyPr wrap="square">
            <a:spAutoFit/>
          </a:bodyPr>
          <a:lstStyle/>
          <a:p>
            <a:r>
              <a:rPr lang="he-IL" dirty="0" smtClean="0"/>
              <a:t>.</a:t>
            </a:r>
            <a:endParaRPr lang="he-IL" dirty="0"/>
          </a:p>
        </p:txBody>
      </p:sp>
      <p:sp>
        <p:nvSpPr>
          <p:cNvPr id="8" name="TextBox 7"/>
          <p:cNvSpPr txBox="1"/>
          <p:nvPr/>
        </p:nvSpPr>
        <p:spPr>
          <a:xfrm>
            <a:off x="-429102" y="1144364"/>
            <a:ext cx="8817526" cy="1569660"/>
          </a:xfrm>
          <a:prstGeom prst="rect">
            <a:avLst/>
          </a:prstGeom>
          <a:noFill/>
        </p:spPr>
        <p:txBody>
          <a:bodyPr wrap="square" rtlCol="1">
            <a:spAutoFit/>
          </a:bodyPr>
          <a:lstStyle/>
          <a:p>
            <a:pPr>
              <a:buFont typeface="Arial" pitchFamily="34" charset="0"/>
              <a:buChar char="•"/>
            </a:pPr>
            <a:r>
              <a:rPr lang="he-IL" sz="2400" dirty="0" smtClean="0">
                <a:solidFill>
                  <a:srgbClr val="002060"/>
                </a:solidFill>
              </a:rPr>
              <a:t>התחלקו לזוגות/ קבוצות</a:t>
            </a:r>
          </a:p>
          <a:p>
            <a:pPr>
              <a:buFont typeface="Arial" pitchFamily="34" charset="0"/>
              <a:buChar char="•"/>
            </a:pPr>
            <a:r>
              <a:rPr lang="he-IL" sz="2400" dirty="0" smtClean="0">
                <a:solidFill>
                  <a:srgbClr val="002060"/>
                </a:solidFill>
              </a:rPr>
              <a:t>כתבו משפט אחד על משהו שלמדתם היום במהלך המפגש. </a:t>
            </a:r>
          </a:p>
          <a:p>
            <a:pPr>
              <a:buFont typeface="Arial" pitchFamily="34" charset="0"/>
              <a:buChar char="•"/>
            </a:pPr>
            <a:r>
              <a:rPr lang="he-IL" sz="2400" dirty="0" smtClean="0">
                <a:solidFill>
                  <a:srgbClr val="002060"/>
                </a:solidFill>
              </a:rPr>
              <a:t>המציאו שפת סימנים לכל מילה.</a:t>
            </a:r>
          </a:p>
          <a:p>
            <a:pPr>
              <a:buFont typeface="Arial" pitchFamily="34" charset="0"/>
              <a:buChar char="•"/>
            </a:pPr>
            <a:r>
              <a:rPr lang="he-IL" sz="2400" dirty="0" smtClean="0">
                <a:solidFill>
                  <a:srgbClr val="002060"/>
                </a:solidFill>
              </a:rPr>
              <a:t>התכוננו להצגה בפני הכיתה- הם יצטרכו לנחש את המשפט שלכם. </a:t>
            </a:r>
            <a:endParaRPr lang="he-IL" sz="2400" dirty="0">
              <a:solidFill>
                <a:srgbClr val="002060"/>
              </a:solidFill>
            </a:endParaRPr>
          </a:p>
        </p:txBody>
      </p:sp>
      <p:sp>
        <p:nvSpPr>
          <p:cNvPr id="6" name="TextBox 5"/>
          <p:cNvSpPr txBox="1"/>
          <p:nvPr/>
        </p:nvSpPr>
        <p:spPr>
          <a:xfrm>
            <a:off x="1979712" y="267494"/>
            <a:ext cx="4968552" cy="584775"/>
          </a:xfrm>
          <a:prstGeom prst="rect">
            <a:avLst/>
          </a:prstGeom>
          <a:noFill/>
        </p:spPr>
        <p:txBody>
          <a:bodyPr wrap="square" rtlCol="0">
            <a:spAutoFit/>
          </a:bodyPr>
          <a:lstStyle/>
          <a:p>
            <a:pPr algn="ctr"/>
            <a:r>
              <a:rPr lang="he-IL" sz="3200" b="1" dirty="0" smtClean="0">
                <a:solidFill>
                  <a:srgbClr val="FF0000"/>
                </a:solidFill>
                <a:effectLst>
                  <a:outerShdw blurRad="38100" dist="38100" dir="2700000" algn="tl">
                    <a:srgbClr val="000000">
                      <a:alpha val="43137"/>
                    </a:srgbClr>
                  </a:outerShdw>
                </a:effectLst>
              </a:rPr>
              <a:t>משימה שפת הסימנים!</a:t>
            </a:r>
            <a:endParaRPr lang="en-US" sz="3200" b="1" dirty="0">
              <a:solidFill>
                <a:srgbClr val="FF0000"/>
              </a:solidFill>
              <a:effectLst>
                <a:outerShdw blurRad="38100" dist="38100" dir="2700000" algn="tl">
                  <a:srgbClr val="000000">
                    <a:alpha val="43137"/>
                  </a:srgbClr>
                </a:outerShdw>
              </a:effectLst>
            </a:endParaRPr>
          </a:p>
        </p:txBody>
      </p:sp>
      <p:pic>
        <p:nvPicPr>
          <p:cNvPr id="7" name="Picture 6" descr="Capture.PNG"/>
          <p:cNvPicPr>
            <a:picLocks noChangeAspect="1"/>
          </p:cNvPicPr>
          <p:nvPr/>
        </p:nvPicPr>
        <p:blipFill>
          <a:blip r:embed="rId2" cstate="print"/>
          <a:stretch>
            <a:fillRect/>
          </a:stretch>
        </p:blipFill>
        <p:spPr>
          <a:xfrm>
            <a:off x="3089537" y="2778406"/>
            <a:ext cx="2778607" cy="197291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משנה 2"/>
          <p:cNvSpPr>
            <a:spLocks noGrp="1"/>
          </p:cNvSpPr>
          <p:nvPr>
            <p:ph type="ctrTitle"/>
          </p:nvPr>
        </p:nvSpPr>
        <p:spPr>
          <a:xfrm>
            <a:off x="107504" y="411510"/>
            <a:ext cx="8136904" cy="432048"/>
          </a:xfrm>
        </p:spPr>
        <p:txBody>
          <a:bodyPr/>
          <a:lstStyle/>
          <a:p>
            <a:pPr algn="r"/>
            <a:r>
              <a:rPr lang="he-IL" sz="3200" b="1" dirty="0" smtClean="0">
                <a:solidFill>
                  <a:srgbClr val="FF0000"/>
                </a:solidFill>
                <a:effectLst>
                  <a:outerShdw blurRad="38100" dist="38100" dir="2700000" algn="tl">
                    <a:srgbClr val="000000">
                      <a:alpha val="43137"/>
                    </a:srgbClr>
                  </a:outerShdw>
                </a:effectLst>
                <a:cs typeface="+mn-cs"/>
              </a:rPr>
              <a:t>הידעתם שגם דגים מדברים בשפת הסימנים?</a:t>
            </a:r>
            <a:endParaRPr lang="he-IL" sz="3200" b="1" dirty="0">
              <a:solidFill>
                <a:srgbClr val="FF0000"/>
              </a:solidFill>
              <a:effectLst>
                <a:outerShdw blurRad="38100" dist="38100" dir="2700000" algn="tl">
                  <a:srgbClr val="000000">
                    <a:alpha val="43137"/>
                  </a:srgbClr>
                </a:outerShdw>
              </a:effectLst>
              <a:cs typeface="+mn-cs"/>
            </a:endParaRPr>
          </a:p>
        </p:txBody>
      </p:sp>
      <p:sp>
        <p:nvSpPr>
          <p:cNvPr id="7" name="מלבן 6"/>
          <p:cNvSpPr/>
          <p:nvPr/>
        </p:nvSpPr>
        <p:spPr>
          <a:xfrm>
            <a:off x="7308304" y="1347614"/>
            <a:ext cx="1152128" cy="461665"/>
          </a:xfrm>
          <a:prstGeom prst="rect">
            <a:avLst/>
          </a:prstGeom>
        </p:spPr>
        <p:txBody>
          <a:bodyPr wrap="square">
            <a:spAutoFit/>
          </a:bodyPr>
          <a:lstStyle/>
          <a:p>
            <a:r>
              <a:rPr lang="he-IL" sz="2400" dirty="0" smtClean="0">
                <a:solidFill>
                  <a:srgbClr val="002060"/>
                </a:solidFill>
                <a:effectLst>
                  <a:outerShdw blurRad="38100" dist="38100" dir="2700000" algn="tl">
                    <a:srgbClr val="000000">
                      <a:alpha val="43137"/>
                    </a:srgbClr>
                  </a:outerShdw>
                </a:effectLst>
                <a:latin typeface="Guttman Yad-Brush" pitchFamily="2" charset="-79"/>
              </a:rPr>
              <a:t>כיצד?</a:t>
            </a:r>
            <a:endParaRPr lang="he-IL" sz="2400" dirty="0">
              <a:solidFill>
                <a:srgbClr val="002060"/>
              </a:solidFill>
              <a:effectLst>
                <a:outerShdw blurRad="38100" dist="38100" dir="2700000" algn="tl">
                  <a:srgbClr val="000000">
                    <a:alpha val="43137"/>
                  </a:srgbClr>
                </a:outerShdw>
              </a:effectLst>
              <a:latin typeface="Guttman Yad-Brush" pitchFamily="2" charset="-79"/>
            </a:endParaRPr>
          </a:p>
        </p:txBody>
      </p:sp>
      <p:sp>
        <p:nvSpPr>
          <p:cNvPr id="8" name="תרשים זרימה: תהליך חלופי 7"/>
          <p:cNvSpPr/>
          <p:nvPr/>
        </p:nvSpPr>
        <p:spPr>
          <a:xfrm>
            <a:off x="323528" y="1923678"/>
            <a:ext cx="8424936" cy="2232248"/>
          </a:xfrm>
          <a:prstGeom prst="flowChartAlternateProcess">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smtClean="0">
                <a:solidFill>
                  <a:srgbClr val="002060"/>
                </a:solidFill>
              </a:rPr>
              <a:t>כאשר מכניסים שני דגים חשמליים לאקווריום, הם מתחילים מיד לנהל "דו–שיח": קצב האותות משתנה, כלומר הם מאותתים זה לזה. אין אנו יודעים עדיין מהו הקוד שבו משתמשים הדגים, ועל–כן איננו יכולים לפענח את תוכן ההודעות שהם משדרים אלה לאלה; אבל נראה שהאותות משמשים לזיהוי של בני אותו המין, לזיהוי הזכר או הנקבה בתקופת ההזדווגות,להגנה, לתקיפה, לאזהרה ולשמירה על "הבית" הפרטי של כל דג.</a:t>
            </a:r>
            <a:endParaRPr lang="he-IL"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987575"/>
            <a:ext cx="7774632" cy="1712764"/>
          </a:xfrm>
        </p:spPr>
        <p:txBody>
          <a:bodyPr/>
          <a:lstStyle/>
          <a:p>
            <a:pPr algn="r"/>
            <a:r>
              <a:rPr lang="he-IL" sz="2400" b="1" dirty="0" smtClean="0">
                <a:solidFill>
                  <a:srgbClr val="FF0000"/>
                </a:solidFill>
                <a:effectLst>
                  <a:outerShdw blurRad="38100" dist="38100" dir="2700000" algn="tl">
                    <a:srgbClr val="000000">
                      <a:alpha val="43137"/>
                    </a:srgbClr>
                  </a:outerShdw>
                </a:effectLst>
                <a:cs typeface="+mn-cs"/>
              </a:rPr>
              <a:t>הברק והרעם כיצד הם נוצרים?</a:t>
            </a:r>
            <a:r>
              <a:rPr lang="he-IL" sz="2400" dirty="0" smtClean="0">
                <a:effectLst>
                  <a:outerShdw blurRad="38100" dist="38100" dir="2700000" algn="tl">
                    <a:srgbClr val="000000">
                      <a:alpha val="43137"/>
                    </a:srgbClr>
                  </a:outerShdw>
                </a:effectLst>
              </a:rPr>
              <a:t/>
            </a:r>
            <a:br>
              <a:rPr lang="he-IL" sz="2400" dirty="0" smtClean="0">
                <a:effectLst>
                  <a:outerShdw blurRad="38100" dist="38100" dir="2700000" algn="tl">
                    <a:srgbClr val="000000">
                      <a:alpha val="43137"/>
                    </a:srgbClr>
                  </a:outerShdw>
                </a:effectLst>
              </a:rPr>
            </a:br>
            <a:endParaRPr lang="he-IL" sz="2400" dirty="0">
              <a:effectLst>
                <a:outerShdw blurRad="38100" dist="38100" dir="2700000" algn="tl">
                  <a:srgbClr val="000000">
                    <a:alpha val="43137"/>
                  </a:srgbClr>
                </a:outerShdw>
              </a:effectLst>
              <a:cs typeface="+mn-cs"/>
            </a:endParaRPr>
          </a:p>
        </p:txBody>
      </p:sp>
      <p:sp>
        <p:nvSpPr>
          <p:cNvPr id="5" name="הסבר ענן 4"/>
          <p:cNvSpPr/>
          <p:nvPr/>
        </p:nvSpPr>
        <p:spPr>
          <a:xfrm>
            <a:off x="4572000" y="1707654"/>
            <a:ext cx="3816424" cy="20162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bg1"/>
                </a:solidFill>
              </a:rPr>
              <a:t>הברק הוא אור החולף בשמים, הנגרם מהתפרקות חשמלית בתוך ענן או בין שני עננים.</a:t>
            </a:r>
            <a:endParaRPr lang="he-IL" b="1" dirty="0">
              <a:solidFill>
                <a:schemeClr val="bg1"/>
              </a:solidFill>
            </a:endParaRPr>
          </a:p>
        </p:txBody>
      </p:sp>
      <p:sp>
        <p:nvSpPr>
          <p:cNvPr id="7" name="ברק 6"/>
          <p:cNvSpPr/>
          <p:nvPr/>
        </p:nvSpPr>
        <p:spPr>
          <a:xfrm rot="20171104" flipV="1">
            <a:off x="3470079" y="2296044"/>
            <a:ext cx="2358363" cy="74599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הסבר ענן 7"/>
          <p:cNvSpPr/>
          <p:nvPr/>
        </p:nvSpPr>
        <p:spPr>
          <a:xfrm>
            <a:off x="1331640" y="1779662"/>
            <a:ext cx="3290664" cy="20162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bg1"/>
                </a:solidFill>
              </a:rPr>
              <a:t>הרעם הוא הקול שמתלווה להבהק האור.</a:t>
            </a:r>
            <a:endParaRPr lang="he-IL" b="1" dirty="0">
              <a:solidFill>
                <a:schemeClr val="bg1"/>
              </a:solidFill>
            </a:endParaRPr>
          </a:p>
        </p:txBody>
      </p:sp>
      <p:sp>
        <p:nvSpPr>
          <p:cNvPr id="6" name="TextBox 5"/>
          <p:cNvSpPr txBox="1"/>
          <p:nvPr/>
        </p:nvSpPr>
        <p:spPr>
          <a:xfrm>
            <a:off x="2555776" y="267494"/>
            <a:ext cx="4176464" cy="584775"/>
          </a:xfrm>
          <a:prstGeom prst="rect">
            <a:avLst/>
          </a:prstGeom>
          <a:noFill/>
        </p:spPr>
        <p:txBody>
          <a:bodyPr wrap="square" rtlCol="0">
            <a:spAutoFit/>
          </a:bodyPr>
          <a:lstStyle/>
          <a:p>
            <a:pPr algn="ctr"/>
            <a:r>
              <a:rPr lang="he-IL" sz="3200" b="1" dirty="0" smtClean="0">
                <a:solidFill>
                  <a:srgbClr val="FF0000"/>
                </a:solidFill>
                <a:effectLst>
                  <a:outerShdw blurRad="38100" dist="38100" dir="2700000" algn="tl">
                    <a:srgbClr val="000000">
                      <a:alpha val="43137"/>
                    </a:srgbClr>
                  </a:outerShdw>
                </a:effectLst>
              </a:rPr>
              <a:t>חשמל בטבע</a:t>
            </a:r>
            <a:endParaRPr lang="en-US"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hold" grpId="1" nodeType="clickEffect">
                                  <p:stCondLst>
                                    <p:cond delay="0"/>
                                  </p:stCondLst>
                                  <p:childTnLst>
                                    <p:animClr clrSpc="rgb" dir="cw">
                                      <p:cBhvr override="childStyle">
                                        <p:cTn id="14" dur="250" autoRev="1" fill="hold"/>
                                        <p:tgtEl>
                                          <p:spTgt spid="7"/>
                                        </p:tgtEl>
                                        <p:attrNameLst>
                                          <p:attrName>style.color</p:attrName>
                                        </p:attrNameLst>
                                      </p:cBhvr>
                                      <p:to>
                                        <a:schemeClr val="bg1"/>
                                      </p:to>
                                    </p:animClr>
                                    <p:animClr clrSpc="rgb" dir="cw">
                                      <p:cBhvr>
                                        <p:cTn id="15" dur="250" autoRev="1" fill="hold"/>
                                        <p:tgtEl>
                                          <p:spTgt spid="7"/>
                                        </p:tgtEl>
                                        <p:attrNameLst>
                                          <p:attrName>fillcolor</p:attrName>
                                        </p:attrNameLst>
                                      </p:cBhvr>
                                      <p:to>
                                        <a:schemeClr val="bg1"/>
                                      </p:to>
                                    </p:animClr>
                                    <p:set>
                                      <p:cBhvr>
                                        <p:cTn id="16" dur="250" autoRev="1" fill="hold"/>
                                        <p:tgtEl>
                                          <p:spTgt spid="7"/>
                                        </p:tgtEl>
                                        <p:attrNameLst>
                                          <p:attrName>fill.type</p:attrName>
                                        </p:attrNameLst>
                                      </p:cBhvr>
                                      <p:to>
                                        <p:strVal val="solid"/>
                                      </p:to>
                                    </p:set>
                                    <p:set>
                                      <p:cBhvr>
                                        <p:cTn id="17" dur="250" autoRev="1" fill="hold"/>
                                        <p:tgtEl>
                                          <p:spTgt spid="7"/>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 name="Picture 12" descr="http://img1.wikia.nocookie.net/__cb20130313102434/trainstation/images/6/6d/Electricy_Pylon_V1.png"/>
          <p:cNvPicPr>
            <a:picLocks noChangeAspect="1" noChangeArrowheads="1"/>
          </p:cNvPicPr>
          <p:nvPr/>
        </p:nvPicPr>
        <p:blipFill>
          <a:blip r:embed="rId2" cstate="print"/>
          <a:srcRect/>
          <a:stretch>
            <a:fillRect/>
          </a:stretch>
        </p:blipFill>
        <p:spPr bwMode="auto">
          <a:xfrm>
            <a:off x="8028384" y="123478"/>
            <a:ext cx="2412347" cy="699542"/>
          </a:xfrm>
          <a:prstGeom prst="rect">
            <a:avLst/>
          </a:prstGeom>
          <a:noFill/>
        </p:spPr>
      </p:pic>
      <p:pic>
        <p:nvPicPr>
          <p:cNvPr id="19" name="Picture 12" descr="http://img1.wikia.nocookie.net/__cb20130313102434/trainstation/images/6/6d/Electricy_Pylon_V1.png"/>
          <p:cNvPicPr>
            <a:picLocks noChangeAspect="1" noChangeArrowheads="1"/>
          </p:cNvPicPr>
          <p:nvPr/>
        </p:nvPicPr>
        <p:blipFill>
          <a:blip r:embed="rId2" cstate="print"/>
          <a:srcRect/>
          <a:stretch>
            <a:fillRect/>
          </a:stretch>
        </p:blipFill>
        <p:spPr bwMode="auto">
          <a:xfrm>
            <a:off x="467544" y="144016"/>
            <a:ext cx="2412347" cy="699542"/>
          </a:xfrm>
          <a:prstGeom prst="rect">
            <a:avLst/>
          </a:prstGeom>
          <a:noFill/>
        </p:spPr>
      </p:pic>
      <p:pic>
        <p:nvPicPr>
          <p:cNvPr id="17" name="Picture 12" descr="http://img1.wikia.nocookie.net/__cb20130313102434/trainstation/images/6/6d/Electricy_Pylon_V1.png"/>
          <p:cNvPicPr>
            <a:picLocks noChangeAspect="1" noChangeArrowheads="1"/>
          </p:cNvPicPr>
          <p:nvPr/>
        </p:nvPicPr>
        <p:blipFill>
          <a:blip r:embed="rId2" cstate="print"/>
          <a:srcRect/>
          <a:stretch>
            <a:fillRect/>
          </a:stretch>
        </p:blipFill>
        <p:spPr bwMode="auto">
          <a:xfrm>
            <a:off x="0" y="144016"/>
            <a:ext cx="2412347" cy="699542"/>
          </a:xfrm>
          <a:prstGeom prst="rect">
            <a:avLst/>
          </a:prstGeom>
          <a:noFill/>
        </p:spPr>
      </p:pic>
      <p:sp>
        <p:nvSpPr>
          <p:cNvPr id="22" name="מלבן מעוגל 21"/>
          <p:cNvSpPr/>
          <p:nvPr/>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68" name="AutoShape 4" descr="http://fc02.deviantart.net/fs71/f/2013/255/4/c/utility_poles_by_regus_ttef-d6m16w5.png"/>
          <p:cNvSpPr>
            <a:spLocks noChangeAspect="1" noChangeArrowheads="1"/>
          </p:cNvSpPr>
          <p:nvPr/>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1270" name="Picture 6" descr="http://fc02.deviantart.net/fs71/f/2013/255/4/c/utility_poles_by_regus_ttef-d6m16w5.png"/>
          <p:cNvPicPr>
            <a:picLocks noChangeAspect="1" noChangeArrowheads="1"/>
          </p:cNvPicPr>
          <p:nvPr/>
        </p:nvPicPr>
        <p:blipFill>
          <a:blip r:embed="rId3" cstate="print"/>
          <a:srcRect/>
          <a:stretch>
            <a:fillRect/>
          </a:stretch>
        </p:blipFill>
        <p:spPr bwMode="auto">
          <a:xfrm>
            <a:off x="4716016" y="2355726"/>
            <a:ext cx="2798888" cy="1574375"/>
          </a:xfrm>
          <a:prstGeom prst="rect">
            <a:avLst/>
          </a:prstGeom>
          <a:noFill/>
        </p:spPr>
      </p:pic>
      <p:pic>
        <p:nvPicPr>
          <p:cNvPr id="18" name="Picture 6" descr="http://fc02.deviantart.net/fs71/f/2013/255/4/c/utility_poles_by_regus_ttef-d6m16w5.png"/>
          <p:cNvPicPr>
            <a:picLocks noChangeAspect="1" noChangeArrowheads="1"/>
          </p:cNvPicPr>
          <p:nvPr/>
        </p:nvPicPr>
        <p:blipFill>
          <a:blip r:embed="rId3" cstate="print"/>
          <a:srcRect/>
          <a:stretch>
            <a:fillRect/>
          </a:stretch>
        </p:blipFill>
        <p:spPr bwMode="auto">
          <a:xfrm flipH="1">
            <a:off x="1989136" y="2355726"/>
            <a:ext cx="2798888" cy="1574375"/>
          </a:xfrm>
          <a:prstGeom prst="rect">
            <a:avLst/>
          </a:prstGeom>
          <a:noFill/>
        </p:spPr>
      </p:pic>
      <p:sp>
        <p:nvSpPr>
          <p:cNvPr id="23" name="צורה חופשית 22"/>
          <p:cNvSpPr/>
          <p:nvPr/>
        </p:nvSpPr>
        <p:spPr>
          <a:xfrm>
            <a:off x="0" y="0"/>
            <a:ext cx="9252520" cy="6079605"/>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1272" name="Picture 8" descr="https://s3-eu-west-1.amazonaws.com/schooly/vitkin/vitkin/%D7%9E%D7%A0%D7%95%D7%A8%D7%94.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604448" y="4652553"/>
            <a:ext cx="360040" cy="490947"/>
          </a:xfrm>
          <a:prstGeom prst="rect">
            <a:avLst/>
          </a:prstGeom>
          <a:noFill/>
        </p:spPr>
      </p:pic>
      <p:sp>
        <p:nvSpPr>
          <p:cNvPr id="28" name="TextBox 27"/>
          <p:cNvSpPr txBox="1"/>
          <p:nvPr/>
        </p:nvSpPr>
        <p:spPr>
          <a:xfrm>
            <a:off x="5868144" y="4803998"/>
            <a:ext cx="4392488" cy="415498"/>
          </a:xfrm>
          <a:prstGeom prst="rect">
            <a:avLst/>
          </a:prstGeom>
          <a:noFill/>
        </p:spPr>
        <p:txBody>
          <a:bodyPr wrap="square" rtlCol="1">
            <a:spAutoFit/>
          </a:bodyPr>
          <a:lstStyle/>
          <a:p>
            <a:pPr algn="ctr"/>
            <a:r>
              <a:rPr lang="he-IL" sz="1200" b="1" spc="300" dirty="0" smtClean="0">
                <a:ln>
                  <a:solidFill>
                    <a:srgbClr val="FFCC00"/>
                  </a:solidFill>
                </a:ln>
                <a:solidFill>
                  <a:srgbClr val="FFCC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sz="800" b="1" dirty="0" smtClean="0">
                <a:solidFill>
                  <a:schemeClr val="bg1">
                    <a:lumMod val="65000"/>
                  </a:schemeClr>
                </a:solidFill>
                <a:latin typeface="Arial Unicode MS" pitchFamily="34" charset="-128"/>
                <a:ea typeface="Arial Unicode MS" pitchFamily="34" charset="-128"/>
              </a:rPr>
              <a:t>דרך חיים נבונה בסביבת חשמל</a:t>
            </a:r>
            <a:endParaRPr lang="he-IL" sz="800" b="1" dirty="0">
              <a:solidFill>
                <a:schemeClr val="bg1">
                  <a:lumMod val="65000"/>
                </a:schemeClr>
              </a:solidFill>
              <a:latin typeface="Arial Unicode MS" pitchFamily="34" charset="-128"/>
              <a:ea typeface="Arial Unicode MS" pitchFamily="34" charset="-128"/>
            </a:endParaRPr>
          </a:p>
        </p:txBody>
      </p:sp>
      <p:sp>
        <p:nvSpPr>
          <p:cNvPr id="15" name="צורה חופשית 14"/>
          <p:cNvSpPr/>
          <p:nvPr/>
        </p:nvSpPr>
        <p:spPr>
          <a:xfrm>
            <a:off x="-108520" y="4082699"/>
            <a:ext cx="971600" cy="1080120"/>
          </a:xfrm>
          <a:custGeom>
            <a:avLst/>
            <a:gdLst>
              <a:gd name="connsiteX0" fmla="*/ 0 w 971600"/>
              <a:gd name="connsiteY0" fmla="*/ 1080120 h 1080120"/>
              <a:gd name="connsiteX1" fmla="*/ 0 w 971600"/>
              <a:gd name="connsiteY1" fmla="*/ 0 h 1080120"/>
              <a:gd name="connsiteX2" fmla="*/ 971600 w 971600"/>
              <a:gd name="connsiteY2" fmla="*/ 1080120 h 1080120"/>
              <a:gd name="connsiteX3" fmla="*/ 0 w 971600"/>
              <a:gd name="connsiteY3" fmla="*/ 1080120 h 1080120"/>
              <a:gd name="connsiteX0" fmla="*/ 0 w 971600"/>
              <a:gd name="connsiteY0" fmla="*/ 1080120 h 1080120"/>
              <a:gd name="connsiteX1" fmla="*/ 0 w 971600"/>
              <a:gd name="connsiteY1" fmla="*/ 0 h 1080120"/>
              <a:gd name="connsiteX2" fmla="*/ 323528 w 971600"/>
              <a:gd name="connsiteY2" fmla="*/ 740618 h 1080120"/>
              <a:gd name="connsiteX3" fmla="*/ 971600 w 971600"/>
              <a:gd name="connsiteY3" fmla="*/ 1080120 h 1080120"/>
              <a:gd name="connsiteX4" fmla="*/ 0 w 971600"/>
              <a:gd name="connsiteY4" fmla="*/ 1080120 h 1080120"/>
              <a:gd name="connsiteX0" fmla="*/ 0 w 971600"/>
              <a:gd name="connsiteY0" fmla="*/ 1080120 h 1080120"/>
              <a:gd name="connsiteX1" fmla="*/ 0 w 971600"/>
              <a:gd name="connsiteY1" fmla="*/ 0 h 1080120"/>
              <a:gd name="connsiteX2" fmla="*/ 251520 w 971600"/>
              <a:gd name="connsiteY2" fmla="*/ 596602 h 1080120"/>
              <a:gd name="connsiteX3" fmla="*/ 971600 w 971600"/>
              <a:gd name="connsiteY3" fmla="*/ 1080120 h 1080120"/>
              <a:gd name="connsiteX4" fmla="*/ 0 w 971600"/>
              <a:gd name="connsiteY4" fmla="*/ 108012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00" h="1080120">
                <a:moveTo>
                  <a:pt x="0" y="1080120"/>
                </a:moveTo>
                <a:lnTo>
                  <a:pt x="0" y="0"/>
                </a:lnTo>
                <a:lnTo>
                  <a:pt x="251520" y="596602"/>
                </a:lnTo>
                <a:lnTo>
                  <a:pt x="971600" y="1080120"/>
                </a:lnTo>
                <a:lnTo>
                  <a:pt x="0" y="108012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ירח 15"/>
          <p:cNvSpPr/>
          <p:nvPr/>
        </p:nvSpPr>
        <p:spPr>
          <a:xfrm rot="19460853">
            <a:off x="107090" y="3675534"/>
            <a:ext cx="360868" cy="1844198"/>
          </a:xfrm>
          <a:prstGeom prst="mo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צורה חופשית 20"/>
          <p:cNvSpPr/>
          <p:nvPr/>
        </p:nvSpPr>
        <p:spPr>
          <a:xfrm rot="17702571">
            <a:off x="5736302" y="2689073"/>
            <a:ext cx="8677138" cy="488901"/>
          </a:xfrm>
          <a:custGeom>
            <a:avLst/>
            <a:gdLst>
              <a:gd name="connsiteX0" fmla="*/ 0 w 3384376"/>
              <a:gd name="connsiteY0" fmla="*/ 0 h 267494"/>
              <a:gd name="connsiteX1" fmla="*/ 3384376 w 3384376"/>
              <a:gd name="connsiteY1" fmla="*/ 0 h 267494"/>
              <a:gd name="connsiteX2" fmla="*/ 3384376 w 3384376"/>
              <a:gd name="connsiteY2" fmla="*/ 267494 h 267494"/>
              <a:gd name="connsiteX3" fmla="*/ 0 w 3384376"/>
              <a:gd name="connsiteY3" fmla="*/ 267494 h 267494"/>
              <a:gd name="connsiteX4" fmla="*/ 0 w 3384376"/>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85850"/>
              <a:gd name="connsiteX1" fmla="*/ 3528392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28392"/>
              <a:gd name="connsiteY0" fmla="*/ 0 h 285850"/>
              <a:gd name="connsiteX1" fmla="*/ 3513727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600372"/>
              <a:gd name="connsiteY0" fmla="*/ 0 h 285850"/>
              <a:gd name="connsiteX1" fmla="*/ 3513727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600372"/>
              <a:gd name="connsiteY0" fmla="*/ 0 h 285850"/>
              <a:gd name="connsiteX1" fmla="*/ 3557314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58236 w 3485080"/>
              <a:gd name="connsiteY0" fmla="*/ 307479 h 488901"/>
              <a:gd name="connsiteX1" fmla="*/ 3442022 w 3485080"/>
              <a:gd name="connsiteY1" fmla="*/ 0 h 488901"/>
              <a:gd name="connsiteX2" fmla="*/ 3398436 w 3485080"/>
              <a:gd name="connsiteY2" fmla="*/ 267494 h 488901"/>
              <a:gd name="connsiteX3" fmla="*/ 28724 w 3485080"/>
              <a:gd name="connsiteY3" fmla="*/ 267494 h 488901"/>
              <a:gd name="connsiteX4" fmla="*/ 58236 w 3485080"/>
              <a:gd name="connsiteY4" fmla="*/ 307479 h 48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080" h="488901">
                <a:moveTo>
                  <a:pt x="58236" y="307479"/>
                </a:moveTo>
                <a:cubicBezTo>
                  <a:pt x="1047509" y="488901"/>
                  <a:pt x="2135403" y="285850"/>
                  <a:pt x="3442022" y="0"/>
                </a:cubicBezTo>
                <a:cubicBezTo>
                  <a:pt x="3408349" y="89165"/>
                  <a:pt x="3485080" y="64029"/>
                  <a:pt x="3398436" y="267494"/>
                </a:cubicBezTo>
                <a:lnTo>
                  <a:pt x="28724" y="267494"/>
                </a:lnTo>
                <a:cubicBezTo>
                  <a:pt x="0" y="178329"/>
                  <a:pt x="226037" y="472844"/>
                  <a:pt x="58236" y="307479"/>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צורה חופשית 26"/>
          <p:cNvSpPr/>
          <p:nvPr/>
        </p:nvSpPr>
        <p:spPr>
          <a:xfrm>
            <a:off x="1187624" y="0"/>
            <a:ext cx="6768752" cy="267494"/>
          </a:xfrm>
          <a:custGeom>
            <a:avLst/>
            <a:gdLst>
              <a:gd name="connsiteX0" fmla="*/ 0 w 6552728"/>
              <a:gd name="connsiteY0" fmla="*/ 0 h 267494"/>
              <a:gd name="connsiteX1" fmla="*/ 6552728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6120680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04656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288032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288032 w 6552728"/>
              <a:gd name="connsiteY4" fmla="*/ 0 h 267494"/>
              <a:gd name="connsiteX0" fmla="*/ 36004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360040 w 6552728"/>
              <a:gd name="connsiteY4" fmla="*/ 0 h 267494"/>
              <a:gd name="connsiteX0" fmla="*/ 400852 w 6593540"/>
              <a:gd name="connsiteY0" fmla="*/ 0 h 267494"/>
              <a:gd name="connsiteX1" fmla="*/ 6017476 w 6593540"/>
              <a:gd name="connsiteY1" fmla="*/ 0 h 267494"/>
              <a:gd name="connsiteX2" fmla="*/ 6593540 w 6593540"/>
              <a:gd name="connsiteY2" fmla="*/ 267494 h 267494"/>
              <a:gd name="connsiteX3" fmla="*/ 40812 w 6593540"/>
              <a:gd name="connsiteY3" fmla="*/ 267494 h 267494"/>
              <a:gd name="connsiteX4" fmla="*/ 400852 w 6593540"/>
              <a:gd name="connsiteY4" fmla="*/ 0 h 267494"/>
              <a:gd name="connsiteX0" fmla="*/ 504056 w 6696744"/>
              <a:gd name="connsiteY0" fmla="*/ 0 h 267494"/>
              <a:gd name="connsiteX1" fmla="*/ 6120680 w 6696744"/>
              <a:gd name="connsiteY1" fmla="*/ 0 h 267494"/>
              <a:gd name="connsiteX2" fmla="*/ 6696744 w 6696744"/>
              <a:gd name="connsiteY2" fmla="*/ 267494 h 267494"/>
              <a:gd name="connsiteX3" fmla="*/ 0 w 6696744"/>
              <a:gd name="connsiteY3" fmla="*/ 267494 h 267494"/>
              <a:gd name="connsiteX4" fmla="*/ 504056 w 6696744"/>
              <a:gd name="connsiteY4" fmla="*/ 0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744" h="267494">
                <a:moveTo>
                  <a:pt x="504056" y="0"/>
                </a:moveTo>
                <a:lnTo>
                  <a:pt x="6120680" y="0"/>
                </a:lnTo>
                <a:lnTo>
                  <a:pt x="6696744" y="267494"/>
                </a:lnTo>
                <a:lnTo>
                  <a:pt x="0" y="267494"/>
                </a:lnTo>
                <a:cubicBezTo>
                  <a:pt x="120013" y="178329"/>
                  <a:pt x="103204" y="212990"/>
                  <a:pt x="504056" y="0"/>
                </a:cubicBezTo>
                <a:close/>
              </a:path>
            </a:pathLst>
          </a:custGeom>
          <a:solidFill>
            <a:srgbClr val="00206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75" name="Rectangle 3"/>
          <p:cNvSpPr>
            <a:spLocks noChangeArrowheads="1"/>
          </p:cNvSpPr>
          <p:nvPr/>
        </p:nvSpPr>
        <p:spPr bwMode="auto">
          <a:xfrm rot="10800000" flipV="1">
            <a:off x="4427984" y="582326"/>
            <a:ext cx="4176464" cy="4005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he-IL"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Guttman Haim" pitchFamily="2" charset="-79"/>
                <a:ea typeface="Calibri" pitchFamily="34" charset="0"/>
              </a:rPr>
              <a:t>מה נלמד?</a:t>
            </a:r>
            <a:endParaRPr kumimoji="0" lang="en-US"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ndParaRPr>
          </a:p>
          <a:p>
            <a:pPr marL="0" marR="0" lvl="0" indent="0" defTabSz="914400" rtl="1" eaLnBrk="0" fontAlgn="base" latinLnBrk="0" hangingPunct="0">
              <a:lnSpc>
                <a:spcPct val="150000"/>
              </a:lnSpc>
              <a:spcBef>
                <a:spcPct val="0"/>
              </a:spcBef>
              <a:spcAft>
                <a:spcPct val="0"/>
              </a:spcAft>
              <a:buClrTx/>
              <a:buSzTx/>
              <a:buFontTx/>
              <a:buChar char="•"/>
              <a:tabLst/>
            </a:pPr>
            <a:r>
              <a:rPr kumimoji="0" lang="he-IL" sz="2000" b="0" i="0" u="none" strike="noStrike" cap="none" normalizeH="0" baseline="0" dirty="0" smtClean="0">
                <a:ln>
                  <a:noFill/>
                </a:ln>
                <a:solidFill>
                  <a:srgbClr val="002060"/>
                </a:solidFill>
                <a:effectLst/>
                <a:latin typeface="Calibri" pitchFamily="34" charset="0"/>
                <a:ea typeface="Calibri" pitchFamily="34" charset="0"/>
              </a:rPr>
              <a:t> היכן נמצא החשמל בטבע</a:t>
            </a:r>
            <a:r>
              <a:rPr lang="he-IL" sz="2000" dirty="0" smtClean="0">
                <a:solidFill>
                  <a:srgbClr val="002060"/>
                </a:solidFill>
                <a:latin typeface="Calibri" pitchFamily="34" charset="0"/>
                <a:ea typeface="Calibri" pitchFamily="34" charset="0"/>
              </a:rPr>
              <a:t>?</a:t>
            </a:r>
            <a:endParaRPr lang="en-US" sz="2000" dirty="0" smtClean="0">
              <a:solidFill>
                <a:srgbClr val="002060"/>
              </a:solidFill>
              <a:latin typeface="Calibri" pitchFamily="34" charset="0"/>
              <a:ea typeface="Calibri" pitchFamily="34" charset="0"/>
            </a:endParaRPr>
          </a:p>
          <a:p>
            <a:pPr marL="0" marR="0" lvl="0" indent="0" defTabSz="914400" rtl="1" eaLnBrk="0" fontAlgn="base" latinLnBrk="0" hangingPunct="0">
              <a:lnSpc>
                <a:spcPct val="150000"/>
              </a:lnSpc>
              <a:spcBef>
                <a:spcPct val="0"/>
              </a:spcBef>
              <a:spcAft>
                <a:spcPct val="0"/>
              </a:spcAft>
              <a:buClrTx/>
              <a:buSzTx/>
              <a:buFontTx/>
              <a:buChar char="•"/>
              <a:tabLst/>
            </a:pPr>
            <a:r>
              <a:rPr kumimoji="0" lang="he-IL" sz="2000" b="0" i="0" u="none" strike="noStrike" cap="none" normalizeH="0" dirty="0" smtClean="0">
                <a:ln>
                  <a:noFill/>
                </a:ln>
                <a:solidFill>
                  <a:srgbClr val="002060"/>
                </a:solidFill>
                <a:effectLst/>
                <a:latin typeface="Calibri" pitchFamily="34" charset="0"/>
                <a:ea typeface="Calibri" pitchFamily="34" charset="0"/>
              </a:rPr>
              <a:t> כיצד הוא </a:t>
            </a:r>
            <a:r>
              <a:rPr kumimoji="0" lang="he-IL" sz="2000" b="0" i="0" u="none" strike="noStrike" cap="none" normalizeH="0" baseline="0" dirty="0" smtClean="0">
                <a:ln>
                  <a:noFill/>
                </a:ln>
                <a:solidFill>
                  <a:srgbClr val="002060"/>
                </a:solidFill>
                <a:effectLst/>
                <a:latin typeface="Calibri" pitchFamily="34" charset="0"/>
                <a:ea typeface="Calibri" pitchFamily="34" charset="0"/>
              </a:rPr>
              <a:t>נוצר?</a:t>
            </a:r>
            <a:endParaRPr kumimoji="0" lang="en-US" sz="2000" b="0" i="0" u="none" strike="noStrike" cap="none" normalizeH="0" baseline="0" dirty="0" smtClean="0">
              <a:ln>
                <a:noFill/>
              </a:ln>
              <a:solidFill>
                <a:srgbClr val="002060"/>
              </a:solidFill>
              <a:effectLst/>
              <a:latin typeface="Arial" pitchFamily="34" charset="0"/>
            </a:endParaRPr>
          </a:p>
          <a:p>
            <a:pPr marL="0" marR="0" lvl="0" indent="0" defTabSz="914400" rtl="1" eaLnBrk="0" fontAlgn="base" latinLnBrk="0" hangingPunct="0">
              <a:lnSpc>
                <a:spcPct val="150000"/>
              </a:lnSpc>
              <a:spcBef>
                <a:spcPct val="0"/>
              </a:spcBef>
              <a:spcAft>
                <a:spcPct val="0"/>
              </a:spcAft>
              <a:buClrTx/>
              <a:buSzTx/>
              <a:buFontTx/>
              <a:buChar char="•"/>
              <a:tabLst/>
            </a:pPr>
            <a:r>
              <a:rPr kumimoji="0" lang="he-IL" sz="2000" b="0" i="0" u="none" strike="noStrike" cap="none" normalizeH="0" baseline="0" dirty="0" smtClean="0">
                <a:ln>
                  <a:noFill/>
                </a:ln>
                <a:solidFill>
                  <a:srgbClr val="002060"/>
                </a:solidFill>
                <a:effectLst/>
                <a:latin typeface="Calibri" pitchFamily="34" charset="0"/>
                <a:ea typeface="Calibri" pitchFamily="34" charset="0"/>
              </a:rPr>
              <a:t> כיצד מסייעת לנו האנרגיה בטבע לייצר חשמל?    </a:t>
            </a:r>
            <a:endParaRPr kumimoji="0" lang="en-US" sz="2000" b="0" i="0" u="none" strike="noStrike" cap="none" normalizeH="0" baseline="0" dirty="0" smtClean="0">
              <a:ln>
                <a:noFill/>
              </a:ln>
              <a:solidFill>
                <a:srgbClr val="002060"/>
              </a:solidFill>
              <a:effectLst/>
              <a:latin typeface="Arial" pitchFamily="34" charset="0"/>
            </a:endParaRPr>
          </a:p>
          <a:p>
            <a:pPr marL="0" marR="0" lvl="0" indent="0" defTabSz="914400" rtl="1" eaLnBrk="0" fontAlgn="base" latinLnBrk="0" hangingPunct="0">
              <a:lnSpc>
                <a:spcPct val="150000"/>
              </a:lnSpc>
              <a:spcBef>
                <a:spcPct val="0"/>
              </a:spcBef>
              <a:spcAft>
                <a:spcPct val="0"/>
              </a:spcAft>
              <a:buClrTx/>
              <a:buSzTx/>
              <a:buFontTx/>
              <a:buChar char="•"/>
              <a:tabLst/>
            </a:pPr>
            <a:r>
              <a:rPr kumimoji="0" lang="he-IL" sz="2000" b="0" i="0" u="none" strike="noStrike" cap="none" normalizeH="0" baseline="0" dirty="0" smtClean="0">
                <a:ln>
                  <a:noFill/>
                </a:ln>
                <a:solidFill>
                  <a:srgbClr val="002060"/>
                </a:solidFill>
                <a:effectLst/>
                <a:latin typeface="Calibri" pitchFamily="34" charset="0"/>
                <a:ea typeface="Calibri" pitchFamily="34" charset="0"/>
              </a:rPr>
              <a:t> כיצד פועל החשמל בגוף החי?</a:t>
            </a:r>
            <a:endParaRPr kumimoji="0" lang="en-US" sz="2000" b="0" i="0" u="none" strike="noStrike" cap="none" normalizeH="0" baseline="0" dirty="0" smtClean="0">
              <a:ln>
                <a:noFill/>
              </a:ln>
              <a:solidFill>
                <a:srgbClr val="002060"/>
              </a:solidFill>
              <a:effectLst/>
              <a:latin typeface="Arial" pitchFamily="34" charset="0"/>
            </a:endParaRPr>
          </a:p>
          <a:p>
            <a:pPr marL="0" marR="0" lvl="0" indent="0" defTabSz="914400" rtl="1" eaLnBrk="0" fontAlgn="base" latinLnBrk="0" hangingPunct="0">
              <a:lnSpc>
                <a:spcPct val="150000"/>
              </a:lnSpc>
              <a:spcBef>
                <a:spcPct val="0"/>
              </a:spcBef>
              <a:spcAft>
                <a:spcPct val="0"/>
              </a:spcAft>
              <a:buClrTx/>
              <a:buSzTx/>
              <a:buFontTx/>
              <a:buChar char="•"/>
              <a:tabLst/>
            </a:pPr>
            <a:r>
              <a:rPr kumimoji="0" lang="he-IL" sz="2000" b="0" i="0" u="none" strike="noStrike" cap="none" normalizeH="0" baseline="0" dirty="0" smtClean="0">
                <a:ln>
                  <a:noFill/>
                </a:ln>
                <a:solidFill>
                  <a:srgbClr val="002060"/>
                </a:solidFill>
                <a:effectLst/>
                <a:latin typeface="Calibri" pitchFamily="34" charset="0"/>
                <a:ea typeface="Calibri" pitchFamily="34" charset="0"/>
              </a:rPr>
              <a:t> חשמל בשימוש בע</a:t>
            </a:r>
            <a:r>
              <a:rPr lang="he-IL" sz="2000" dirty="0" smtClean="0">
                <a:solidFill>
                  <a:srgbClr val="002060"/>
                </a:solidFill>
                <a:latin typeface="Calibri" pitchFamily="34" charset="0"/>
                <a:ea typeface="Calibri" pitchFamily="34" charset="0"/>
              </a:rPr>
              <a:t>לי חיים</a:t>
            </a:r>
            <a:endParaRPr kumimoji="0" lang="he-IL" sz="2000" b="0" i="0" u="none" strike="noStrike" cap="none" normalizeH="0" baseline="0" dirty="0" smtClean="0">
              <a:ln>
                <a:noFill/>
              </a:ln>
              <a:solidFill>
                <a:srgbClr val="002060"/>
              </a:solidFill>
              <a:effectLst/>
              <a:latin typeface="Calibri" pitchFamily="34" charset="0"/>
              <a:ea typeface="Calibri" pitchFamily="34" charset="0"/>
            </a:endParaRPr>
          </a:p>
          <a:p>
            <a:pPr lvl="0" eaLnBrk="0" fontAlgn="base" hangingPunct="0">
              <a:lnSpc>
                <a:spcPct val="150000"/>
              </a:lnSpc>
              <a:spcBef>
                <a:spcPct val="0"/>
              </a:spcBef>
              <a:spcAft>
                <a:spcPct val="0"/>
              </a:spcAft>
              <a:buFontTx/>
              <a:buChar char="•"/>
            </a:pPr>
            <a:r>
              <a:rPr lang="he-IL" sz="2000" dirty="0" smtClean="0">
                <a:solidFill>
                  <a:srgbClr val="002060"/>
                </a:solidFill>
                <a:latin typeface="Calibri" pitchFamily="34" charset="0"/>
                <a:ea typeface="Calibri" pitchFamily="34" charset="0"/>
              </a:rPr>
              <a:t> הברק והרעם- כיצד הם נוצרים?</a:t>
            </a:r>
            <a:r>
              <a:rPr lang="en-US" sz="2000" dirty="0" smtClean="0">
                <a:solidFill>
                  <a:srgbClr val="002060"/>
                </a:solidFill>
                <a:latin typeface="Arial" pitchFamily="34" charset="0"/>
              </a:rPr>
              <a:t> </a:t>
            </a:r>
            <a:endParaRPr kumimoji="0" lang="he-IL" sz="2000" b="0" i="0" u="none" strike="noStrike" cap="none" normalizeH="0" baseline="0" dirty="0" smtClean="0">
              <a:ln>
                <a:noFill/>
              </a:ln>
              <a:solidFill>
                <a:srgbClr val="002060"/>
              </a:solidFill>
              <a:effectLst/>
              <a:latin typeface="Calibri" pitchFamily="34" charset="0"/>
              <a:ea typeface="Calibri" pitchFamily="34" charset="0"/>
            </a:endParaRPr>
          </a:p>
        </p:txBody>
      </p:sp>
      <p:graphicFrame>
        <p:nvGraphicFramePr>
          <p:cNvPr id="26" name="דיאגרמה 25"/>
          <p:cNvGraphicFramePr/>
          <p:nvPr/>
        </p:nvGraphicFramePr>
        <p:xfrm>
          <a:off x="-396552" y="339502"/>
          <a:ext cx="6048672" cy="4104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blinds(horizontal)">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blinds(horizontal)">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2" dur="500"/>
                                        <p:tgtEl>
                                          <p:spTgt spid="30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blinds(horizontal)">
                                      <p:cBhvr>
                                        <p:cTn id="27" dur="500"/>
                                        <p:tgtEl>
                                          <p:spTgt spid="307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5">
                                            <p:txEl>
                                              <p:pRg st="6" end="6"/>
                                            </p:txEl>
                                          </p:spTgt>
                                        </p:tgtEl>
                                        <p:attrNameLst>
                                          <p:attrName>style.visibility</p:attrName>
                                        </p:attrNameLst>
                                      </p:cBhvr>
                                      <p:to>
                                        <p:strVal val="visible"/>
                                      </p:to>
                                    </p:set>
                                    <p:animEffect transition="in" filter="blinds(horizontal)">
                                      <p:cBhvr>
                                        <p:cTn id="32" dur="500"/>
                                        <p:tgtEl>
                                          <p:spTgt spid="3075">
                                            <p:txEl>
                                              <p:pRg st="6" end="6"/>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23478"/>
            <a:ext cx="6984776" cy="1138773"/>
          </a:xfrm>
          <a:prstGeom prst="rect">
            <a:avLst/>
          </a:prstGeom>
          <a:noFill/>
        </p:spPr>
        <p:txBody>
          <a:bodyPr wrap="square" rtlCol="1">
            <a:spAutoFit/>
          </a:bodyPr>
          <a:lstStyle/>
          <a:p>
            <a:endParaRPr lang="he-IL" dirty="0" smtClean="0"/>
          </a:p>
          <a:p>
            <a:pPr algn="ctr"/>
            <a:r>
              <a:rPr lang="he-IL" sz="3200" b="1" dirty="0" smtClean="0">
                <a:solidFill>
                  <a:srgbClr val="FF0000"/>
                </a:solidFill>
                <a:effectLst>
                  <a:outerShdw blurRad="38100" dist="38100" dir="2700000" algn="tl">
                    <a:srgbClr val="000000">
                      <a:alpha val="43137"/>
                    </a:srgbClr>
                  </a:outerShdw>
                </a:effectLst>
              </a:rPr>
              <a:t>מה מתרחש כששני עננים נפגשים?</a:t>
            </a:r>
          </a:p>
          <a:p>
            <a:endParaRPr lang="he-IL" dirty="0" smtClean="0"/>
          </a:p>
        </p:txBody>
      </p:sp>
      <p:sp>
        <p:nvSpPr>
          <p:cNvPr id="18" name="מלבן מעוגל 17"/>
          <p:cNvSpPr/>
          <p:nvPr/>
        </p:nvSpPr>
        <p:spPr>
          <a:xfrm>
            <a:off x="323528" y="1275606"/>
            <a:ext cx="6336704" cy="324036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solidFill>
                  <a:srgbClr val="002060"/>
                </a:solidFill>
              </a:rPr>
              <a:t>טיפות המים הנמצאות בענן טעונות מטען חשמלי.</a:t>
            </a:r>
          </a:p>
          <a:p>
            <a:pPr algn="ctr"/>
            <a:r>
              <a:rPr lang="he-IL" sz="2400" dirty="0" smtClean="0">
                <a:solidFill>
                  <a:srgbClr val="002060"/>
                </a:solidFill>
              </a:rPr>
              <a:t>כשמתקיים מפגש בן שני עננים נוצר הפרש מתחים חשמליים. כאשר ההפרש גדול, נוצר כוח חשמלי (מתח) גדול, המגיע לעשרות מיליוני וולט, </a:t>
            </a:r>
          </a:p>
          <a:p>
            <a:pPr algn="ctr"/>
            <a:r>
              <a:rPr lang="he-IL" sz="2400" dirty="0" smtClean="0">
                <a:solidFill>
                  <a:srgbClr val="002060"/>
                </a:solidFill>
              </a:rPr>
              <a:t>ניצוץ - הוא ה</a:t>
            </a:r>
            <a:r>
              <a:rPr lang="he-IL" sz="2400" b="1" dirty="0" smtClean="0">
                <a:solidFill>
                  <a:srgbClr val="002060"/>
                </a:solidFill>
              </a:rPr>
              <a:t>ברק</a:t>
            </a:r>
            <a:r>
              <a:rPr lang="he-IL" sz="2400" dirty="0" smtClean="0">
                <a:solidFill>
                  <a:srgbClr val="002060"/>
                </a:solidFill>
              </a:rPr>
              <a:t>, והאוויר שבדרכו מתחמם מאוד ויכול להגיע לטמפרטורה של למעלה מ– 27,000 מעלות! החום הרב - הוא הגורם לאור שאנחנו רואים ולרעש שאנו שומעים - </a:t>
            </a:r>
            <a:r>
              <a:rPr lang="he-IL" sz="2400" b="1" dirty="0" smtClean="0">
                <a:solidFill>
                  <a:srgbClr val="002060"/>
                </a:solidFill>
              </a:rPr>
              <a:t>הרעם.</a:t>
            </a:r>
            <a:endParaRPr lang="he-IL" sz="2400" dirty="0">
              <a:solidFill>
                <a:srgbClr val="002060"/>
              </a:solidFill>
            </a:endParaRPr>
          </a:p>
        </p:txBody>
      </p:sp>
      <p:pic>
        <p:nvPicPr>
          <p:cNvPr id="1026" name="Picture 2"/>
          <p:cNvPicPr>
            <a:picLocks noChangeAspect="1" noChangeArrowheads="1"/>
          </p:cNvPicPr>
          <p:nvPr/>
        </p:nvPicPr>
        <p:blipFill>
          <a:blip r:embed="rId2" cstate="print"/>
          <a:srcRect/>
          <a:stretch>
            <a:fillRect/>
          </a:stretch>
        </p:blipFill>
        <p:spPr bwMode="auto">
          <a:xfrm>
            <a:off x="6628927" y="1923678"/>
            <a:ext cx="2373749" cy="15841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411510"/>
            <a:ext cx="7774632" cy="901923"/>
          </a:xfrm>
        </p:spPr>
        <p:txBody>
          <a:bodyPr/>
          <a:lstStyle/>
          <a:p>
            <a:pPr algn="r"/>
            <a:r>
              <a:rPr lang="he-IL" sz="3200" b="1" dirty="0" smtClean="0">
                <a:solidFill>
                  <a:srgbClr val="FF0000"/>
                </a:solidFill>
                <a:effectLst>
                  <a:outerShdw blurRad="38100" dist="38100" dir="2700000" algn="tl">
                    <a:srgbClr val="000000">
                      <a:alpha val="43137"/>
                    </a:srgbClr>
                  </a:outerShdw>
                </a:effectLst>
                <a:cs typeface="+mn-cs"/>
              </a:rPr>
              <a:t>חישבו, מה מתרחש קודם הרעם או הברק? מה קורה במציאות? מדוע?</a:t>
            </a:r>
            <a:r>
              <a:rPr lang="he-IL" sz="1600" b="1" dirty="0" smtClean="0">
                <a:solidFill>
                  <a:srgbClr val="002060"/>
                </a:solidFill>
                <a:cs typeface="+mn-cs"/>
              </a:rPr>
              <a:t/>
            </a:r>
            <a:br>
              <a:rPr lang="he-IL" sz="1600" b="1" dirty="0" smtClean="0">
                <a:solidFill>
                  <a:srgbClr val="002060"/>
                </a:solidFill>
                <a:cs typeface="+mn-cs"/>
              </a:rPr>
            </a:br>
            <a:r>
              <a:rPr lang="he-IL" sz="1600" b="1" dirty="0" smtClean="0">
                <a:cs typeface="+mn-cs"/>
              </a:rPr>
              <a:t/>
            </a:r>
            <a:br>
              <a:rPr lang="he-IL" sz="1600" b="1" dirty="0" smtClean="0">
                <a:cs typeface="+mn-cs"/>
              </a:rPr>
            </a:br>
            <a:endParaRPr lang="he-IL" sz="1600" dirty="0">
              <a:cs typeface="+mn-cs"/>
            </a:endParaRPr>
          </a:p>
        </p:txBody>
      </p:sp>
      <p:sp>
        <p:nvSpPr>
          <p:cNvPr id="3" name="אליפסה 2"/>
          <p:cNvSpPr/>
          <p:nvPr/>
        </p:nvSpPr>
        <p:spPr>
          <a:xfrm>
            <a:off x="611560" y="1635646"/>
            <a:ext cx="7848872" cy="2448272"/>
          </a:xfrm>
          <a:prstGeom prst="round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sz="1600" dirty="0" smtClean="0">
              <a:solidFill>
                <a:srgbClr val="002060"/>
              </a:solidFill>
            </a:endParaRPr>
          </a:p>
          <a:p>
            <a:r>
              <a:rPr lang="he-IL" sz="2200" dirty="0" smtClean="0">
                <a:solidFill>
                  <a:srgbClr val="002060"/>
                </a:solidFill>
              </a:rPr>
              <a:t>הרעם נשמע כמה שניות אחרי שרואים את הברק, אך בפועל הוא מתרחש קודם.</a:t>
            </a:r>
            <a:br>
              <a:rPr lang="he-IL" sz="2200" dirty="0" smtClean="0">
                <a:solidFill>
                  <a:srgbClr val="002060"/>
                </a:solidFill>
              </a:rPr>
            </a:br>
            <a:r>
              <a:rPr lang="he-IL" sz="2200" dirty="0" smtClean="0">
                <a:solidFill>
                  <a:srgbClr val="002060"/>
                </a:solidFill>
              </a:rPr>
              <a:t>הסיבה לכך היא ההבדל העצום בין מהירות האור למהירות הקול. </a:t>
            </a:r>
          </a:p>
          <a:p>
            <a:r>
              <a:rPr lang="he-IL" sz="2200" dirty="0" smtClean="0">
                <a:solidFill>
                  <a:srgbClr val="002060"/>
                </a:solidFill>
              </a:rPr>
              <a:t>מהירות האור היא  </a:t>
            </a:r>
            <a:r>
              <a:rPr lang="he-IL" sz="2200" dirty="0" err="1" smtClean="0">
                <a:solidFill>
                  <a:srgbClr val="002060"/>
                </a:solidFill>
              </a:rPr>
              <a:t>300</a:t>
            </a:r>
            <a:r>
              <a:rPr lang="he-IL" sz="2200" dirty="0" smtClean="0">
                <a:solidFill>
                  <a:srgbClr val="002060"/>
                </a:solidFill>
              </a:rPr>
              <a:t>,</a:t>
            </a:r>
            <a:r>
              <a:rPr lang="he-IL" sz="2200" dirty="0" err="1" smtClean="0">
                <a:solidFill>
                  <a:srgbClr val="002060"/>
                </a:solidFill>
              </a:rPr>
              <a:t>000</a:t>
            </a:r>
            <a:r>
              <a:rPr lang="he-IL" sz="2200" dirty="0" smtClean="0">
                <a:solidFill>
                  <a:srgbClr val="002060"/>
                </a:solidFill>
              </a:rPr>
              <a:t> קילומטרים לשנייה - בעוד שמהירות הקול היא רק כ– </a:t>
            </a:r>
            <a:r>
              <a:rPr lang="he-IL" sz="2200" dirty="0" err="1" smtClean="0">
                <a:solidFill>
                  <a:srgbClr val="002060"/>
                </a:solidFill>
              </a:rPr>
              <a:t>300</a:t>
            </a:r>
            <a:r>
              <a:rPr lang="he-IL" sz="2200" dirty="0" smtClean="0">
                <a:solidFill>
                  <a:srgbClr val="002060"/>
                </a:solidFill>
              </a:rPr>
              <a:t> מטרים לשנייה.</a:t>
            </a:r>
            <a:r>
              <a:rPr lang="he-IL" sz="2400" dirty="0" smtClean="0">
                <a:solidFill>
                  <a:srgbClr val="002060"/>
                </a:solidFill>
              </a:rPr>
              <a:t/>
            </a:r>
            <a:br>
              <a:rPr lang="he-IL" sz="2400" dirty="0" smtClean="0">
                <a:solidFill>
                  <a:srgbClr val="002060"/>
                </a:solidFill>
              </a:rPr>
            </a:br>
            <a:endParaRPr lang="he-IL"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75656" y="339502"/>
            <a:ext cx="6190456" cy="576063"/>
          </a:xfrm>
        </p:spPr>
        <p:txBody>
          <a:bodyPr/>
          <a:lstStyle/>
          <a:p>
            <a:r>
              <a:rPr lang="he-IL" sz="3200" b="1" dirty="0" smtClean="0">
                <a:solidFill>
                  <a:srgbClr val="FF0000"/>
                </a:solidFill>
                <a:effectLst>
                  <a:outerShdw blurRad="38100" dist="38100" dir="2700000" algn="tl">
                    <a:srgbClr val="000000">
                      <a:alpha val="43137"/>
                    </a:srgbClr>
                  </a:outerShdw>
                </a:effectLst>
                <a:cs typeface="+mn-cs"/>
              </a:rPr>
              <a:t>ברק יכול להיות גם מסוכן, כיצד?</a:t>
            </a:r>
            <a:r>
              <a:rPr lang="he-IL" sz="5400" b="1" dirty="0" smtClean="0">
                <a:solidFill>
                  <a:srgbClr val="FF0000"/>
                </a:solidFill>
                <a:effectLst>
                  <a:outerShdw blurRad="38100" dist="38100" dir="2700000" algn="tl">
                    <a:srgbClr val="000000">
                      <a:alpha val="43137"/>
                    </a:srgbClr>
                  </a:outerShdw>
                </a:effectLst>
              </a:rPr>
              <a:t/>
            </a:r>
            <a:br>
              <a:rPr lang="he-IL" sz="5400" b="1" dirty="0" smtClean="0">
                <a:solidFill>
                  <a:srgbClr val="FF0000"/>
                </a:solidFill>
                <a:effectLst>
                  <a:outerShdw blurRad="38100" dist="38100" dir="2700000" algn="tl">
                    <a:srgbClr val="000000">
                      <a:alpha val="43137"/>
                    </a:srgbClr>
                  </a:outerShdw>
                </a:effectLst>
              </a:rPr>
            </a:br>
            <a:endParaRPr lang="he-IL" sz="5400" b="1" dirty="0">
              <a:solidFill>
                <a:srgbClr val="FF0000"/>
              </a:solidFill>
              <a:effectLst>
                <a:outerShdw blurRad="38100" dist="38100" dir="2700000" algn="tl">
                  <a:srgbClr val="000000">
                    <a:alpha val="43137"/>
                  </a:srgbClr>
                </a:outerShdw>
              </a:effectLst>
            </a:endParaRPr>
          </a:p>
        </p:txBody>
      </p:sp>
      <p:sp>
        <p:nvSpPr>
          <p:cNvPr id="5" name="תרשים זרימה: תהליך חלופי 4"/>
          <p:cNvSpPr/>
          <p:nvPr/>
        </p:nvSpPr>
        <p:spPr>
          <a:xfrm>
            <a:off x="1043608" y="1347614"/>
            <a:ext cx="6696744" cy="288032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002060"/>
                </a:solidFill>
              </a:rPr>
              <a:t>פגיעה של ברק בגוף חי או דומם על האדמה מכונה מכת ברק, שכן זוהי למעשה מכת חשמל:</a:t>
            </a:r>
          </a:p>
          <a:p>
            <a:pPr algn="ctr"/>
            <a:r>
              <a:rPr lang="he-IL" sz="2400" b="1" dirty="0" smtClean="0">
                <a:solidFill>
                  <a:srgbClr val="002060"/>
                </a:solidFill>
              </a:rPr>
              <a:t>זרם חשמלי בעל מתח גבוה מאוד מועבר מהאוויר אל הגוף שנפגע.</a:t>
            </a:r>
          </a:p>
          <a:p>
            <a:pPr algn="ctr"/>
            <a:r>
              <a:rPr lang="he-IL" sz="2400" b="1" dirty="0" smtClean="0">
                <a:solidFill>
                  <a:srgbClr val="002060"/>
                </a:solidFill>
              </a:rPr>
              <a:t>כמות הזרם המועבר גבוהה, ולרוב גורמת הפגיעה לנזק: שריפה, פיצוץ או מוות.</a:t>
            </a:r>
            <a:endParaRPr lang="he-IL"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3792" y="483518"/>
            <a:ext cx="7630616" cy="648071"/>
          </a:xfrm>
        </p:spPr>
        <p:txBody>
          <a:bodyPr/>
          <a:lstStyle/>
          <a:p>
            <a:pPr algn="r"/>
            <a:r>
              <a:rPr lang="he-IL" sz="3200" b="1" dirty="0" smtClean="0">
                <a:solidFill>
                  <a:srgbClr val="FF0000"/>
                </a:solidFill>
                <a:effectLst>
                  <a:outerShdw blurRad="38100" dist="38100" dir="2700000" algn="tl">
                    <a:srgbClr val="000000">
                      <a:alpha val="43137"/>
                    </a:srgbClr>
                  </a:outerShdw>
                </a:effectLst>
                <a:cs typeface="+mn-cs"/>
              </a:rPr>
              <a:t>מי היה הראשון שגילה שברק מקורו בחשמל?</a:t>
            </a:r>
            <a:r>
              <a:rPr lang="he-IL" sz="2400" b="1" dirty="0" smtClean="0">
                <a:solidFill>
                  <a:srgbClr val="002060"/>
                </a:solidFill>
                <a:effectLst>
                  <a:outerShdw blurRad="38100" dist="38100" dir="2700000" algn="tl">
                    <a:srgbClr val="000000">
                      <a:alpha val="43137"/>
                    </a:srgbClr>
                  </a:outerShdw>
                </a:effectLst>
                <a:cs typeface="+mn-cs"/>
              </a:rPr>
              <a:t/>
            </a:r>
            <a:br>
              <a:rPr lang="he-IL" sz="2400" b="1" dirty="0" smtClean="0">
                <a:solidFill>
                  <a:srgbClr val="002060"/>
                </a:solidFill>
                <a:effectLst>
                  <a:outerShdw blurRad="38100" dist="38100" dir="2700000" algn="tl">
                    <a:srgbClr val="000000">
                      <a:alpha val="43137"/>
                    </a:srgbClr>
                  </a:outerShdw>
                </a:effectLst>
                <a:cs typeface="+mn-cs"/>
              </a:rPr>
            </a:br>
            <a:r>
              <a:rPr lang="he-IL" sz="2000" dirty="0" smtClean="0">
                <a:cs typeface="+mn-cs"/>
              </a:rPr>
              <a:t/>
            </a:r>
            <a:br>
              <a:rPr lang="he-IL" sz="2000" dirty="0" smtClean="0">
                <a:cs typeface="+mn-cs"/>
              </a:rPr>
            </a:br>
            <a:endParaRPr lang="he-IL" sz="2000" dirty="0">
              <a:cs typeface="+mn-cs"/>
            </a:endParaRPr>
          </a:p>
        </p:txBody>
      </p:sp>
      <p:sp>
        <p:nvSpPr>
          <p:cNvPr id="3" name="מלבן 2"/>
          <p:cNvSpPr/>
          <p:nvPr/>
        </p:nvSpPr>
        <p:spPr>
          <a:xfrm rot="10800000" flipV="1">
            <a:off x="2267744" y="1477688"/>
            <a:ext cx="6480720" cy="2462213"/>
          </a:xfrm>
          <a:prstGeom prst="rect">
            <a:avLst/>
          </a:prstGeom>
        </p:spPr>
        <p:txBody>
          <a:bodyPr wrap="square">
            <a:spAutoFit/>
          </a:bodyPr>
          <a:lstStyle/>
          <a:p>
            <a:pPr>
              <a:buFont typeface="Arial" pitchFamily="34" charset="0"/>
              <a:buChar char="•"/>
            </a:pPr>
            <a:r>
              <a:rPr lang="en-US" sz="2000" dirty="0" smtClean="0">
                <a:solidFill>
                  <a:srgbClr val="002060"/>
                </a:solidFill>
              </a:rPr>
              <a:t> </a:t>
            </a:r>
            <a:r>
              <a:rPr lang="he-IL" sz="2200" dirty="0" smtClean="0">
                <a:solidFill>
                  <a:srgbClr val="002060"/>
                </a:solidFill>
              </a:rPr>
              <a:t>בנג'מין פרנקלין - מדינאי, מדען וסופר אמריקני, הוכיח לראשונה כי מקורו של הבהק הברק הוא בחשמל. </a:t>
            </a:r>
          </a:p>
          <a:p>
            <a:pPr>
              <a:buFont typeface="Arial" pitchFamily="34" charset="0"/>
              <a:buChar char="•"/>
            </a:pPr>
            <a:r>
              <a:rPr lang="en-US" sz="2200" dirty="0" smtClean="0">
                <a:solidFill>
                  <a:srgbClr val="002060"/>
                </a:solidFill>
              </a:rPr>
              <a:t> </a:t>
            </a:r>
            <a:r>
              <a:rPr lang="he-IL" sz="2200" dirty="0" smtClean="0">
                <a:solidFill>
                  <a:srgbClr val="002060"/>
                </a:solidFill>
              </a:rPr>
              <a:t>בזמן סופת רעמים וברקים הוא העיף עפיפון אל עבר העננים הטעונים חשמל. אל העפיפון חיבר חוט ברזל, ובקצה החוט קשר מפתח ברזל.כאשר נרטב החוט מן הגשמים, נגע פרנקלין במפתח. אז עבר זעזוע בגופו, ובין האצבע למפתח נוצר ניצוץ.</a:t>
            </a:r>
            <a:endParaRPr lang="he-IL" sz="2200" dirty="0">
              <a:solidFill>
                <a:srgbClr val="002060"/>
              </a:solidFill>
            </a:endParaRPr>
          </a:p>
        </p:txBody>
      </p:sp>
      <p:sp>
        <p:nvSpPr>
          <p:cNvPr id="4" name="יהלום 3"/>
          <p:cNvSpPr/>
          <p:nvPr/>
        </p:nvSpPr>
        <p:spPr>
          <a:xfrm>
            <a:off x="827584" y="1635646"/>
            <a:ext cx="1152128" cy="1800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 name="מחבר מעוקל 6"/>
          <p:cNvCxnSpPr>
            <a:stCxn id="4" idx="2"/>
          </p:cNvCxnSpPr>
          <p:nvPr/>
        </p:nvCxnSpPr>
        <p:spPr>
          <a:xfrm rot="16200000" flipH="1">
            <a:off x="503548" y="4335946"/>
            <a:ext cx="2088232" cy="28803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משנה 2"/>
          <p:cNvSpPr>
            <a:spLocks noGrp="1"/>
          </p:cNvSpPr>
          <p:nvPr>
            <p:ph type="ctrTitle"/>
          </p:nvPr>
        </p:nvSpPr>
        <p:spPr>
          <a:xfrm>
            <a:off x="-108520" y="-308570"/>
            <a:ext cx="9361040" cy="576064"/>
          </a:xfrm>
        </p:spPr>
        <p:txBody>
          <a:bodyPr/>
          <a:lstStyle/>
          <a:p>
            <a:r>
              <a:rPr lang="he-IL" sz="2000" b="1" dirty="0" smtClean="0">
                <a:cs typeface="+mn-cs"/>
              </a:rPr>
              <a:t/>
            </a:r>
            <a:br>
              <a:rPr lang="he-IL" sz="2000" b="1" dirty="0" smtClean="0">
                <a:cs typeface="+mn-cs"/>
              </a:rPr>
            </a:br>
            <a:r>
              <a:rPr lang="he-IL" sz="2000" b="1" dirty="0" smtClean="0">
                <a:cs typeface="+mn-cs"/>
              </a:rPr>
              <a:t/>
            </a:r>
            <a:br>
              <a:rPr lang="he-IL" sz="2000" b="1" dirty="0" smtClean="0">
                <a:cs typeface="+mn-cs"/>
              </a:rPr>
            </a:br>
            <a:r>
              <a:rPr lang="he-IL" sz="2000" b="1" dirty="0" smtClean="0">
                <a:cs typeface="+mn-cs"/>
              </a:rPr>
              <a:t>     </a:t>
            </a:r>
            <a:r>
              <a:rPr lang="he-IL" sz="3200" b="1" dirty="0" smtClean="0">
                <a:solidFill>
                  <a:srgbClr val="FF0000"/>
                </a:solidFill>
                <a:effectLst>
                  <a:outerShdw blurRad="38100" dist="38100" dir="2700000" algn="tl">
                    <a:srgbClr val="000000">
                      <a:alpha val="43137"/>
                    </a:srgbClr>
                  </a:outerShdw>
                </a:effectLst>
                <a:cs typeface="+mn-cs"/>
              </a:rPr>
              <a:t>מה ניתן לעשות כדי למנוע פגיעה מברק?</a:t>
            </a:r>
            <a:br>
              <a:rPr lang="he-IL" sz="3200" b="1" dirty="0" smtClean="0">
                <a:solidFill>
                  <a:srgbClr val="FF0000"/>
                </a:solidFill>
                <a:effectLst>
                  <a:outerShdw blurRad="38100" dist="38100" dir="2700000" algn="tl">
                    <a:srgbClr val="000000">
                      <a:alpha val="43137"/>
                    </a:srgbClr>
                  </a:outerShdw>
                </a:effectLst>
                <a:cs typeface="+mn-cs"/>
              </a:rPr>
            </a:br>
            <a:r>
              <a:rPr lang="he-IL" sz="2000" b="1" dirty="0" smtClean="0">
                <a:cs typeface="+mn-cs"/>
              </a:rPr>
              <a:t/>
            </a:r>
            <a:br>
              <a:rPr lang="he-IL" sz="2000" b="1" dirty="0" smtClean="0">
                <a:cs typeface="+mn-cs"/>
              </a:rPr>
            </a:br>
            <a:r>
              <a:rPr lang="he-IL" sz="2000" dirty="0" smtClean="0">
                <a:cs typeface="+mn-cs"/>
              </a:rPr>
              <a:t/>
            </a:r>
            <a:br>
              <a:rPr lang="he-IL" sz="2000" dirty="0" smtClean="0">
                <a:cs typeface="+mn-cs"/>
              </a:rPr>
            </a:br>
            <a:endParaRPr lang="he-IL" sz="2000" dirty="0">
              <a:cs typeface="+mn-cs"/>
            </a:endParaRPr>
          </a:p>
        </p:txBody>
      </p:sp>
      <p:sp>
        <p:nvSpPr>
          <p:cNvPr id="6" name="מלבן 5"/>
          <p:cNvSpPr/>
          <p:nvPr/>
        </p:nvSpPr>
        <p:spPr>
          <a:xfrm>
            <a:off x="755576" y="987574"/>
            <a:ext cx="7992888" cy="1323439"/>
          </a:xfrm>
          <a:prstGeom prst="rect">
            <a:avLst/>
          </a:prstGeom>
        </p:spPr>
        <p:txBody>
          <a:bodyPr wrap="square">
            <a:spAutoFit/>
          </a:bodyPr>
          <a:lstStyle/>
          <a:p>
            <a:pPr algn="ctr"/>
            <a:r>
              <a:rPr lang="he-IL" sz="2000" dirty="0" smtClean="0">
                <a:solidFill>
                  <a:srgbClr val="002060"/>
                </a:solidFill>
              </a:rPr>
              <a:t>     </a:t>
            </a:r>
            <a:r>
              <a:rPr lang="he-IL" dirty="0" smtClean="0">
                <a:solidFill>
                  <a:srgbClr val="002060"/>
                </a:solidFill>
              </a:rPr>
              <a:t>כדי למנוע פגיעת ברקים בבנייני מגורים המציא בנג'מין פרנקלין מִתקָן, הנקרא     </a:t>
            </a:r>
          </a:p>
          <a:p>
            <a:pPr algn="ctr"/>
            <a:r>
              <a:rPr lang="he-IL" b="1" dirty="0">
                <a:solidFill>
                  <a:srgbClr val="002060"/>
                </a:solidFill>
              </a:rPr>
              <a:t> </a:t>
            </a:r>
            <a:r>
              <a:rPr lang="he-IL" b="1" dirty="0" smtClean="0">
                <a:solidFill>
                  <a:srgbClr val="002060"/>
                </a:solidFill>
              </a:rPr>
              <a:t>    כַּלִיא ברק. </a:t>
            </a:r>
          </a:p>
          <a:p>
            <a:r>
              <a:rPr lang="he-IL" sz="2000" b="1" dirty="0" smtClean="0">
                <a:solidFill>
                  <a:srgbClr val="002060"/>
                </a:solidFill>
              </a:rPr>
              <a:t/>
            </a:r>
            <a:br>
              <a:rPr lang="he-IL" sz="2000" b="1" dirty="0" smtClean="0">
                <a:solidFill>
                  <a:srgbClr val="002060"/>
                </a:solidFill>
              </a:rPr>
            </a:br>
            <a:endParaRPr lang="he-IL" sz="2000" dirty="0">
              <a:solidFill>
                <a:srgbClr val="002060"/>
              </a:solidFill>
            </a:endParaRPr>
          </a:p>
        </p:txBody>
      </p:sp>
      <p:sp>
        <p:nvSpPr>
          <p:cNvPr id="7" name="מלבן 6"/>
          <p:cNvSpPr/>
          <p:nvPr/>
        </p:nvSpPr>
        <p:spPr>
          <a:xfrm>
            <a:off x="899592" y="1659453"/>
            <a:ext cx="7344816" cy="1200329"/>
          </a:xfrm>
          <a:prstGeom prst="rect">
            <a:avLst/>
          </a:prstGeom>
        </p:spPr>
        <p:txBody>
          <a:bodyPr wrap="square">
            <a:spAutoFit/>
          </a:bodyPr>
          <a:lstStyle/>
          <a:p>
            <a:pPr algn="ctr"/>
            <a:r>
              <a:rPr lang="he-IL" b="1" dirty="0" smtClean="0">
                <a:solidFill>
                  <a:srgbClr val="002060"/>
                </a:solidFill>
              </a:rPr>
              <a:t>הכליא </a:t>
            </a:r>
            <a:r>
              <a:rPr lang="he-IL" dirty="0" smtClean="0">
                <a:solidFill>
                  <a:srgbClr val="002060"/>
                </a:solidFill>
              </a:rPr>
              <a:t>עשוי ממוט מתכת מוליכה, ובקצהו חוד. הוא מותקן בגג הבניין, וכבל מוליך מחבר את החוד ישירות עם האדמה. כך הוא מעביר אל האדמה את המטען החשמלי של הברק. המתקן "כּוֹלֵא" אפוא את הברק ומונע את פגיעתו בבניין </a:t>
            </a:r>
          </a:p>
          <a:p>
            <a:pPr algn="ctr"/>
            <a:r>
              <a:rPr lang="he-IL" dirty="0" smtClean="0">
                <a:solidFill>
                  <a:srgbClr val="002060"/>
                </a:solidFill>
              </a:rPr>
              <a:t>(ומכאן שמו).</a:t>
            </a:r>
            <a:endParaRPr lang="he-IL" dirty="0">
              <a:solidFill>
                <a:srgbClr val="002060"/>
              </a:solidFill>
            </a:endParaRPr>
          </a:p>
        </p:txBody>
      </p:sp>
      <p:sp>
        <p:nvSpPr>
          <p:cNvPr id="9" name="כוכב עם 7 פינות 8"/>
          <p:cNvSpPr/>
          <p:nvPr/>
        </p:nvSpPr>
        <p:spPr>
          <a:xfrm>
            <a:off x="1115616" y="3147814"/>
            <a:ext cx="3384376" cy="1512168"/>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smtClean="0">
                <a:solidFill>
                  <a:srgbClr val="002060"/>
                </a:solidFill>
              </a:rPr>
              <a:t>כאשר אין בבניין כליא ברק, יש לנתק בזמן סופות ברקים את מכשירי החשמל מהאנטנות שלהם</a:t>
            </a:r>
          </a:p>
          <a:p>
            <a:r>
              <a:rPr lang="he-IL" sz="1600" dirty="0" smtClean="0">
                <a:solidFill>
                  <a:srgbClr val="002060"/>
                </a:solidFill>
              </a:rPr>
              <a:t>ומהשקעים החשמליים, שאליהם הם מחוברים.</a:t>
            </a:r>
            <a:endParaRPr lang="he-IL" sz="1600" dirty="0">
              <a:solidFill>
                <a:srgbClr val="002060"/>
              </a:solidFill>
            </a:endParaRPr>
          </a:p>
        </p:txBody>
      </p:sp>
      <p:sp>
        <p:nvSpPr>
          <p:cNvPr id="11" name="כוכב עם 7 פינות 10"/>
          <p:cNvSpPr/>
          <p:nvPr/>
        </p:nvSpPr>
        <p:spPr>
          <a:xfrm>
            <a:off x="4932040" y="3147814"/>
            <a:ext cx="3312368" cy="144845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200" dirty="0" smtClean="0">
                <a:solidFill>
                  <a:schemeClr val="tx1"/>
                </a:solidFill>
              </a:rPr>
              <a:t> </a:t>
            </a:r>
            <a:r>
              <a:rPr lang="he-IL" sz="1600" dirty="0" smtClean="0">
                <a:solidFill>
                  <a:srgbClr val="002060"/>
                </a:solidFill>
              </a:rPr>
              <a:t>כאשר נמצאים בשטח פתוח בזמן סופת ברקים, יש להתרחק מעצים, המושכים אליהם את הברקים</a:t>
            </a:r>
          </a:p>
          <a:p>
            <a:r>
              <a:rPr lang="he-IL" sz="1600" dirty="0" smtClean="0">
                <a:solidFill>
                  <a:srgbClr val="002060"/>
                </a:solidFill>
              </a:rPr>
              <a:t>ועלולים להיפגע ולהישרף, ולשכב על הקרקע. בשטח בנוי עדיף להיות תמיד לצד גופים גבוהים יותר</a:t>
            </a:r>
            <a:endParaRPr lang="he-IL"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1635646"/>
            <a:ext cx="7772400" cy="1102519"/>
          </a:xfrm>
        </p:spPr>
        <p:txBody>
          <a:bodyPr/>
          <a:lstStyle/>
          <a:p>
            <a:r>
              <a:rPr lang="he-IL" dirty="0" smtClean="0"/>
              <a:t/>
            </a:r>
            <a:br>
              <a:rPr lang="he-IL" dirty="0" smtClean="0"/>
            </a:br>
            <a:endParaRPr lang="he-IL" dirty="0"/>
          </a:p>
        </p:txBody>
      </p:sp>
      <p:sp>
        <p:nvSpPr>
          <p:cNvPr id="3" name="TextBox 2"/>
          <p:cNvSpPr txBox="1"/>
          <p:nvPr/>
        </p:nvSpPr>
        <p:spPr>
          <a:xfrm>
            <a:off x="1542652" y="483518"/>
            <a:ext cx="6457216" cy="584775"/>
          </a:xfrm>
          <a:prstGeom prst="rect">
            <a:avLst/>
          </a:prstGeom>
          <a:noFill/>
        </p:spPr>
        <p:txBody>
          <a:bodyPr wrap="none" rtlCol="1">
            <a:spAutoFit/>
          </a:bodyPr>
          <a:lstStyle/>
          <a:p>
            <a:pPr algn="ctr"/>
            <a:r>
              <a:rPr lang="he-IL" sz="3200" b="1" dirty="0" smtClean="0">
                <a:solidFill>
                  <a:srgbClr val="FF0000"/>
                </a:solidFill>
                <a:effectLst>
                  <a:outerShdw blurRad="38100" dist="38100" dir="2700000" algn="tl">
                    <a:srgbClr val="000000">
                      <a:alpha val="43137"/>
                    </a:srgbClr>
                  </a:outerShdw>
                </a:effectLst>
              </a:rPr>
              <a:t>לסיכום- כללי הבטיחות שלמדנו הפרק:</a:t>
            </a:r>
            <a:endParaRPr lang="he-IL" sz="3200" b="1" dirty="0">
              <a:solidFill>
                <a:srgbClr val="FF0000"/>
              </a:solidFill>
              <a:effectLst>
                <a:outerShdw blurRad="38100" dist="38100" dir="2700000" algn="tl">
                  <a:srgbClr val="000000">
                    <a:alpha val="43137"/>
                  </a:srgbClr>
                </a:outerShdw>
              </a:effectLst>
            </a:endParaRPr>
          </a:p>
        </p:txBody>
      </p:sp>
      <p:sp>
        <p:nvSpPr>
          <p:cNvPr id="4" name="מלבן מעוגל 3"/>
          <p:cNvSpPr/>
          <p:nvPr/>
        </p:nvSpPr>
        <p:spPr>
          <a:xfrm>
            <a:off x="3131840" y="1491630"/>
            <a:ext cx="4464496" cy="79208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002060"/>
                </a:solidFill>
              </a:rPr>
              <a:t>אין לשחק בסמוך  לעמודי חשמל וחוטי חשמל.</a:t>
            </a:r>
            <a:endParaRPr lang="he-IL" sz="2400" b="1" dirty="0">
              <a:solidFill>
                <a:srgbClr val="002060"/>
              </a:solidFill>
            </a:endParaRPr>
          </a:p>
        </p:txBody>
      </p:sp>
      <p:sp>
        <p:nvSpPr>
          <p:cNvPr id="5" name="מלבן מעוגל 4"/>
          <p:cNvSpPr/>
          <p:nvPr/>
        </p:nvSpPr>
        <p:spPr>
          <a:xfrm rot="10800000" flipV="1">
            <a:off x="3131840" y="2427734"/>
            <a:ext cx="4464496" cy="108012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002060"/>
                </a:solidFill>
              </a:rPr>
              <a:t>אין להעיף עפיפון מתחת לחוטי חשמל. העיפו עפיפונים רק בשטח פתוח.</a:t>
            </a:r>
            <a:endParaRPr lang="he-IL" sz="2400" b="1" dirty="0">
              <a:solidFill>
                <a:srgbClr val="002060"/>
              </a:solidFill>
            </a:endParaRPr>
          </a:p>
        </p:txBody>
      </p:sp>
      <p:sp>
        <p:nvSpPr>
          <p:cNvPr id="6" name="מלבן מעוגל 5"/>
          <p:cNvSpPr/>
          <p:nvPr/>
        </p:nvSpPr>
        <p:spPr>
          <a:xfrm>
            <a:off x="3203848" y="3651870"/>
            <a:ext cx="4392488" cy="10081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002060"/>
                </a:solidFill>
              </a:rPr>
              <a:t>בזמן סופת ברקים יש להתרחק מעצים ולשכב על הקרקע.</a:t>
            </a:r>
            <a:endParaRPr lang="he-IL" sz="2400" b="1" dirty="0">
              <a:solidFill>
                <a:srgbClr val="002060"/>
              </a:solidFill>
            </a:endParaRPr>
          </a:p>
        </p:txBody>
      </p:sp>
      <p:pic>
        <p:nvPicPr>
          <p:cNvPr id="2050" name="Picture 2"/>
          <p:cNvPicPr>
            <a:picLocks noChangeAspect="1" noChangeArrowheads="1"/>
          </p:cNvPicPr>
          <p:nvPr/>
        </p:nvPicPr>
        <p:blipFill>
          <a:blip r:embed="rId2" cstate="print"/>
          <a:srcRect/>
          <a:stretch>
            <a:fillRect/>
          </a:stretch>
        </p:blipFill>
        <p:spPr bwMode="auto">
          <a:xfrm>
            <a:off x="560145" y="1203598"/>
            <a:ext cx="2355671" cy="3312368"/>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059582"/>
            <a:ext cx="7200800" cy="3170099"/>
          </a:xfrm>
          <a:prstGeom prst="rect">
            <a:avLst/>
          </a:prstGeom>
          <a:noFill/>
        </p:spPr>
        <p:txBody>
          <a:bodyPr wrap="square" rtlCol="1">
            <a:spAutoFit/>
          </a:bodyPr>
          <a:lstStyle/>
          <a:p>
            <a:endParaRPr lang="he-IL" sz="2000" dirty="0" smtClean="0">
              <a:solidFill>
                <a:srgbClr val="002060"/>
              </a:solidFill>
            </a:endParaRPr>
          </a:p>
          <a:p>
            <a:pPr>
              <a:buFont typeface="Arial" pitchFamily="34" charset="0"/>
              <a:buChar char="•"/>
            </a:pPr>
            <a:r>
              <a:rPr lang="he-IL" sz="2000" dirty="0" smtClean="0">
                <a:solidFill>
                  <a:srgbClr val="002060"/>
                </a:solidFill>
              </a:rPr>
              <a:t> נחלק את הכיתה ל-2 קבוצות. </a:t>
            </a:r>
          </a:p>
          <a:p>
            <a:pPr>
              <a:buFont typeface="Arial" pitchFamily="34" charset="0"/>
              <a:buChar char="•"/>
            </a:pPr>
            <a:r>
              <a:rPr lang="en-US" sz="2000" dirty="0" smtClean="0">
                <a:solidFill>
                  <a:srgbClr val="002060"/>
                </a:solidFill>
              </a:rPr>
              <a:t> </a:t>
            </a:r>
            <a:r>
              <a:rPr lang="he-IL" sz="2000" dirty="0" smtClean="0">
                <a:solidFill>
                  <a:srgbClr val="002060"/>
                </a:solidFill>
              </a:rPr>
              <a:t>כל קבוצה בתורה תקבל שאלה ותענה עליה.</a:t>
            </a:r>
            <a:endParaRPr lang="en-US" sz="2000" dirty="0" smtClean="0">
              <a:solidFill>
                <a:srgbClr val="002060"/>
              </a:solidFill>
            </a:endParaRPr>
          </a:p>
          <a:p>
            <a:pPr>
              <a:buFont typeface="Arial" pitchFamily="34" charset="0"/>
              <a:buChar char="•"/>
            </a:pPr>
            <a:r>
              <a:rPr lang="he-IL" sz="2000" dirty="0" smtClean="0">
                <a:solidFill>
                  <a:srgbClr val="002060"/>
                </a:solidFill>
              </a:rPr>
              <a:t> לפני קבלת השאלה תהמר הקבוצה על מספר מ-1 עד 10. אם יענו נכונה יקבלו את מספר הנקודות עליהם הימרו. אם טעו- הפסידו מספר נקודות זה. </a:t>
            </a:r>
          </a:p>
          <a:p>
            <a:pPr>
              <a:buFont typeface="Arial" pitchFamily="34" charset="0"/>
              <a:buChar char="•"/>
            </a:pPr>
            <a:r>
              <a:rPr lang="en-US" sz="2000" dirty="0" smtClean="0">
                <a:solidFill>
                  <a:srgbClr val="002060"/>
                </a:solidFill>
              </a:rPr>
              <a:t> </a:t>
            </a:r>
            <a:r>
              <a:rPr lang="he-IL" sz="2000" dirty="0" smtClean="0">
                <a:solidFill>
                  <a:srgbClr val="002060"/>
                </a:solidFill>
              </a:rPr>
              <a:t>הקבוצה הזוכה: בעלת מספר הנקודות הרב יותר.</a:t>
            </a:r>
          </a:p>
          <a:p>
            <a:pPr>
              <a:buFont typeface="Arial" pitchFamily="34" charset="0"/>
              <a:buChar char="•"/>
            </a:pPr>
            <a:r>
              <a:rPr lang="en-US" sz="2000" dirty="0" smtClean="0">
                <a:solidFill>
                  <a:srgbClr val="002060"/>
                </a:solidFill>
              </a:rPr>
              <a:t> </a:t>
            </a:r>
            <a:r>
              <a:rPr lang="he-IL" sz="2000" dirty="0" smtClean="0">
                <a:solidFill>
                  <a:srgbClr val="002060"/>
                </a:solidFill>
              </a:rPr>
              <a:t>בתחילת המשחק כל קבוצה מקבלת זיכוי של חמש נקודות.</a:t>
            </a:r>
          </a:p>
          <a:p>
            <a:pPr>
              <a:buFont typeface="Arial" pitchFamily="34" charset="0"/>
              <a:buChar char="•"/>
            </a:pPr>
            <a:r>
              <a:rPr lang="en-US" sz="2000" dirty="0" smtClean="0">
                <a:solidFill>
                  <a:srgbClr val="002060"/>
                </a:solidFill>
              </a:rPr>
              <a:t> </a:t>
            </a:r>
            <a:r>
              <a:rPr lang="he-IL" sz="2000" dirty="0" smtClean="0">
                <a:solidFill>
                  <a:srgbClr val="002060"/>
                </a:solidFill>
              </a:rPr>
              <a:t>השאלות מופיעות בהמשך, התשובה  מופיעה ע"י לחיצה נוספת. </a:t>
            </a:r>
            <a:r>
              <a:rPr lang="he-IL" sz="2000" dirty="0" smtClean="0">
                <a:solidFill>
                  <a:srgbClr val="002060"/>
                </a:solidFill>
                <a:hlinkClick r:id="rId2" action="ppaction://hlinksldjump"/>
              </a:rPr>
              <a:t>מצ"ב קישור ללוח</a:t>
            </a:r>
            <a:endParaRPr lang="he-IL" sz="2000" dirty="0" smtClean="0">
              <a:solidFill>
                <a:srgbClr val="002060"/>
              </a:solidFill>
            </a:endParaRPr>
          </a:p>
        </p:txBody>
      </p:sp>
      <p:sp>
        <p:nvSpPr>
          <p:cNvPr id="3" name="TextBox 2"/>
          <p:cNvSpPr txBox="1"/>
          <p:nvPr/>
        </p:nvSpPr>
        <p:spPr>
          <a:xfrm>
            <a:off x="2267744" y="483518"/>
            <a:ext cx="4608512" cy="584775"/>
          </a:xfrm>
          <a:prstGeom prst="rect">
            <a:avLst/>
          </a:prstGeom>
          <a:noFill/>
        </p:spPr>
        <p:txBody>
          <a:bodyPr wrap="square" rtlCol="0">
            <a:spAutoFit/>
          </a:bodyPr>
          <a:lstStyle/>
          <a:p>
            <a:pPr algn="ctr"/>
            <a:r>
              <a:rPr lang="he-IL" sz="3200" b="1" dirty="0" smtClean="0">
                <a:solidFill>
                  <a:srgbClr val="FF0000"/>
                </a:solidFill>
                <a:effectLst>
                  <a:outerShdw blurRad="38100" dist="38100" dir="2700000" algn="tl">
                    <a:srgbClr val="000000">
                      <a:alpha val="43137"/>
                    </a:srgbClr>
                  </a:outerShdw>
                </a:effectLst>
              </a:rPr>
              <a:t>סיכום- </a:t>
            </a:r>
            <a:r>
              <a:rPr lang="he-IL" sz="3200" b="1" smtClean="0">
                <a:solidFill>
                  <a:srgbClr val="FF0000"/>
                </a:solidFill>
                <a:effectLst>
                  <a:outerShdw blurRad="38100" dist="38100" dir="2700000" algn="tl">
                    <a:srgbClr val="000000">
                      <a:alpha val="43137"/>
                    </a:srgbClr>
                  </a:outerShdw>
                </a:effectLst>
              </a:rPr>
              <a:t>משחק טריוויה</a:t>
            </a:r>
            <a:endParaRPr lang="he-IL" sz="3200" b="1"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555526"/>
            <a:ext cx="8552406" cy="1354217"/>
          </a:xfrm>
          <a:prstGeom prst="rect">
            <a:avLst/>
          </a:prstGeom>
          <a:noFill/>
        </p:spPr>
        <p:txBody>
          <a:bodyPr wrap="none" rtlCol="1">
            <a:spAutoFit/>
          </a:bodyPr>
          <a:lstStyle/>
          <a:p>
            <a:endParaRPr lang="he-IL" sz="3200" dirty="0" smtClean="0">
              <a:effectLst>
                <a:outerShdw blurRad="38100" dist="38100" dir="2700000" algn="tl">
                  <a:srgbClr val="000000">
                    <a:alpha val="43137"/>
                  </a:srgbClr>
                </a:outerShdw>
              </a:effectLst>
            </a:endParaRPr>
          </a:p>
          <a:p>
            <a:r>
              <a:rPr lang="he-IL" sz="3200" b="1" dirty="0" smtClean="0">
                <a:solidFill>
                  <a:srgbClr val="FF0000"/>
                </a:solidFill>
                <a:effectLst>
                  <a:outerShdw blurRad="38100" dist="38100" dir="2700000" algn="tl">
                    <a:srgbClr val="000000">
                      <a:alpha val="43137"/>
                    </a:srgbClr>
                  </a:outerShdw>
                </a:effectLst>
              </a:rPr>
              <a:t>1.מי היה האדם הראשון שזיהה את החשמל בטבע?</a:t>
            </a:r>
          </a:p>
          <a:p>
            <a:endParaRPr lang="he-IL" dirty="0" smtClean="0"/>
          </a:p>
        </p:txBody>
      </p:sp>
      <p:sp>
        <p:nvSpPr>
          <p:cNvPr id="6" name="אליפסה 5"/>
          <p:cNvSpPr/>
          <p:nvPr/>
        </p:nvSpPr>
        <p:spPr>
          <a:xfrm>
            <a:off x="3347864" y="1851670"/>
            <a:ext cx="2520280" cy="2232248"/>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he-IL" sz="3600" b="1" dirty="0" smtClean="0">
                <a:solidFill>
                  <a:schemeClr val="bg1"/>
                </a:solidFill>
              </a:rPr>
              <a:t>יווני בשם </a:t>
            </a:r>
            <a:r>
              <a:rPr lang="he-IL" sz="3600" b="1" dirty="0" err="1" smtClean="0">
                <a:solidFill>
                  <a:schemeClr val="bg1"/>
                </a:solidFill>
              </a:rPr>
              <a:t>תאלס</a:t>
            </a:r>
            <a:endParaRPr lang="he-IL"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0568" y="699542"/>
            <a:ext cx="8735402" cy="1354217"/>
          </a:xfrm>
          <a:prstGeom prst="rect">
            <a:avLst/>
          </a:prstGeom>
          <a:noFill/>
        </p:spPr>
        <p:txBody>
          <a:bodyPr wrap="square" rtlCol="1">
            <a:spAutoFit/>
          </a:bodyPr>
          <a:lstStyle/>
          <a:p>
            <a:r>
              <a:rPr lang="he-IL" sz="3200" b="1" dirty="0" smtClean="0">
                <a:solidFill>
                  <a:srgbClr val="FF0000"/>
                </a:solidFill>
                <a:effectLst>
                  <a:outerShdw blurRad="38100" dist="38100" dir="2700000" algn="tl">
                    <a:srgbClr val="000000">
                      <a:alpha val="43137"/>
                    </a:srgbClr>
                  </a:outerShdw>
                </a:effectLst>
              </a:rPr>
              <a:t>2.מה המשותף להדלקת אור, רכיבה על אופניים </a:t>
            </a:r>
            <a:endParaRPr lang="en-US" sz="3200" b="1" dirty="0" smtClean="0">
              <a:solidFill>
                <a:srgbClr val="FF0000"/>
              </a:solidFill>
              <a:effectLst>
                <a:outerShdw blurRad="38100" dist="38100" dir="2700000" algn="tl">
                  <a:srgbClr val="000000">
                    <a:alpha val="43137"/>
                  </a:srgbClr>
                </a:outerShdw>
              </a:effectLst>
            </a:endParaRPr>
          </a:p>
          <a:p>
            <a:r>
              <a:rPr lang="he-IL" sz="3200" b="1" dirty="0" smtClean="0">
                <a:solidFill>
                  <a:srgbClr val="FF0000"/>
                </a:solidFill>
                <a:effectLst>
                  <a:outerShdw blurRad="38100" dist="38100" dir="2700000" algn="tl">
                    <a:srgbClr val="000000">
                      <a:alpha val="43137"/>
                    </a:srgbClr>
                  </a:outerShdw>
                </a:effectLst>
              </a:rPr>
              <a:t>וחימום קומקום חשמלי?</a:t>
            </a:r>
          </a:p>
          <a:p>
            <a:endParaRPr lang="he-IL" dirty="0"/>
          </a:p>
        </p:txBody>
      </p:sp>
      <p:sp>
        <p:nvSpPr>
          <p:cNvPr id="5" name="אליפסה 4"/>
          <p:cNvSpPr/>
          <p:nvPr/>
        </p:nvSpPr>
        <p:spPr>
          <a:xfrm>
            <a:off x="3203848" y="1995686"/>
            <a:ext cx="2664296" cy="2088232"/>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he-IL" sz="2400" b="1" dirty="0" smtClean="0">
                <a:solidFill>
                  <a:schemeClr val="bg1"/>
                </a:solidFill>
                <a:latin typeface="Arial" pitchFamily="34" charset="0"/>
                <a:cs typeface="Arial" pitchFamily="34" charset="0"/>
              </a:rPr>
              <a:t>בפעולות אלו אנו מנצלים צורות שונות של אנרגיה</a:t>
            </a:r>
            <a:endParaRPr lang="he-IL"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83518"/>
            <a:ext cx="7683514" cy="1077218"/>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3.מנו את סוגי מקורות האנרגיה שדברנו עליהן</a:t>
            </a:r>
          </a:p>
          <a:p>
            <a:r>
              <a:rPr lang="he-IL" sz="3200" b="1" dirty="0" smtClean="0">
                <a:solidFill>
                  <a:srgbClr val="FF0000"/>
                </a:solidFill>
                <a:effectLst>
                  <a:outerShdw blurRad="38100" dist="38100" dir="2700000" algn="tl">
                    <a:srgbClr val="000000">
                      <a:alpha val="43137"/>
                    </a:srgbClr>
                  </a:outerShdw>
                </a:effectLst>
              </a:rPr>
              <a:t> בפרק</a:t>
            </a:r>
            <a:endParaRPr lang="he-IL" sz="3200" b="1" dirty="0">
              <a:solidFill>
                <a:srgbClr val="FF0000"/>
              </a:solidFill>
              <a:effectLst>
                <a:outerShdw blurRad="38100" dist="38100" dir="2700000" algn="tl">
                  <a:srgbClr val="000000">
                    <a:alpha val="43137"/>
                  </a:srgbClr>
                </a:outerShdw>
              </a:effectLst>
            </a:endParaRPr>
          </a:p>
        </p:txBody>
      </p:sp>
      <p:sp>
        <p:nvSpPr>
          <p:cNvPr id="5" name="אליפסה 4"/>
          <p:cNvSpPr/>
          <p:nvPr/>
        </p:nvSpPr>
        <p:spPr>
          <a:xfrm>
            <a:off x="3203848" y="1419622"/>
            <a:ext cx="2736304" cy="2016224"/>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he-IL" sz="2800" b="1" dirty="0" smtClean="0"/>
              <a:t>שמש, רוח ,מים, גז, נפט ודלק</a:t>
            </a:r>
            <a:endParaRPr lang="he-IL"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47664" y="267494"/>
            <a:ext cx="6480720" cy="1440161"/>
          </a:xfrm>
        </p:spPr>
        <p:txBody>
          <a:bodyPr/>
          <a:lstStyle/>
          <a:p>
            <a:r>
              <a:rPr lang="he-IL" sz="3200" b="1" dirty="0" smtClean="0">
                <a:solidFill>
                  <a:srgbClr val="FF0000"/>
                </a:solidFill>
                <a:effectLst>
                  <a:outerShdw blurRad="38100" dist="38100" dir="2700000" algn="tl">
                    <a:srgbClr val="000000">
                      <a:alpha val="43137"/>
                    </a:srgbClr>
                  </a:outerShdw>
                </a:effectLst>
                <a:latin typeface="Guttman Haim" pitchFamily="2" charset="-79"/>
                <a:cs typeface="+mn-cs"/>
              </a:rPr>
              <a:t>היכן נמצא החשמל בטבע?</a:t>
            </a:r>
            <a:br>
              <a:rPr lang="he-IL" sz="3200" b="1" dirty="0" smtClean="0">
                <a:solidFill>
                  <a:srgbClr val="FF0000"/>
                </a:solidFill>
                <a:effectLst>
                  <a:outerShdw blurRad="38100" dist="38100" dir="2700000" algn="tl">
                    <a:srgbClr val="000000">
                      <a:alpha val="43137"/>
                    </a:srgbClr>
                  </a:outerShdw>
                </a:effectLst>
                <a:latin typeface="Guttman Haim" pitchFamily="2" charset="-79"/>
                <a:cs typeface="+mn-cs"/>
              </a:rPr>
            </a:br>
            <a:r>
              <a:rPr lang="he-IL" sz="3200" b="1" dirty="0" smtClean="0">
                <a:solidFill>
                  <a:srgbClr val="FF0000"/>
                </a:solidFill>
                <a:effectLst>
                  <a:outerShdw blurRad="38100" dist="38100" dir="2700000" algn="tl">
                    <a:srgbClr val="000000">
                      <a:alpha val="43137"/>
                    </a:srgbClr>
                  </a:outerShdw>
                </a:effectLst>
                <a:latin typeface="Guttman Haim" pitchFamily="2" charset="-79"/>
                <a:cs typeface="+mn-cs"/>
              </a:rPr>
              <a:t>כיצד הוא נוצר?</a:t>
            </a:r>
            <a:endParaRPr lang="he-IL" sz="3200" b="1" dirty="0">
              <a:solidFill>
                <a:srgbClr val="FF0000"/>
              </a:solidFill>
              <a:effectLst>
                <a:outerShdw blurRad="38100" dist="38100" dir="2700000" algn="tl">
                  <a:srgbClr val="000000">
                    <a:alpha val="43137"/>
                  </a:srgbClr>
                </a:outerShdw>
              </a:effectLst>
              <a:latin typeface="Guttman Haim" pitchFamily="2" charset="-79"/>
              <a:cs typeface="+mn-cs"/>
            </a:endParaRPr>
          </a:p>
        </p:txBody>
      </p:sp>
      <p:sp>
        <p:nvSpPr>
          <p:cNvPr id="3" name="כותרת משנה 2"/>
          <p:cNvSpPr>
            <a:spLocks noGrp="1"/>
          </p:cNvSpPr>
          <p:nvPr>
            <p:ph type="subTitle" idx="1"/>
          </p:nvPr>
        </p:nvSpPr>
        <p:spPr>
          <a:xfrm>
            <a:off x="1403648" y="1563638"/>
            <a:ext cx="7272808" cy="1008112"/>
          </a:xfrm>
        </p:spPr>
        <p:txBody>
          <a:bodyPr>
            <a:noAutofit/>
          </a:bodyPr>
          <a:lstStyle/>
          <a:p>
            <a:pPr algn="r">
              <a:lnSpc>
                <a:spcPct val="150000"/>
              </a:lnSpc>
            </a:pPr>
            <a:r>
              <a:rPr lang="he-IL" sz="2000" dirty="0" smtClean="0">
                <a:solidFill>
                  <a:srgbClr val="002060"/>
                </a:solidFill>
              </a:rPr>
              <a:t>התבוננו בסביבתכם הקרובה בכיתה, באלו מכשירים חשמליים אתם משתמשים בבית הספר? בבית? </a:t>
            </a:r>
          </a:p>
          <a:p>
            <a:pPr algn="r">
              <a:lnSpc>
                <a:spcPct val="150000"/>
              </a:lnSpc>
            </a:pPr>
            <a:r>
              <a:rPr lang="he-IL" sz="2000" dirty="0" smtClean="0">
                <a:solidFill>
                  <a:srgbClr val="002060"/>
                </a:solidFill>
              </a:rPr>
              <a:t>הכינו רשימה </a:t>
            </a:r>
          </a:p>
          <a:p>
            <a:pPr algn="r">
              <a:lnSpc>
                <a:spcPct val="150000"/>
              </a:lnSpc>
            </a:pPr>
            <a:endParaRPr lang="he-IL" sz="2000" dirty="0" smtClean="0">
              <a:solidFill>
                <a:srgbClr val="002060"/>
              </a:solidFill>
            </a:endParaRPr>
          </a:p>
          <a:p>
            <a:pPr algn="r">
              <a:lnSpc>
                <a:spcPct val="150000"/>
              </a:lnSpc>
            </a:pPr>
            <a:endParaRPr lang="he-IL" sz="2000" dirty="0" smtClean="0">
              <a:solidFill>
                <a:srgbClr val="002060"/>
              </a:solidFill>
            </a:endParaRPr>
          </a:p>
          <a:p>
            <a:pPr algn="r">
              <a:lnSpc>
                <a:spcPct val="150000"/>
              </a:lnSpc>
            </a:pPr>
            <a:endParaRPr lang="he-IL" sz="1800" dirty="0" smtClean="0">
              <a:solidFill>
                <a:schemeClr val="tx1"/>
              </a:solidFill>
            </a:endParaRPr>
          </a:p>
          <a:p>
            <a:pPr algn="r">
              <a:lnSpc>
                <a:spcPct val="150000"/>
              </a:lnSpc>
            </a:pPr>
            <a:endParaRPr lang="he-IL" sz="1800" dirty="0" smtClean="0">
              <a:solidFill>
                <a:schemeClr val="tx1"/>
              </a:solidFill>
            </a:endParaRPr>
          </a:p>
        </p:txBody>
      </p:sp>
      <p:pic>
        <p:nvPicPr>
          <p:cNvPr id="2057" name="Picture 9" descr="http://www.efree.fav.co.il/users/files15/154168/125916567957094497.jpg">
            <a:hlinkClick r:id="" action="ppaction://hlinkshowjump?jump=nextslide"/>
          </p:cNvPr>
          <p:cNvPicPr>
            <a:picLocks noChangeAspect="1" noChangeArrowheads="1"/>
          </p:cNvPicPr>
          <p:nvPr/>
        </p:nvPicPr>
        <p:blipFill>
          <a:blip r:embed="rId2" cstate="print"/>
          <a:srcRect/>
          <a:stretch>
            <a:fillRect/>
          </a:stretch>
        </p:blipFill>
        <p:spPr bwMode="auto">
          <a:xfrm>
            <a:off x="107504" y="2571750"/>
            <a:ext cx="3036713" cy="1584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8" name="Litebulb"/>
          <p:cNvSpPr>
            <a:spLocks noEditPoints="1" noChangeArrowheads="1"/>
          </p:cNvSpPr>
          <p:nvPr/>
        </p:nvSpPr>
        <p:spPr bwMode="auto">
          <a:xfrm>
            <a:off x="395536" y="2931790"/>
            <a:ext cx="1106239" cy="941661"/>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4" name="מלבן 13"/>
          <p:cNvSpPr/>
          <p:nvPr/>
        </p:nvSpPr>
        <p:spPr>
          <a:xfrm rot="10800000" flipV="1">
            <a:off x="2411760" y="3075806"/>
            <a:ext cx="432048"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he-IL" sz="5400" b="1" spc="150" dirty="0" smtClean="0">
                <a:ln w="11430"/>
                <a:solidFill>
                  <a:srgbClr val="FF0000"/>
                </a:solidFill>
                <a:effectLst>
                  <a:outerShdw blurRad="25400" algn="tl" rotWithShape="0">
                    <a:srgbClr val="000000">
                      <a:alpha val="43000"/>
                    </a:srgbClr>
                  </a:outerShdw>
                </a:effectLst>
              </a:rPr>
              <a:t>?</a:t>
            </a:r>
            <a:endParaRPr lang="he-IL" sz="5400" b="1" cap="none" spc="150" dirty="0">
              <a:ln w="11430"/>
              <a:solidFill>
                <a:srgbClr val="FF0000"/>
              </a:solidFill>
              <a:effectLst>
                <a:outerShdw blurRad="25400" algn="tl" rotWithShape="0">
                  <a:srgbClr val="000000">
                    <a:alpha val="43000"/>
                  </a:srgbClr>
                </a:outerShdw>
              </a:effectLst>
            </a:endParaRPr>
          </a:p>
        </p:txBody>
      </p:sp>
      <p:sp>
        <p:nvSpPr>
          <p:cNvPr id="11" name="מלבן 10"/>
          <p:cNvSpPr/>
          <p:nvPr/>
        </p:nvSpPr>
        <p:spPr>
          <a:xfrm>
            <a:off x="3059832" y="2981242"/>
            <a:ext cx="5616624" cy="958660"/>
          </a:xfrm>
          <a:prstGeom prst="rect">
            <a:avLst/>
          </a:prstGeom>
        </p:spPr>
        <p:txBody>
          <a:bodyPr wrap="square">
            <a:spAutoFit/>
          </a:bodyPr>
          <a:lstStyle/>
          <a:p>
            <a:pPr>
              <a:lnSpc>
                <a:spcPct val="150000"/>
              </a:lnSpc>
            </a:pPr>
            <a:r>
              <a:rPr lang="he-IL" sz="2000" dirty="0" smtClean="0">
                <a:solidFill>
                  <a:srgbClr val="002060"/>
                </a:solidFill>
              </a:rPr>
              <a:t>האם ישנה אפשרות שבטבע עצמו נוצר החשמל? היכן? כיצד?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006" y="845880"/>
            <a:ext cx="8576450" cy="861774"/>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4.לאיזו אנרגיה קשורה תחנת כח הידרו-אלקטרית?</a:t>
            </a:r>
          </a:p>
          <a:p>
            <a:endParaRPr lang="he-IL" dirty="0"/>
          </a:p>
        </p:txBody>
      </p:sp>
      <p:sp>
        <p:nvSpPr>
          <p:cNvPr id="6" name="אליפסה 5"/>
          <p:cNvSpPr/>
          <p:nvPr/>
        </p:nvSpPr>
        <p:spPr>
          <a:xfrm>
            <a:off x="3347864" y="1851670"/>
            <a:ext cx="2232248" cy="144016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he-IL" sz="3600" b="1" dirty="0" smtClean="0"/>
              <a:t>מים</a:t>
            </a:r>
            <a:endParaRPr lang="he-IL"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2071" y="339502"/>
            <a:ext cx="6824305" cy="584775"/>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5.כיצד דג החשמל משיג את הטרף שלו?</a:t>
            </a:r>
            <a:endParaRPr lang="he-IL" sz="3200" b="1" dirty="0">
              <a:solidFill>
                <a:srgbClr val="FF0000"/>
              </a:solidFill>
              <a:effectLst>
                <a:outerShdw blurRad="38100" dist="38100" dir="2700000" algn="tl">
                  <a:srgbClr val="000000">
                    <a:alpha val="43137"/>
                  </a:srgbClr>
                </a:outerShdw>
              </a:effectLst>
            </a:endParaRPr>
          </a:p>
        </p:txBody>
      </p:sp>
      <p:sp>
        <p:nvSpPr>
          <p:cNvPr id="6" name="אליפסה 5"/>
          <p:cNvSpPr/>
          <p:nvPr/>
        </p:nvSpPr>
        <p:spPr>
          <a:xfrm>
            <a:off x="2987824" y="1203598"/>
            <a:ext cx="3240360" cy="2016224"/>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he-IL" sz="2400" b="1" dirty="0" smtClean="0"/>
              <a:t>מהמם אותו ע"י מכת חשמל</a:t>
            </a:r>
            <a:endParaRPr lang="he-IL"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7546" y="483518"/>
            <a:ext cx="6886822" cy="584775"/>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6.לאיזה דג יש מכ"ם, וכיצד הוא עוזר לו?</a:t>
            </a:r>
            <a:endParaRPr lang="he-IL" sz="3200" b="1" dirty="0">
              <a:solidFill>
                <a:srgbClr val="FF0000"/>
              </a:solidFill>
              <a:effectLst>
                <a:outerShdw blurRad="38100" dist="38100" dir="2700000" algn="tl">
                  <a:srgbClr val="000000">
                    <a:alpha val="43137"/>
                  </a:srgbClr>
                </a:outerShdw>
              </a:effectLst>
            </a:endParaRPr>
          </a:p>
        </p:txBody>
      </p:sp>
      <p:sp>
        <p:nvSpPr>
          <p:cNvPr id="5" name="אליפסה 4"/>
          <p:cNvSpPr/>
          <p:nvPr/>
        </p:nvSpPr>
        <p:spPr>
          <a:xfrm>
            <a:off x="2843808" y="1347614"/>
            <a:ext cx="3744416" cy="2808312"/>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he-IL" sz="2400" b="1" dirty="0" smtClean="0">
                <a:solidFill>
                  <a:schemeClr val="bg1"/>
                </a:solidFill>
              </a:rPr>
              <a:t>דג הפיל,</a:t>
            </a:r>
          </a:p>
          <a:p>
            <a:pPr algn="ctr"/>
            <a:r>
              <a:rPr lang="he-IL" sz="2400" b="1" dirty="0" smtClean="0">
                <a:solidFill>
                  <a:schemeClr val="bg1"/>
                </a:solidFill>
              </a:rPr>
              <a:t>הדג מנתב במים באמצעות אותות חשמליים שהוא שולח לסביבתו.</a:t>
            </a:r>
            <a:endParaRPr lang="he-IL"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6932" y="411510"/>
            <a:ext cx="6787436" cy="584775"/>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7.האם זה נכון שהברק נוצר לפני הרעם?</a:t>
            </a:r>
            <a:endParaRPr lang="he-IL" sz="3200" b="1" dirty="0">
              <a:solidFill>
                <a:srgbClr val="FF0000"/>
              </a:solidFill>
              <a:effectLst>
                <a:outerShdw blurRad="38100" dist="38100" dir="2700000" algn="tl">
                  <a:srgbClr val="000000">
                    <a:alpha val="43137"/>
                  </a:srgbClr>
                </a:outerShdw>
              </a:effectLst>
            </a:endParaRPr>
          </a:p>
        </p:txBody>
      </p:sp>
      <p:sp>
        <p:nvSpPr>
          <p:cNvPr id="5" name="אליפסה 4"/>
          <p:cNvSpPr/>
          <p:nvPr/>
        </p:nvSpPr>
        <p:spPr>
          <a:xfrm>
            <a:off x="3131840" y="1275606"/>
            <a:ext cx="3168352" cy="252028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he-IL" sz="4800" b="1" dirty="0" smtClean="0"/>
              <a:t>לא</a:t>
            </a:r>
            <a:endParaRPr lang="he-IL"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705" y="483518"/>
            <a:ext cx="7468711" cy="584775"/>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8.מה הגילוי החשוב שגילה בנג'מין פרנקלין?</a:t>
            </a:r>
            <a:endParaRPr lang="he-IL" sz="3200" b="1" dirty="0">
              <a:solidFill>
                <a:srgbClr val="FF0000"/>
              </a:solidFill>
              <a:effectLst>
                <a:outerShdw blurRad="38100" dist="38100" dir="2700000" algn="tl">
                  <a:srgbClr val="000000">
                    <a:alpha val="43137"/>
                  </a:srgbClr>
                </a:outerShdw>
              </a:effectLst>
            </a:endParaRPr>
          </a:p>
        </p:txBody>
      </p:sp>
      <p:sp>
        <p:nvSpPr>
          <p:cNvPr id="1026" name="AutoShape 2" descr="http://energy.gov.il/Learning/OnGiantsShoulders/Documents/Franklin.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28" name="AutoShape 4" descr="http://energy.gov.il/Learning/OnGiantsShoulders/Documents/Franklin.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0" name="AutoShape 6" descr="http://energy.gov.il/Learning/OnGiantsShoulders/Documents/Franklin.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2" name="AutoShape 8" descr="https://ariberco.files.wordpress.com/2012/10/ben-franklin-portrait2.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 name="אליפסה 9"/>
          <p:cNvSpPr/>
          <p:nvPr/>
        </p:nvSpPr>
        <p:spPr>
          <a:xfrm>
            <a:off x="2987824" y="1347614"/>
            <a:ext cx="3528392" cy="180020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he-IL" sz="2400" b="1" dirty="0" smtClean="0"/>
              <a:t>שהברק מקורו בחשמל</a:t>
            </a:r>
            <a:endParaRPr lang="he-IL"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energy.gov.il/Learning/OnGiantsShoulders/Documents/Franklin.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28" name="AutoShape 4" descr="http://energy.gov.il/Learning/OnGiantsShoulders/Documents/Franklin.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0" name="AutoShape 6" descr="http://energy.gov.il/Learning/OnGiantsShoulders/Documents/Franklin.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2" name="AutoShape 8" descr="https://ariberco.files.wordpress.com/2012/10/ben-franklin-portrait2.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8" name="TextBox 7"/>
          <p:cNvSpPr txBox="1"/>
          <p:nvPr/>
        </p:nvSpPr>
        <p:spPr>
          <a:xfrm>
            <a:off x="901112" y="483518"/>
            <a:ext cx="7127272" cy="584775"/>
          </a:xfrm>
          <a:prstGeom prst="rect">
            <a:avLst/>
          </a:prstGeom>
          <a:noFill/>
        </p:spPr>
        <p:txBody>
          <a:bodyPr wrap="none" rtlCol="1">
            <a:spAutoFit/>
          </a:bodyPr>
          <a:lstStyle/>
          <a:p>
            <a:r>
              <a:rPr lang="he-IL" sz="3200" b="1" dirty="0" smtClean="0">
                <a:solidFill>
                  <a:srgbClr val="FF0000"/>
                </a:solidFill>
                <a:effectLst>
                  <a:outerShdw blurRad="38100" dist="38100" dir="2700000" algn="tl">
                    <a:srgbClr val="000000">
                      <a:alpha val="43137"/>
                    </a:srgbClr>
                  </a:outerShdw>
                </a:effectLst>
              </a:rPr>
              <a:t>9.הסבירו מה כליא ברק, ואיפה הוא נמצא?</a:t>
            </a:r>
          </a:p>
        </p:txBody>
      </p:sp>
      <p:sp>
        <p:nvSpPr>
          <p:cNvPr id="9" name="אליפסה 8"/>
          <p:cNvSpPr/>
          <p:nvPr/>
        </p:nvSpPr>
        <p:spPr>
          <a:xfrm>
            <a:off x="2627784" y="1203598"/>
            <a:ext cx="4104456" cy="3168352"/>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he-IL" sz="2400" b="1" dirty="0" smtClean="0"/>
              <a:t>מתקן ש"כּוֹלֵא" את הברק ומונע את פגיעתו בבניין.</a:t>
            </a:r>
          </a:p>
          <a:p>
            <a:pPr algn="ctr"/>
            <a:r>
              <a:rPr lang="he-IL" sz="2400" b="1" dirty="0" smtClean="0"/>
              <a:t>מותקן בגג הבניין.</a:t>
            </a:r>
            <a:endParaRPr lang="he-IL"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27584" y="339502"/>
            <a:ext cx="7772400" cy="1102519"/>
          </a:xfrm>
        </p:spPr>
        <p:txBody>
          <a:bodyPr/>
          <a:lstStyle/>
          <a:p>
            <a:r>
              <a:rPr lang="he-IL" b="1" dirty="0" smtClean="0">
                <a:solidFill>
                  <a:srgbClr val="FF0000"/>
                </a:solidFill>
                <a:effectLst>
                  <a:outerShdw blurRad="38100" dist="38100" dir="2700000" algn="tl">
                    <a:srgbClr val="000000">
                      <a:alpha val="43137"/>
                    </a:srgbClr>
                  </a:outerShdw>
                </a:effectLst>
                <a:cs typeface="+mn-cs"/>
              </a:rPr>
              <a:t>כל הכבוד לקבוצה המנצחת!</a:t>
            </a:r>
            <a:endParaRPr lang="he-IL" b="1" dirty="0">
              <a:solidFill>
                <a:srgbClr val="FF0000"/>
              </a:solidFill>
              <a:effectLst>
                <a:outerShdw blurRad="38100" dist="38100" dir="2700000" algn="tl">
                  <a:srgbClr val="000000">
                    <a:alpha val="43137"/>
                  </a:srgbClr>
                </a:outerShdw>
              </a:effectLst>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2771800" y="1491630"/>
            <a:ext cx="4067944" cy="26350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nvGraphicFramePr>
        <p:xfrm>
          <a:off x="1500337" y="402302"/>
          <a:ext cx="6095999" cy="4617720"/>
        </p:xfrm>
        <a:graphic>
          <a:graphicData uri="http://schemas.openxmlformats.org/drawingml/2006/table">
            <a:tbl>
              <a:tblPr rtl="1" firstRow="1" bandRow="1">
                <a:tableStyleId>{5940675A-B579-460E-94D1-54222C63F5DA}</a:tableStyleId>
              </a:tblPr>
              <a:tblGrid>
                <a:gridCol w="1097447"/>
                <a:gridCol w="1097447"/>
                <a:gridCol w="852147"/>
                <a:gridCol w="1785772"/>
                <a:gridCol w="1263186"/>
              </a:tblGrid>
              <a:tr h="370840">
                <a:tc>
                  <a:txBody>
                    <a:bodyPr/>
                    <a:lstStyle/>
                    <a:p>
                      <a:pPr rtl="1"/>
                      <a:r>
                        <a:rPr lang="he-IL" dirty="0" smtClean="0">
                          <a:effectLst>
                            <a:outerShdw blurRad="38100" dist="38100" dir="2700000" algn="tl">
                              <a:srgbClr val="000000">
                                <a:alpha val="43137"/>
                              </a:srgbClr>
                            </a:outerShdw>
                          </a:effectLst>
                        </a:rPr>
                        <a:t>מס שאלה</a:t>
                      </a:r>
                      <a:endParaRPr lang="he-IL" dirty="0">
                        <a:effectLst>
                          <a:outerShdw blurRad="38100" dist="38100" dir="2700000" algn="tl">
                            <a:srgbClr val="000000">
                              <a:alpha val="43137"/>
                            </a:srgbClr>
                          </a:outerShdw>
                        </a:effectLst>
                      </a:endParaRPr>
                    </a:p>
                  </a:txBody>
                  <a:tcPr>
                    <a:solidFill>
                      <a:schemeClr val="accent6">
                        <a:lumMod val="40000"/>
                        <a:lumOff val="60000"/>
                      </a:schemeClr>
                    </a:solidFill>
                  </a:tcPr>
                </a:tc>
                <a:tc>
                  <a:txBody>
                    <a:bodyPr/>
                    <a:lstStyle/>
                    <a:p>
                      <a:pPr rtl="1"/>
                      <a:r>
                        <a:rPr lang="he-IL" dirty="0" smtClean="0">
                          <a:effectLst>
                            <a:outerShdw blurRad="38100" dist="38100" dir="2700000" algn="tl">
                              <a:srgbClr val="000000">
                                <a:alpha val="43137"/>
                              </a:srgbClr>
                            </a:outerShdw>
                          </a:effectLst>
                        </a:rPr>
                        <a:t>   קבוצה א</a:t>
                      </a:r>
                      <a:endParaRPr lang="he-IL" dirty="0">
                        <a:effectLst>
                          <a:outerShdw blurRad="38100" dist="38100" dir="2700000" algn="tl">
                            <a:srgbClr val="000000">
                              <a:alpha val="43137"/>
                            </a:srgbClr>
                          </a:outerShdw>
                        </a:effectLst>
                      </a:endParaRPr>
                    </a:p>
                  </a:txBody>
                  <a:tcPr>
                    <a:solidFill>
                      <a:schemeClr val="accent6">
                        <a:lumMod val="40000"/>
                        <a:lumOff val="60000"/>
                      </a:schemeClr>
                    </a:solidFill>
                  </a:tcPr>
                </a:tc>
                <a:tc>
                  <a:txBody>
                    <a:bodyPr/>
                    <a:lstStyle/>
                    <a:p>
                      <a:pPr rtl="1"/>
                      <a:r>
                        <a:rPr lang="he-IL" dirty="0" smtClean="0">
                          <a:effectLst>
                            <a:outerShdw blurRad="38100" dist="38100" dir="2700000" algn="tl">
                              <a:srgbClr val="000000">
                                <a:alpha val="43137"/>
                              </a:srgbClr>
                            </a:outerShdw>
                          </a:effectLst>
                        </a:rPr>
                        <a:t>סכום הימור</a:t>
                      </a:r>
                    </a:p>
                    <a:p>
                      <a:pPr rtl="1"/>
                      <a:r>
                        <a:rPr lang="he-IL" dirty="0" err="1" smtClean="0">
                          <a:effectLst>
                            <a:outerShdw blurRad="38100" dist="38100" dir="2700000" algn="tl">
                              <a:srgbClr val="000000">
                                <a:alpha val="43137"/>
                              </a:srgbClr>
                            </a:outerShdw>
                          </a:effectLst>
                        </a:rPr>
                        <a:t>1-10</a:t>
                      </a:r>
                      <a:r>
                        <a:rPr lang="he-IL" dirty="0" smtClean="0">
                          <a:effectLst>
                            <a:outerShdw blurRad="38100" dist="38100" dir="2700000" algn="tl">
                              <a:srgbClr val="000000">
                                <a:alpha val="43137"/>
                              </a:srgbClr>
                            </a:outerShdw>
                          </a:effectLst>
                        </a:rPr>
                        <a:t> </a:t>
                      </a:r>
                      <a:endParaRPr lang="he-IL" dirty="0">
                        <a:effectLst>
                          <a:outerShdw blurRad="38100" dist="38100" dir="2700000" algn="tl">
                            <a:srgbClr val="000000">
                              <a:alpha val="43137"/>
                            </a:srgbClr>
                          </a:outerShdw>
                        </a:effectLst>
                      </a:endParaRPr>
                    </a:p>
                  </a:txBody>
                  <a:tcPr>
                    <a:solidFill>
                      <a:schemeClr val="accent6">
                        <a:lumMod val="40000"/>
                        <a:lumOff val="60000"/>
                      </a:schemeClr>
                    </a:solidFill>
                  </a:tcPr>
                </a:tc>
                <a:tc>
                  <a:txBody>
                    <a:bodyPr/>
                    <a:lstStyle/>
                    <a:p>
                      <a:pPr rtl="1"/>
                      <a:r>
                        <a:rPr lang="he-IL" dirty="0" smtClean="0">
                          <a:effectLst>
                            <a:outerShdw blurRad="38100" dist="38100" dir="2700000" algn="tl">
                              <a:srgbClr val="000000">
                                <a:alpha val="43137"/>
                              </a:srgbClr>
                            </a:outerShdw>
                          </a:effectLst>
                        </a:rPr>
                        <a:t>קבוצה ב</a:t>
                      </a:r>
                      <a:endParaRPr lang="he-IL" dirty="0">
                        <a:effectLst>
                          <a:outerShdw blurRad="38100" dist="38100" dir="2700000" algn="tl">
                            <a:srgbClr val="000000">
                              <a:alpha val="43137"/>
                            </a:srgbClr>
                          </a:outerShdw>
                        </a:effectLst>
                      </a:endParaRPr>
                    </a:p>
                  </a:txBody>
                  <a:tcPr>
                    <a:solidFill>
                      <a:schemeClr val="accent6">
                        <a:lumMod val="40000"/>
                        <a:lumOff val="60000"/>
                      </a:schemeClr>
                    </a:solidFill>
                  </a:tcPr>
                </a:tc>
                <a:tc>
                  <a:txBody>
                    <a:bodyPr/>
                    <a:lstStyle/>
                    <a:p>
                      <a:pPr rtl="1"/>
                      <a:r>
                        <a:rPr lang="he-IL" dirty="0" smtClean="0">
                          <a:effectLst>
                            <a:outerShdw blurRad="38100" dist="38100" dir="2700000" algn="tl">
                              <a:srgbClr val="000000">
                                <a:alpha val="43137"/>
                              </a:srgbClr>
                            </a:outerShdw>
                          </a:effectLst>
                        </a:rPr>
                        <a:t>סכום הימור  </a:t>
                      </a:r>
                    </a:p>
                    <a:p>
                      <a:pPr rtl="1"/>
                      <a:r>
                        <a:rPr lang="he-IL" dirty="0" err="1" smtClean="0">
                          <a:effectLst>
                            <a:outerShdw blurRad="38100" dist="38100" dir="2700000" algn="tl">
                              <a:srgbClr val="000000">
                                <a:alpha val="43137"/>
                              </a:srgbClr>
                            </a:outerShdw>
                          </a:effectLst>
                        </a:rPr>
                        <a:t>1-10</a:t>
                      </a:r>
                      <a:endParaRPr lang="he-IL" dirty="0">
                        <a:effectLst>
                          <a:outerShdw blurRad="38100" dist="38100" dir="2700000" algn="tl">
                            <a:srgbClr val="000000">
                              <a:alpha val="43137"/>
                            </a:srgbClr>
                          </a:outerShdw>
                        </a:effectLst>
                      </a:endParaRPr>
                    </a:p>
                  </a:txBody>
                  <a:tcPr>
                    <a:solidFill>
                      <a:schemeClr val="accent6">
                        <a:lumMod val="40000"/>
                        <a:lumOff val="60000"/>
                      </a:schemeClr>
                    </a:solidFill>
                  </a:tcPr>
                </a:tc>
              </a:tr>
              <a:tr h="370840">
                <a:tc>
                  <a:txBody>
                    <a:bodyPr/>
                    <a:lstStyle/>
                    <a:p>
                      <a:pPr rtl="1"/>
                      <a:r>
                        <a:rPr lang="he-IL" dirty="0" smtClean="0"/>
                        <a:t>1</a:t>
                      </a:r>
                      <a:endParaRPr lang="he-IL" dirty="0"/>
                    </a:p>
                  </a:txBody>
                  <a:tcPr/>
                </a:tc>
                <a:tc>
                  <a:txBody>
                    <a:bodyPr/>
                    <a:lstStyle/>
                    <a:p>
                      <a:pPr rtl="1"/>
                      <a:r>
                        <a:rPr lang="he-IL" dirty="0" smtClean="0"/>
                        <a:t>5</a:t>
                      </a:r>
                      <a:endParaRPr lang="he-IL" dirty="0"/>
                    </a:p>
                  </a:txBody>
                  <a:tcPr/>
                </a:tc>
                <a:tc>
                  <a:txBody>
                    <a:bodyPr/>
                    <a:lstStyle/>
                    <a:p>
                      <a:pPr rtl="1"/>
                      <a:endParaRPr lang="he-IL" dirty="0"/>
                    </a:p>
                  </a:txBody>
                  <a:tcPr/>
                </a:tc>
                <a:tc>
                  <a:txBody>
                    <a:bodyPr/>
                    <a:lstStyle/>
                    <a:p>
                      <a:pPr rtl="1"/>
                      <a:r>
                        <a:rPr lang="he-IL" dirty="0" smtClean="0"/>
                        <a:t>5</a:t>
                      </a:r>
                      <a:endParaRPr lang="he-IL" dirty="0"/>
                    </a:p>
                  </a:txBody>
                  <a:tcPr/>
                </a:tc>
                <a:tc>
                  <a:txBody>
                    <a:bodyPr/>
                    <a:lstStyle/>
                    <a:p>
                      <a:pPr rtl="1"/>
                      <a:endParaRPr lang="he-IL" dirty="0"/>
                    </a:p>
                  </a:txBody>
                  <a:tcPr/>
                </a:tc>
              </a:tr>
              <a:tr h="370840">
                <a:tc>
                  <a:txBody>
                    <a:bodyPr/>
                    <a:lstStyle/>
                    <a:p>
                      <a:pPr rtl="1"/>
                      <a:r>
                        <a:rPr lang="he-IL" dirty="0" smtClean="0"/>
                        <a:t>2</a:t>
                      </a:r>
                      <a:endParaRPr lang="he-IL" dirty="0"/>
                    </a:p>
                  </a:txBody>
                  <a:tcPr/>
                </a:tc>
                <a:tc>
                  <a:txBody>
                    <a:bodyPr/>
                    <a:lstStyle/>
                    <a:p>
                      <a:pPr rtl="1"/>
                      <a:r>
                        <a:rPr lang="he-IL" baseline="0" dirty="0" smtClean="0"/>
                        <a:t> </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3</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4</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5</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6</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7</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8</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370840">
                <a:tc>
                  <a:txBody>
                    <a:bodyPr/>
                    <a:lstStyle/>
                    <a:p>
                      <a:pPr rtl="1"/>
                      <a:r>
                        <a:rPr lang="he-IL" dirty="0" smtClean="0"/>
                        <a:t>9</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217512">
                <a:tc>
                  <a:txBody>
                    <a:bodyPr/>
                    <a:lstStyle/>
                    <a:p>
                      <a:pPr rtl="1"/>
                      <a:r>
                        <a:rPr lang="he-IL" dirty="0" smtClean="0"/>
                        <a:t>סכום</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677143"/>
            <a:ext cx="7772400" cy="1102519"/>
          </a:xfrm>
        </p:spPr>
        <p:txBody>
          <a:bodyPr/>
          <a:lstStyle/>
          <a:p>
            <a:pPr algn="r"/>
            <a:r>
              <a:rPr lang="he-IL" sz="2400" b="1" dirty="0" smtClean="0">
                <a:solidFill>
                  <a:srgbClr val="FF0000"/>
                </a:solidFill>
                <a:effectLst>
                  <a:outerShdw blurRad="38100" dist="38100" dir="2700000" algn="tl">
                    <a:srgbClr val="000000">
                      <a:alpha val="43137"/>
                    </a:srgbClr>
                  </a:outerShdw>
                </a:effectLst>
                <a:cs typeface="+mn-cs"/>
              </a:rPr>
              <a:t>אלקטרון- </a:t>
            </a:r>
            <a:r>
              <a:rPr lang="he-IL" sz="2400" dirty="0" smtClean="0">
                <a:solidFill>
                  <a:srgbClr val="002060"/>
                </a:solidFill>
                <a:cs typeface="+mn-cs"/>
              </a:rPr>
              <a:t>אם נסתכל מסביבנו נראה בכל מקום חומרים רבים: מתכות, עצים, פלסטיק ועוד. כל אחד מהחומרים מורכב מאטומים. האטום הוא החלק הקטן של כל יסוד כימי. האטומים הם חומרים כל–כך זעירים כך שאפילו גרגיר אבק מכיל מיליוני אטומים. רק לפני כ– 100 שנה גילו שהאטום בנוי מגרעין המכיל חלקיקים הקרויים פרוטונים וניוטרונים. הפרוטונים טעונים במטען חשמלי הנקרא “מטען חיובי” (+), לניוטרונים אין מטען חשמלי. מסביב לגרעין נעים חלקיקים טעוני חשמל המכונים </a:t>
            </a:r>
            <a:r>
              <a:rPr lang="he-IL" sz="2400" b="1" dirty="0" smtClean="0">
                <a:solidFill>
                  <a:srgbClr val="002060"/>
                </a:solidFill>
                <a:cs typeface="+mn-cs"/>
              </a:rPr>
              <a:t>אלקטרונים</a:t>
            </a:r>
            <a:r>
              <a:rPr lang="he-IL" sz="2400" dirty="0" smtClean="0">
                <a:solidFill>
                  <a:srgbClr val="002060"/>
                </a:solidFill>
                <a:cs typeface="+mn-cs"/>
              </a:rPr>
              <a:t> ויש להם מטען שלילי. </a:t>
            </a:r>
            <a:endParaRPr lang="he-IL" sz="2800" dirty="0">
              <a:solidFill>
                <a:srgbClr val="002060"/>
              </a:solidFill>
              <a:cs typeface="+mn-cs"/>
            </a:endParaRPr>
          </a:p>
        </p:txBody>
      </p:sp>
      <p:sp>
        <p:nvSpPr>
          <p:cNvPr id="4" name="חץ שמאלה 3">
            <a:hlinkClick r:id="rId2" action="ppaction://hlinksldjump"/>
          </p:cNvPr>
          <p:cNvSpPr/>
          <p:nvPr/>
        </p:nvSpPr>
        <p:spPr>
          <a:xfrm>
            <a:off x="6948264" y="4083918"/>
            <a:ext cx="1296144"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627534"/>
            <a:ext cx="7772400" cy="1102519"/>
          </a:xfrm>
        </p:spPr>
        <p:txBody>
          <a:bodyPr/>
          <a:lstStyle/>
          <a:p>
            <a:pPr algn="r"/>
            <a:r>
              <a:rPr lang="he-IL" sz="2400" b="1" dirty="0" smtClean="0">
                <a:solidFill>
                  <a:srgbClr val="FF0000"/>
                </a:solidFill>
                <a:effectLst>
                  <a:outerShdw blurRad="38100" dist="38100" dir="2700000" algn="tl">
                    <a:srgbClr val="000000">
                      <a:alpha val="43137"/>
                    </a:srgbClr>
                  </a:outerShdw>
                </a:effectLst>
                <a:cs typeface="+mn-cs"/>
              </a:rPr>
              <a:t>ווֹלט-</a:t>
            </a:r>
            <a:r>
              <a:rPr lang="he-IL" sz="2400" dirty="0" smtClean="0">
                <a:solidFill>
                  <a:srgbClr val="002060"/>
                </a:solidFill>
                <a:cs typeface="+mn-cs"/>
              </a:rPr>
              <a:t> יחידת מדידה של מתח חשמלי. נקראת </a:t>
            </a:r>
            <a:r>
              <a:rPr lang="he-IL" sz="2400" dirty="0" err="1" smtClean="0">
                <a:solidFill>
                  <a:srgbClr val="002060"/>
                </a:solidFill>
                <a:cs typeface="+mn-cs"/>
              </a:rPr>
              <a:t>על–שם</a:t>
            </a:r>
            <a:r>
              <a:rPr lang="he-IL" sz="2400" dirty="0" smtClean="0">
                <a:solidFill>
                  <a:srgbClr val="002060"/>
                </a:solidFill>
                <a:cs typeface="+mn-cs"/>
              </a:rPr>
              <a:t> הפיזיקאי האיטלקי </a:t>
            </a:r>
            <a:r>
              <a:rPr lang="he-IL" sz="2400" dirty="0" err="1" smtClean="0">
                <a:solidFill>
                  <a:srgbClr val="002060"/>
                </a:solidFill>
                <a:cs typeface="+mn-cs"/>
              </a:rPr>
              <a:t>אלסנדרו</a:t>
            </a:r>
            <a:r>
              <a:rPr lang="he-IL" sz="2400" dirty="0" smtClean="0">
                <a:solidFill>
                  <a:srgbClr val="002060"/>
                </a:solidFill>
                <a:cs typeface="+mn-cs"/>
              </a:rPr>
              <a:t> ווֹלטה, שחי במאה ה– </a:t>
            </a:r>
            <a:r>
              <a:rPr lang="he-IL" sz="2400" dirty="0" err="1" smtClean="0">
                <a:solidFill>
                  <a:srgbClr val="002060"/>
                </a:solidFill>
                <a:cs typeface="+mn-cs"/>
              </a:rPr>
              <a:t>18</a:t>
            </a:r>
            <a:r>
              <a:rPr lang="he-IL" sz="2400" dirty="0" smtClean="0">
                <a:solidFill>
                  <a:srgbClr val="002060"/>
                </a:solidFill>
                <a:cs typeface="+mn-cs"/>
              </a:rPr>
              <a:t> .</a:t>
            </a:r>
            <a:endParaRPr lang="he-IL" sz="2400" dirty="0">
              <a:solidFill>
                <a:srgbClr val="002060"/>
              </a:solidFill>
              <a:cs typeface="+mn-cs"/>
            </a:endParaRPr>
          </a:p>
        </p:txBody>
      </p:sp>
      <p:sp>
        <p:nvSpPr>
          <p:cNvPr id="3" name="חץ שמאלה 2">
            <a:hlinkClick r:id="rId2" action="ppaction://hlinksldjump"/>
          </p:cNvPr>
          <p:cNvSpPr/>
          <p:nvPr/>
        </p:nvSpPr>
        <p:spPr>
          <a:xfrm>
            <a:off x="1187624" y="1275606"/>
            <a:ext cx="1512168"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987824" y="699542"/>
            <a:ext cx="5544616" cy="4392488"/>
          </a:xfrm>
        </p:spPr>
        <p:txBody>
          <a:bodyPr/>
          <a:lstStyle/>
          <a:p>
            <a:pPr algn="r"/>
            <a:r>
              <a:rPr lang="he-IL" sz="2400" dirty="0" smtClean="0">
                <a:latin typeface="Guttman Haim" pitchFamily="2" charset="-79"/>
                <a:cs typeface="+mn-cs"/>
              </a:rPr>
              <a:t/>
            </a:r>
            <a:br>
              <a:rPr lang="he-IL" sz="2400" dirty="0" smtClean="0">
                <a:latin typeface="Guttman Haim" pitchFamily="2" charset="-79"/>
                <a:cs typeface="+mn-cs"/>
              </a:rPr>
            </a:br>
            <a:r>
              <a:rPr lang="he-IL" sz="2000" dirty="0" smtClean="0">
                <a:solidFill>
                  <a:srgbClr val="002060"/>
                </a:solidFill>
                <a:latin typeface="Guttman Haim" pitchFamily="2" charset="-79"/>
                <a:cs typeface="+mn-cs"/>
              </a:rPr>
              <a:t>לפני אלפי שנים הבחין היווני </a:t>
            </a:r>
            <a:r>
              <a:rPr lang="he-IL" sz="2000" b="1" dirty="0" smtClean="0">
                <a:solidFill>
                  <a:srgbClr val="002060"/>
                </a:solidFill>
                <a:latin typeface="Guttman Haim" pitchFamily="2" charset="-79"/>
                <a:cs typeface="+mn-cs"/>
              </a:rPr>
              <a:t>תאלס בתופעה מיוחדת: </a:t>
            </a:r>
            <a:r>
              <a:rPr lang="he-IL" sz="2000" dirty="0" smtClean="0">
                <a:solidFill>
                  <a:srgbClr val="002060"/>
                </a:solidFill>
                <a:latin typeface="Guttman Haim" pitchFamily="2" charset="-79"/>
                <a:cs typeface="+mn-cs"/>
              </a:rPr>
              <a:t>כאשר שפשף חתיכת ענבר </a:t>
            </a:r>
            <a:r>
              <a:rPr lang="he-IL" sz="2000" b="1" dirty="0" smtClean="0">
                <a:solidFill>
                  <a:srgbClr val="002060"/>
                </a:solidFill>
                <a:latin typeface="Guttman Haim" pitchFamily="2" charset="-79"/>
                <a:cs typeface="+mn-cs"/>
              </a:rPr>
              <a:t>(</a:t>
            </a:r>
            <a:r>
              <a:rPr lang="he-IL" sz="2000" dirty="0" smtClean="0">
                <a:solidFill>
                  <a:srgbClr val="002060"/>
                </a:solidFill>
                <a:latin typeface="Guttman Haim" pitchFamily="2" charset="-79"/>
                <a:cs typeface="+mn-cs"/>
              </a:rPr>
              <a:t>שרף מאובן</a:t>
            </a:r>
            <a:r>
              <a:rPr lang="he-IL" sz="2000" b="1" dirty="0" smtClean="0">
                <a:solidFill>
                  <a:srgbClr val="002060"/>
                </a:solidFill>
                <a:latin typeface="Guttman Haim" pitchFamily="2" charset="-79"/>
                <a:cs typeface="+mn-cs"/>
              </a:rPr>
              <a:t> </a:t>
            </a:r>
            <a:r>
              <a:rPr lang="he-IL" sz="2000" dirty="0" smtClean="0">
                <a:solidFill>
                  <a:srgbClr val="002060"/>
                </a:solidFill>
                <a:latin typeface="Guttman Haim" pitchFamily="2" charset="-79"/>
                <a:cs typeface="+mn-cs"/>
              </a:rPr>
              <a:t>של עצים מחטיים, כמו האורן) בחתיכת בד או בפרווה, משכה אליה חתיכת הענבר פיסות זעירות וקלות של חומרי שונים. </a:t>
            </a:r>
            <a:br>
              <a:rPr lang="he-IL" sz="2000" dirty="0" smtClean="0">
                <a:solidFill>
                  <a:srgbClr val="002060"/>
                </a:solidFill>
                <a:latin typeface="Guttman Haim" pitchFamily="2" charset="-79"/>
                <a:cs typeface="+mn-cs"/>
              </a:rPr>
            </a:br>
            <a:r>
              <a:rPr lang="he-IL" sz="2000" dirty="0" smtClean="0">
                <a:solidFill>
                  <a:srgbClr val="002060"/>
                </a:solidFill>
                <a:latin typeface="Guttman Haim" pitchFamily="2" charset="-79"/>
                <a:cs typeface="+mn-cs"/>
              </a:rPr>
              <a:t>ביוונית הענבר נקרא </a:t>
            </a:r>
            <a:r>
              <a:rPr lang="he-IL" sz="2000" b="1" dirty="0" smtClean="0">
                <a:solidFill>
                  <a:srgbClr val="002060"/>
                </a:solidFill>
                <a:latin typeface="Guttman Haim" pitchFamily="2" charset="-79"/>
                <a:cs typeface="+mn-cs"/>
                <a:hlinkClick r:id="rId2" action="ppaction://hlinksldjump"/>
              </a:rPr>
              <a:t>אלקטרון</a:t>
            </a:r>
            <a:r>
              <a:rPr lang="he-IL" sz="2000" b="1" dirty="0" smtClean="0">
                <a:solidFill>
                  <a:srgbClr val="002060"/>
                </a:solidFill>
                <a:latin typeface="Guttman Haim" pitchFamily="2" charset="-79"/>
                <a:cs typeface="+mn-cs"/>
              </a:rPr>
              <a:t> וממילה זו נגזרת המילה אלקטרי - חשמלי. לתופעה זו ניתן מאוחר יותר השם חשמל סטטי.</a:t>
            </a:r>
            <a:r>
              <a:rPr lang="he-IL" sz="2000" b="1" dirty="0" smtClean="0">
                <a:solidFill>
                  <a:srgbClr val="00B050"/>
                </a:solidFill>
                <a:latin typeface="Guttman Haim" pitchFamily="2" charset="-79"/>
                <a:cs typeface="Carmela"/>
              </a:rPr>
              <a:t/>
            </a:r>
            <a:br>
              <a:rPr lang="he-IL" sz="2000" b="1" dirty="0" smtClean="0">
                <a:solidFill>
                  <a:srgbClr val="00B050"/>
                </a:solidFill>
                <a:latin typeface="Guttman Haim" pitchFamily="2" charset="-79"/>
                <a:cs typeface="Carmela"/>
              </a:rPr>
            </a:br>
            <a:r>
              <a:rPr lang="he-IL" sz="2000" b="1" dirty="0" smtClean="0">
                <a:latin typeface="Guttman Haim" pitchFamily="2" charset="-79"/>
                <a:cs typeface="Carmela"/>
              </a:rPr>
              <a:t/>
            </a:r>
            <a:br>
              <a:rPr lang="he-IL" sz="2000" b="1" dirty="0" smtClean="0">
                <a:latin typeface="Guttman Haim" pitchFamily="2" charset="-79"/>
                <a:cs typeface="Carmela"/>
              </a:rPr>
            </a:br>
            <a:r>
              <a:rPr lang="he-IL" sz="2000" dirty="0" smtClean="0">
                <a:latin typeface="Guttman Haim" pitchFamily="2" charset="-79"/>
                <a:cs typeface="Carmela"/>
              </a:rPr>
              <a:t/>
            </a:r>
            <a:br>
              <a:rPr lang="he-IL" sz="2000" dirty="0" smtClean="0">
                <a:latin typeface="Guttman Haim" pitchFamily="2" charset="-79"/>
                <a:cs typeface="Carmela"/>
              </a:rPr>
            </a:br>
            <a:endParaRPr lang="he-IL" sz="2000" dirty="0">
              <a:latin typeface="Guttman Haim" pitchFamily="2" charset="-79"/>
              <a:cs typeface="Carmela"/>
            </a:endParaRPr>
          </a:p>
        </p:txBody>
      </p:sp>
      <p:sp>
        <p:nvSpPr>
          <p:cNvPr id="5" name="הסבר מלבני מעוגל 4"/>
          <p:cNvSpPr/>
          <p:nvPr/>
        </p:nvSpPr>
        <p:spPr>
          <a:xfrm>
            <a:off x="251520" y="987574"/>
            <a:ext cx="2664296" cy="3312368"/>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smtClean="0">
                <a:solidFill>
                  <a:srgbClr val="002060"/>
                </a:solidFill>
                <a:latin typeface="Guttman Haim" pitchFamily="2" charset="-79"/>
              </a:rPr>
              <a:t>ודאי שמתם לב שתופעה זו, עשויה לקרות לכל אחד מאתנו,</a:t>
            </a:r>
            <a:br>
              <a:rPr lang="he-IL" sz="1600" b="1" dirty="0" smtClean="0">
                <a:solidFill>
                  <a:srgbClr val="002060"/>
                </a:solidFill>
                <a:latin typeface="Guttman Haim" pitchFamily="2" charset="-79"/>
              </a:rPr>
            </a:br>
            <a:r>
              <a:rPr lang="he-IL" sz="1600" b="1" dirty="0" smtClean="0">
                <a:solidFill>
                  <a:srgbClr val="002060"/>
                </a:solidFill>
                <a:latin typeface="Guttman Haim" pitchFamily="2" charset="-79"/>
              </a:rPr>
              <a:t>לפעמים כשאנחנו מסירים מגופנו את הסוודר,</a:t>
            </a:r>
            <a:br>
              <a:rPr lang="he-IL" sz="1600" b="1" dirty="0" smtClean="0">
                <a:solidFill>
                  <a:srgbClr val="002060"/>
                </a:solidFill>
                <a:latin typeface="Guttman Haim" pitchFamily="2" charset="-79"/>
              </a:rPr>
            </a:br>
            <a:r>
              <a:rPr lang="he-IL" sz="1600" b="1" dirty="0" smtClean="0">
                <a:solidFill>
                  <a:srgbClr val="002060"/>
                </a:solidFill>
                <a:latin typeface="Guttman Haim" pitchFamily="2" charset="-79"/>
              </a:rPr>
              <a:t>אנחנו שומעים פצפוצים, והסוודר כאילו נדבק לבגד שמתחתיו. גם קורה שאנחנו נוגעים בדלת המכונית - ומרגישים כאב ("זרם") ביד.</a:t>
            </a:r>
            <a:br>
              <a:rPr lang="he-IL" sz="1600" b="1" dirty="0" smtClean="0">
                <a:solidFill>
                  <a:srgbClr val="002060"/>
                </a:solidFill>
                <a:latin typeface="Guttman Haim" pitchFamily="2" charset="-79"/>
              </a:rPr>
            </a:br>
            <a:endParaRPr lang="he-IL" sz="1600" b="1" dirty="0">
              <a:solidFill>
                <a:srgbClr val="002060"/>
              </a:solidFill>
            </a:endParaRPr>
          </a:p>
        </p:txBody>
      </p:sp>
      <p:sp>
        <p:nvSpPr>
          <p:cNvPr id="6" name="TextBox 5"/>
          <p:cNvSpPr txBox="1"/>
          <p:nvPr/>
        </p:nvSpPr>
        <p:spPr>
          <a:xfrm>
            <a:off x="1619672" y="267494"/>
            <a:ext cx="5976664" cy="584775"/>
          </a:xfrm>
          <a:prstGeom prst="rect">
            <a:avLst/>
          </a:prstGeom>
          <a:noFill/>
        </p:spPr>
        <p:txBody>
          <a:bodyPr wrap="square" rtlCol="0">
            <a:spAutoFit/>
          </a:bodyPr>
          <a:lstStyle/>
          <a:p>
            <a:r>
              <a:rPr lang="he-IL" sz="3200" b="1" dirty="0" smtClean="0">
                <a:solidFill>
                  <a:srgbClr val="FF0000"/>
                </a:solidFill>
                <a:effectLst>
                  <a:outerShdw blurRad="38100" dist="38100" dir="2700000" algn="tl">
                    <a:srgbClr val="000000">
                      <a:alpha val="43137"/>
                    </a:srgbClr>
                  </a:outerShdw>
                </a:effectLst>
                <a:latin typeface="Guttman Haim" pitchFamily="2" charset="-79"/>
              </a:rPr>
              <a:t>מי הראשון שהבחין בחשמל בטבע?</a:t>
            </a:r>
            <a:endParaRPr lang="en-US" sz="32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95536" y="411510"/>
            <a:ext cx="7918648" cy="1352724"/>
          </a:xfrm>
        </p:spPr>
        <p:txBody>
          <a:bodyPr/>
          <a:lstStyle/>
          <a:p>
            <a:pPr algn="r"/>
            <a:r>
              <a:rPr lang="he-IL" sz="1600" b="1" dirty="0" smtClean="0">
                <a:cs typeface="+mn-cs"/>
              </a:rPr>
              <a:t/>
            </a:r>
            <a:br>
              <a:rPr lang="he-IL" sz="1600" b="1" dirty="0" smtClean="0">
                <a:cs typeface="+mn-cs"/>
              </a:rPr>
            </a:br>
            <a:r>
              <a:rPr lang="he-IL" sz="2000" b="1" dirty="0" smtClean="0">
                <a:solidFill>
                  <a:srgbClr val="FF0000"/>
                </a:solidFill>
                <a:effectLst>
                  <a:outerShdw blurRad="38100" dist="38100" dir="2700000" algn="tl">
                    <a:srgbClr val="000000">
                      <a:alpha val="43137"/>
                    </a:srgbClr>
                  </a:outerShdw>
                </a:effectLst>
                <a:cs typeface="+mn-cs"/>
              </a:rPr>
              <a:t>זרם חשמלי- </a:t>
            </a:r>
            <a:r>
              <a:rPr lang="he-IL" sz="2000" dirty="0" smtClean="0">
                <a:solidFill>
                  <a:srgbClr val="002060"/>
                </a:solidFill>
                <a:cs typeface="+mn-cs"/>
              </a:rPr>
              <a:t>זרם חשמלי הוא תופעה שאנחנו לא רואים, אך ניתן לדמיין את פעולתה: אם נתבונן בכביש מהיר רב–מסלולים, נראה כי  מכוניות בו נעות בכיוון אחד באופן קבוע. כך גם לגבי האלקטרונים: אם נצליח בדרך כלשהי להביא את האלקטרונים החופשיים לזרום בצורה מסודרת ומכוונת - נקבל זרם חשמלי.</a:t>
            </a:r>
            <a:br>
              <a:rPr lang="he-IL" sz="2000" dirty="0" smtClean="0">
                <a:solidFill>
                  <a:srgbClr val="002060"/>
                </a:solidFill>
                <a:cs typeface="+mn-cs"/>
              </a:rPr>
            </a:br>
            <a:r>
              <a:rPr lang="he-IL" sz="2000" dirty="0" smtClean="0">
                <a:solidFill>
                  <a:srgbClr val="002060"/>
                </a:solidFill>
                <a:cs typeface="+mn-cs"/>
              </a:rPr>
              <a:t>ניתן גם לדמיין את פעולת הזרם למצב של גולות, המסודרות זו אחרי זו. כאשר מגלגלים את הגולה הראשונה, היא פוגעת בגולה השנייה, שפוגעת בשלישית, וכן הלאה. בכל אטום של חומר, הנחשב למוליך טוב, יש לפחות אלקטרון אחד חופשי, היכול לעבור מאטום לאטום. אם נדחף את האלקטרונים האלה - למשל, בתוך חוט נחושת - מקצה אחד של מעגל לקצהו האחר, ייווצר מעגל חשמלי, כלומר נקבל זרם חשמלי.</a:t>
            </a:r>
            <a:r>
              <a:rPr lang="he-IL" sz="1400" dirty="0" smtClean="0">
                <a:cs typeface="+mn-cs"/>
              </a:rPr>
              <a:t/>
            </a:r>
            <a:br>
              <a:rPr lang="he-IL" sz="1400" dirty="0" smtClean="0">
                <a:cs typeface="+mn-cs"/>
              </a:rPr>
            </a:br>
            <a:endParaRPr lang="he-IL" sz="1200" dirty="0">
              <a:cs typeface="+mn-cs"/>
            </a:endParaRPr>
          </a:p>
        </p:txBody>
      </p:sp>
      <p:sp>
        <p:nvSpPr>
          <p:cNvPr id="3" name="חץ שמאלה 2">
            <a:hlinkClick r:id="rId2" action="ppaction://hlinksldjump"/>
          </p:cNvPr>
          <p:cNvSpPr/>
          <p:nvPr/>
        </p:nvSpPr>
        <p:spPr>
          <a:xfrm>
            <a:off x="4427984" y="3651870"/>
            <a:ext cx="122413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411510"/>
            <a:ext cx="7558608" cy="1712764"/>
          </a:xfrm>
        </p:spPr>
        <p:txBody>
          <a:bodyPr/>
          <a:lstStyle/>
          <a:p>
            <a:pPr algn="r"/>
            <a:r>
              <a:rPr lang="he-IL" sz="1800" b="1" dirty="0" smtClean="0">
                <a:cs typeface="+mn-cs"/>
              </a:rPr>
              <a:t/>
            </a:r>
            <a:br>
              <a:rPr lang="he-IL" sz="1800" b="1" dirty="0" smtClean="0">
                <a:cs typeface="+mn-cs"/>
              </a:rPr>
            </a:br>
            <a:r>
              <a:rPr lang="he-IL" sz="1800" b="1" dirty="0" smtClean="0">
                <a:solidFill>
                  <a:srgbClr val="FF0000"/>
                </a:solidFill>
                <a:effectLst>
                  <a:outerShdw blurRad="38100" dist="38100" dir="2700000" algn="tl">
                    <a:srgbClr val="000000">
                      <a:alpha val="43137"/>
                    </a:srgbClr>
                  </a:outerShdw>
                </a:effectLst>
                <a:cs typeface="+mn-cs"/>
              </a:rPr>
              <a:t>מתח חשמלי- </a:t>
            </a:r>
            <a:r>
              <a:rPr lang="he-IL" sz="1800" dirty="0" smtClean="0">
                <a:solidFill>
                  <a:srgbClr val="002060"/>
                </a:solidFill>
                <a:latin typeface="Arial" pitchFamily="34" charset="0"/>
                <a:cs typeface="+mn-cs"/>
              </a:rPr>
              <a:t>מתח חשמלי הוא הגורם המניע את האלקטרונים החופשיים לזרום לאורכו של מוליך חשמלי.את המתח החשמלי ניתן להשוות ללחץ המים הקיים בבריכה. מתח גבוה ניתן להשוות ללחץ המים שגורמת בריכה גבוהה מלאה במים. מתח נמוך יותר ניתן להשוות ללחץ המים, אשר גורמת בריכה ובה מעט מים וגובהה נמוך מקודמתה.</a:t>
            </a:r>
            <a:br>
              <a:rPr lang="he-IL" sz="1800" dirty="0" smtClean="0">
                <a:solidFill>
                  <a:srgbClr val="002060"/>
                </a:solidFill>
                <a:latin typeface="Arial" pitchFamily="34" charset="0"/>
                <a:cs typeface="+mn-cs"/>
              </a:rPr>
            </a:br>
            <a:r>
              <a:rPr lang="he-IL" sz="1800" dirty="0" smtClean="0">
                <a:solidFill>
                  <a:srgbClr val="002060"/>
                </a:solidFill>
                <a:latin typeface="Arial" pitchFamily="34" charset="0"/>
                <a:cs typeface="+mn-cs"/>
              </a:rPr>
              <a:t>המתח נמדד ביחידות </a:t>
            </a:r>
            <a:r>
              <a:rPr lang="he-IL" sz="1800" dirty="0" smtClean="0">
                <a:solidFill>
                  <a:srgbClr val="002060"/>
                </a:solidFill>
                <a:latin typeface="Arial" pitchFamily="34" charset="0"/>
                <a:cs typeface="+mn-cs"/>
                <a:hlinkClick r:id="rId2" action="ppaction://hlinksldjump"/>
              </a:rPr>
              <a:t>וולט</a:t>
            </a:r>
            <a:r>
              <a:rPr lang="he-IL" sz="1800" dirty="0" smtClean="0">
                <a:solidFill>
                  <a:srgbClr val="002060"/>
                </a:solidFill>
                <a:latin typeface="Arial" pitchFamily="34" charset="0"/>
                <a:cs typeface="+mn-cs"/>
              </a:rPr>
              <a:t>.המתח המפעיל את מכשירי החשמל הביתיים בישראל הוא 230 </a:t>
            </a:r>
            <a:r>
              <a:rPr lang="he-IL" sz="1800" dirty="0" smtClean="0">
                <a:solidFill>
                  <a:srgbClr val="002060"/>
                </a:solidFill>
                <a:latin typeface="Arial" pitchFamily="34" charset="0"/>
                <a:cs typeface="+mn-cs"/>
                <a:hlinkClick r:id="rId2" action="ppaction://hlinksldjump"/>
              </a:rPr>
              <a:t>וולט.</a:t>
            </a:r>
            <a:r>
              <a:rPr lang="he-IL" sz="1800" dirty="0" smtClean="0">
                <a:solidFill>
                  <a:srgbClr val="002060"/>
                </a:solidFill>
                <a:latin typeface="Arial" pitchFamily="34" charset="0"/>
                <a:cs typeface="+mn-cs"/>
              </a:rPr>
              <a:t/>
            </a:r>
            <a:br>
              <a:rPr lang="he-IL" sz="1800" dirty="0" smtClean="0">
                <a:solidFill>
                  <a:srgbClr val="002060"/>
                </a:solidFill>
                <a:latin typeface="Arial" pitchFamily="34" charset="0"/>
                <a:cs typeface="+mn-cs"/>
              </a:rPr>
            </a:br>
            <a:endParaRPr lang="he-IL" sz="1800" dirty="0">
              <a:solidFill>
                <a:srgbClr val="002060"/>
              </a:solidFill>
              <a:latin typeface="Arial" pitchFamily="34" charset="0"/>
              <a:cs typeface="+mn-cs"/>
            </a:endParaRPr>
          </a:p>
        </p:txBody>
      </p:sp>
      <p:sp>
        <p:nvSpPr>
          <p:cNvPr id="3" name="חץ שמאלה 2">
            <a:hlinkClick r:id="rId3" action="ppaction://hlinksldjump"/>
          </p:cNvPr>
          <p:cNvSpPr/>
          <p:nvPr/>
        </p:nvSpPr>
        <p:spPr>
          <a:xfrm>
            <a:off x="7380312" y="2859782"/>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483518"/>
            <a:ext cx="7772400" cy="1102519"/>
          </a:xfrm>
        </p:spPr>
        <p:txBody>
          <a:bodyPr/>
          <a:lstStyle/>
          <a:p>
            <a:pPr algn="r"/>
            <a:r>
              <a:rPr lang="he-IL" sz="2400" b="1" dirty="0" smtClean="0">
                <a:solidFill>
                  <a:srgbClr val="FF0000"/>
                </a:solidFill>
                <a:effectLst>
                  <a:outerShdw blurRad="38100" dist="38100" dir="2700000" algn="tl">
                    <a:srgbClr val="000000">
                      <a:alpha val="43137"/>
                    </a:srgbClr>
                  </a:outerShdw>
                </a:effectLst>
                <a:cs typeface="+mn-cs"/>
              </a:rPr>
              <a:t>מכ"ם-</a:t>
            </a:r>
            <a:r>
              <a:rPr lang="he-IL" sz="2400" b="1" dirty="0" smtClean="0">
                <a:solidFill>
                  <a:srgbClr val="FF0000"/>
                </a:solidFill>
                <a:cs typeface="+mn-cs"/>
              </a:rPr>
              <a:t> </a:t>
            </a:r>
            <a:r>
              <a:rPr lang="he-IL" sz="2400" dirty="0" smtClean="0">
                <a:solidFill>
                  <a:srgbClr val="002060"/>
                </a:solidFill>
                <a:cs typeface="+mn-cs"/>
              </a:rPr>
              <a:t>ראשי התיבות של מגלה כיוון (ו)מרחק -</a:t>
            </a:r>
            <a:br>
              <a:rPr lang="he-IL" sz="2400" dirty="0" smtClean="0">
                <a:solidFill>
                  <a:srgbClr val="002060"/>
                </a:solidFill>
                <a:cs typeface="+mn-cs"/>
              </a:rPr>
            </a:br>
            <a:r>
              <a:rPr lang="he-IL" sz="2400" dirty="0" smtClean="0">
                <a:solidFill>
                  <a:srgbClr val="002060"/>
                </a:solidFill>
                <a:cs typeface="+mn-cs"/>
              </a:rPr>
              <a:t>מכשיר אלקטרוני לגילוי עצמים שאינם נראים לעין,כמו מטוסים ואוניות (בלועזית: רדאר)</a:t>
            </a:r>
            <a:endParaRPr lang="he-IL" sz="2400" dirty="0">
              <a:solidFill>
                <a:srgbClr val="002060"/>
              </a:solidFill>
              <a:cs typeface="+mn-cs"/>
            </a:endParaRPr>
          </a:p>
        </p:txBody>
      </p:sp>
      <p:pic>
        <p:nvPicPr>
          <p:cNvPr id="43010" name="Picture 2"/>
          <p:cNvPicPr>
            <a:picLocks noChangeAspect="1" noChangeArrowheads="1"/>
          </p:cNvPicPr>
          <p:nvPr/>
        </p:nvPicPr>
        <p:blipFill>
          <a:blip r:embed="rId2" cstate="print"/>
          <a:srcRect/>
          <a:stretch>
            <a:fillRect/>
          </a:stretch>
        </p:blipFill>
        <p:spPr bwMode="auto">
          <a:xfrm>
            <a:off x="1835696" y="2248286"/>
            <a:ext cx="3276426" cy="2454720"/>
          </a:xfrm>
          <a:prstGeom prst="rect">
            <a:avLst/>
          </a:prstGeom>
          <a:ln>
            <a:noFill/>
          </a:ln>
          <a:effectLst>
            <a:softEdge rad="112500"/>
          </a:effectLst>
        </p:spPr>
      </p:pic>
      <p:sp>
        <p:nvSpPr>
          <p:cNvPr id="5" name="חץ שמאלה 4">
            <a:hlinkClick r:id="rId3" action="ppaction://hlinksldjump"/>
          </p:cNvPr>
          <p:cNvSpPr/>
          <p:nvPr/>
        </p:nvSpPr>
        <p:spPr>
          <a:xfrm>
            <a:off x="3563888" y="1347614"/>
            <a:ext cx="1224136"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627534"/>
            <a:ext cx="7772400" cy="1102519"/>
          </a:xfrm>
        </p:spPr>
        <p:txBody>
          <a:bodyPr/>
          <a:lstStyle/>
          <a:p>
            <a:pPr algn="r"/>
            <a:r>
              <a:rPr lang="he-IL" sz="2400" b="1" dirty="0" err="1" smtClean="0">
                <a:solidFill>
                  <a:srgbClr val="FF0000"/>
                </a:solidFill>
                <a:effectLst>
                  <a:outerShdw blurRad="38100" dist="38100" dir="2700000" algn="tl">
                    <a:srgbClr val="000000">
                      <a:alpha val="43137"/>
                    </a:srgbClr>
                  </a:outerShdw>
                </a:effectLst>
                <a:cs typeface="+mn-cs"/>
              </a:rPr>
              <a:t>גנרטור</a:t>
            </a:r>
            <a:r>
              <a:rPr lang="he-IL" sz="2400" b="1" dirty="0" smtClean="0">
                <a:solidFill>
                  <a:srgbClr val="FF0000"/>
                </a:solidFill>
                <a:effectLst>
                  <a:outerShdw blurRad="38100" dist="38100" dir="2700000" algn="tl">
                    <a:srgbClr val="000000">
                      <a:alpha val="43137"/>
                    </a:srgbClr>
                  </a:outerShdw>
                </a:effectLst>
                <a:cs typeface="+mn-cs"/>
              </a:rPr>
              <a:t>-</a:t>
            </a:r>
            <a:r>
              <a:rPr lang="he-IL" sz="2400" dirty="0" smtClean="0">
                <a:solidFill>
                  <a:srgbClr val="FF0000"/>
                </a:solidFill>
                <a:effectLst>
                  <a:outerShdw blurRad="38100" dist="38100" dir="2700000" algn="tl">
                    <a:srgbClr val="000000">
                      <a:alpha val="43137"/>
                    </a:srgbClr>
                  </a:outerShdw>
                </a:effectLst>
                <a:cs typeface="+mn-cs"/>
              </a:rPr>
              <a:t> </a:t>
            </a:r>
            <a:r>
              <a:rPr lang="he-IL" sz="2400" dirty="0" smtClean="0">
                <a:solidFill>
                  <a:srgbClr val="002060"/>
                </a:solidFill>
                <a:cs typeface="+mn-cs"/>
              </a:rPr>
              <a:t>מכונה המפיקה חשמל. </a:t>
            </a:r>
            <a:r>
              <a:rPr lang="he-IL" sz="2400" dirty="0" err="1" smtClean="0">
                <a:solidFill>
                  <a:srgbClr val="002060"/>
                </a:solidFill>
                <a:cs typeface="+mn-cs"/>
              </a:rPr>
              <a:t>הגנרטור</a:t>
            </a:r>
            <a:r>
              <a:rPr lang="he-IL" sz="2400" dirty="0" smtClean="0">
                <a:solidFill>
                  <a:srgbClr val="002060"/>
                </a:solidFill>
                <a:cs typeface="+mn-cs"/>
              </a:rPr>
              <a:t> מורכב מאלקטרומגנט, המוקף בסליל של חוטים מוליכי חשמל. כאשר הטורבינה מסובבת את </a:t>
            </a:r>
            <a:r>
              <a:rPr lang="he-IL" sz="2400" dirty="0" err="1" smtClean="0">
                <a:solidFill>
                  <a:srgbClr val="002060"/>
                </a:solidFill>
                <a:cs typeface="+mn-cs"/>
              </a:rPr>
              <a:t>הגנרטור</a:t>
            </a:r>
            <a:r>
              <a:rPr lang="he-IL" sz="2400" dirty="0" smtClean="0">
                <a:solidFill>
                  <a:srgbClr val="002060"/>
                </a:solidFill>
                <a:cs typeface="+mn-cs"/>
              </a:rPr>
              <a:t>, מסתובב האלקטרומגנט ויוצר מתח חשמלי בתוך הסליל.</a:t>
            </a:r>
            <a:r>
              <a:rPr lang="he-IL" sz="2400" dirty="0" smtClean="0"/>
              <a:t/>
            </a:r>
            <a:br>
              <a:rPr lang="he-IL" sz="2400" dirty="0" smtClean="0"/>
            </a:br>
            <a:endParaRPr lang="he-IL" sz="2400" dirty="0"/>
          </a:p>
        </p:txBody>
      </p:sp>
      <p:sp>
        <p:nvSpPr>
          <p:cNvPr id="4" name="חץ שמאלה 3">
            <a:hlinkClick r:id="rId2" action="ppaction://hlinksldjump"/>
          </p:cNvPr>
          <p:cNvSpPr/>
          <p:nvPr/>
        </p:nvSpPr>
        <p:spPr>
          <a:xfrm>
            <a:off x="7164288" y="2283718"/>
            <a:ext cx="1224136"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411511"/>
            <a:ext cx="7414592" cy="1872207"/>
          </a:xfrm>
        </p:spPr>
        <p:txBody>
          <a:bodyPr/>
          <a:lstStyle/>
          <a:p>
            <a:pPr algn="r"/>
            <a:r>
              <a:rPr lang="he-IL" sz="2000" b="1" dirty="0" smtClean="0">
                <a:solidFill>
                  <a:srgbClr val="FF0000"/>
                </a:solidFill>
                <a:effectLst>
                  <a:outerShdw blurRad="38100" dist="38100" dir="2700000" algn="tl">
                    <a:srgbClr val="000000">
                      <a:alpha val="43137"/>
                    </a:srgbClr>
                  </a:outerShdw>
                </a:effectLst>
                <a:cs typeface="+mn-cs"/>
              </a:rPr>
              <a:t>תחנת כח - </a:t>
            </a:r>
            <a:r>
              <a:rPr lang="he-IL" sz="2000" dirty="0" smtClean="0">
                <a:solidFill>
                  <a:srgbClr val="002060"/>
                </a:solidFill>
                <a:cs typeface="+mn-cs"/>
              </a:rPr>
              <a:t>היא מפעל להפקת חשמל. בתחנת הכוח הופכים צורת אנרגיה מסוימת לאנרגיה חשמלית. תחנות הכוח מופעלות באמצעות חומרים שונים:</a:t>
            </a:r>
            <a:br>
              <a:rPr lang="he-IL" sz="2000" dirty="0" smtClean="0">
                <a:solidFill>
                  <a:srgbClr val="002060"/>
                </a:solidFill>
                <a:cs typeface="+mn-cs"/>
              </a:rPr>
            </a:br>
            <a:r>
              <a:rPr lang="he-IL" sz="2000" dirty="0" smtClean="0">
                <a:solidFill>
                  <a:srgbClr val="002060"/>
                </a:solidFill>
                <a:cs typeface="+mn-cs"/>
              </a:rPr>
              <a:t>- חומרים דליקים כגון גז טבעי, פחם, מזוט, סולר</a:t>
            </a:r>
            <a:br>
              <a:rPr lang="he-IL" sz="2000" dirty="0" smtClean="0">
                <a:solidFill>
                  <a:srgbClr val="002060"/>
                </a:solidFill>
                <a:cs typeface="+mn-cs"/>
              </a:rPr>
            </a:br>
            <a:r>
              <a:rPr lang="he-IL" sz="2000" dirty="0" smtClean="0">
                <a:solidFill>
                  <a:srgbClr val="002060"/>
                </a:solidFill>
                <a:cs typeface="+mn-cs"/>
              </a:rPr>
              <a:t>- מים זורמים (מפלים)</a:t>
            </a:r>
            <a:br>
              <a:rPr lang="he-IL" sz="2000" dirty="0" smtClean="0">
                <a:solidFill>
                  <a:srgbClr val="002060"/>
                </a:solidFill>
                <a:cs typeface="+mn-cs"/>
              </a:rPr>
            </a:br>
            <a:r>
              <a:rPr lang="he-IL" sz="2000" dirty="0" smtClean="0">
                <a:solidFill>
                  <a:srgbClr val="002060"/>
                </a:solidFill>
                <a:cs typeface="+mn-cs"/>
              </a:rPr>
              <a:t>- אנרגיית הרוח </a:t>
            </a:r>
            <a:br>
              <a:rPr lang="he-IL" sz="2000" dirty="0" smtClean="0">
                <a:solidFill>
                  <a:srgbClr val="002060"/>
                </a:solidFill>
                <a:cs typeface="+mn-cs"/>
              </a:rPr>
            </a:br>
            <a:r>
              <a:rPr lang="he-IL" sz="2000" dirty="0" smtClean="0">
                <a:solidFill>
                  <a:srgbClr val="002060"/>
                </a:solidFill>
                <a:cs typeface="+mn-cs"/>
              </a:rPr>
              <a:t>- אנרגיה סולרית (באמצעות קרינת קרני השמש). </a:t>
            </a:r>
            <a:endParaRPr lang="he-IL" sz="2000" dirty="0">
              <a:solidFill>
                <a:srgbClr val="002060"/>
              </a:solidFill>
              <a:cs typeface="+mn-cs"/>
            </a:endParaRPr>
          </a:p>
        </p:txBody>
      </p:sp>
      <p:pic>
        <p:nvPicPr>
          <p:cNvPr id="8194" name="Picture 2" descr="http://lib.cet.ac.il/storage/Pics/4500_4599/0000004504/frame-rutenberg.jpg"/>
          <p:cNvPicPr>
            <a:picLocks noChangeAspect="1" noChangeArrowheads="1"/>
          </p:cNvPicPr>
          <p:nvPr/>
        </p:nvPicPr>
        <p:blipFill>
          <a:blip r:embed="rId2" cstate="print"/>
          <a:srcRect/>
          <a:stretch>
            <a:fillRect/>
          </a:stretch>
        </p:blipFill>
        <p:spPr bwMode="auto">
          <a:xfrm>
            <a:off x="2627784" y="2355726"/>
            <a:ext cx="4275475" cy="2736304"/>
          </a:xfrm>
          <a:prstGeom prst="rect">
            <a:avLst/>
          </a:prstGeom>
          <a:ln>
            <a:noFill/>
          </a:ln>
          <a:effectLst>
            <a:softEdge rad="112500"/>
          </a:effectLst>
        </p:spPr>
      </p:pic>
      <p:sp>
        <p:nvSpPr>
          <p:cNvPr id="4" name="חץ שמאלה 3">
            <a:hlinkClick r:id="rId3" action="ppaction://hlinksldjump"/>
          </p:cNvPr>
          <p:cNvSpPr/>
          <p:nvPr/>
        </p:nvSpPr>
        <p:spPr>
          <a:xfrm>
            <a:off x="755576" y="3219822"/>
            <a:ext cx="1584176"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627534"/>
            <a:ext cx="7918648" cy="1640756"/>
          </a:xfrm>
        </p:spPr>
        <p:txBody>
          <a:bodyPr/>
          <a:lstStyle/>
          <a:p>
            <a:pPr algn="r"/>
            <a:r>
              <a:rPr lang="he-IL"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מפלי הנִיאָגָרָה (נָיאַגְרָה פוֹלְס)-  </a:t>
            </a:r>
            <a:r>
              <a:rPr lang="he-IL" sz="2000" dirty="0" smtClean="0">
                <a:solidFill>
                  <a:srgbClr val="002060"/>
                </a:solidFill>
                <a:latin typeface="Arial" pitchFamily="34" charset="0"/>
                <a:cs typeface="Arial" pitchFamily="34" charset="0"/>
              </a:rPr>
              <a:t>שני</a:t>
            </a:r>
            <a:r>
              <a:rPr lang="he-IL" sz="2000" b="1" dirty="0" smtClean="0">
                <a:solidFill>
                  <a:srgbClr val="002060"/>
                </a:solidFill>
                <a:latin typeface="Arial" pitchFamily="34" charset="0"/>
                <a:cs typeface="Arial" pitchFamily="34" charset="0"/>
              </a:rPr>
              <a:t> </a:t>
            </a:r>
            <a:r>
              <a:rPr lang="he-IL" sz="2000" dirty="0" smtClean="0">
                <a:solidFill>
                  <a:srgbClr val="002060"/>
                </a:solidFill>
                <a:latin typeface="Arial" pitchFamily="34" charset="0"/>
                <a:cs typeface="Arial" pitchFamily="34" charset="0"/>
              </a:rPr>
              <a:t>מפלים בגבול ארצות הברית וקנדה בנהר ניאגרה, בין הימות אִירִי ואוֹנטַריוֹ. גובה המפלים האמריקאיים 51 מטר ורוחבם כ– 300 מטר; גובה המפלים הקנדיים 49 מטר, ורוחבם 790 מטר. הם משמשים כמקור לאנרגיה של תנועה,המסובבת טורבינות ומפעילה </a:t>
            </a:r>
            <a:r>
              <a:rPr lang="he-IL" sz="2000" dirty="0" err="1" smtClean="0">
                <a:solidFill>
                  <a:srgbClr val="002060"/>
                </a:solidFill>
                <a:latin typeface="Arial" pitchFamily="34" charset="0"/>
                <a:cs typeface="Arial" pitchFamily="34" charset="0"/>
              </a:rPr>
              <a:t>גנרטורים</a:t>
            </a:r>
            <a:r>
              <a:rPr lang="he-IL" sz="2000" dirty="0" smtClean="0">
                <a:solidFill>
                  <a:srgbClr val="002060"/>
                </a:solidFill>
                <a:latin typeface="Arial" pitchFamily="34" charset="0"/>
                <a:cs typeface="Arial" pitchFamily="34" charset="0"/>
              </a:rPr>
              <a:t> המפיקים חשמל, וכן כאתר תיירות.</a:t>
            </a:r>
            <a:endParaRPr lang="he-IL" sz="2000" dirty="0">
              <a:solidFill>
                <a:srgbClr val="002060"/>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3347864" y="2267793"/>
            <a:ext cx="3168352" cy="2176165"/>
          </a:xfrm>
          <a:prstGeom prst="rect">
            <a:avLst/>
          </a:prstGeom>
          <a:ln>
            <a:noFill/>
          </a:ln>
          <a:effectLst>
            <a:softEdge rad="112500"/>
          </a:effectLst>
        </p:spPr>
      </p:pic>
      <p:sp>
        <p:nvSpPr>
          <p:cNvPr id="5" name="חץ שמאלה 4">
            <a:hlinkClick r:id="rId3" action="ppaction://hlinksldjump"/>
          </p:cNvPr>
          <p:cNvSpPr/>
          <p:nvPr/>
        </p:nvSpPr>
        <p:spPr>
          <a:xfrm>
            <a:off x="1331640" y="3003798"/>
            <a:ext cx="1512168"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627534"/>
            <a:ext cx="7774632" cy="757907"/>
          </a:xfrm>
        </p:spPr>
        <p:txBody>
          <a:bodyPr/>
          <a:lstStyle/>
          <a:p>
            <a:pPr algn="r"/>
            <a:r>
              <a:rPr lang="he-IL" sz="2400" b="1" dirty="0" smtClean="0">
                <a:solidFill>
                  <a:srgbClr val="FF0000"/>
                </a:solidFill>
                <a:effectLst>
                  <a:outerShdw blurRad="38100" dist="38100" dir="2700000" algn="tl">
                    <a:srgbClr val="000000">
                      <a:alpha val="43137"/>
                    </a:srgbClr>
                  </a:outerShdw>
                </a:effectLst>
                <a:cs typeface="+mn-cs"/>
              </a:rPr>
              <a:t>טורבינה</a:t>
            </a:r>
            <a:r>
              <a:rPr lang="he-IL" sz="2400" dirty="0" smtClean="0">
                <a:solidFill>
                  <a:srgbClr val="FF0000"/>
                </a:solidFill>
                <a:effectLst>
                  <a:outerShdw blurRad="38100" dist="38100" dir="2700000" algn="tl">
                    <a:srgbClr val="000000">
                      <a:alpha val="43137"/>
                    </a:srgbClr>
                  </a:outerShdw>
                </a:effectLst>
                <a:cs typeface="+mn-cs"/>
              </a:rPr>
              <a:t>-</a:t>
            </a:r>
            <a:r>
              <a:rPr lang="he-IL" sz="2400" dirty="0" smtClean="0">
                <a:effectLst>
                  <a:outerShdw blurRad="38100" dist="38100" dir="2700000" algn="tl">
                    <a:srgbClr val="000000">
                      <a:alpha val="43137"/>
                    </a:srgbClr>
                  </a:outerShdw>
                </a:effectLst>
                <a:cs typeface="+mn-cs"/>
              </a:rPr>
              <a:t> </a:t>
            </a:r>
            <a:r>
              <a:rPr lang="he-IL" sz="2400" dirty="0" smtClean="0">
                <a:solidFill>
                  <a:srgbClr val="002060"/>
                </a:solidFill>
                <a:cs typeface="+mn-cs"/>
              </a:rPr>
              <a:t>מכונה ההופכת אנרגיה של זרימה (גז או נוזל) לאנרגיה סיבובית.</a:t>
            </a:r>
            <a:r>
              <a:rPr lang="he-IL" sz="1600" dirty="0" smtClean="0">
                <a:cs typeface="+mn-cs"/>
              </a:rPr>
              <a:t/>
            </a:r>
            <a:br>
              <a:rPr lang="he-IL" sz="1600" dirty="0" smtClean="0">
                <a:cs typeface="+mn-cs"/>
              </a:rPr>
            </a:br>
            <a:r>
              <a:rPr lang="he-IL" sz="2400" dirty="0" smtClean="0"/>
              <a:t/>
            </a:r>
            <a:br>
              <a:rPr lang="he-IL" sz="2400" dirty="0" smtClean="0"/>
            </a:br>
            <a:r>
              <a:rPr lang="he-IL" sz="2000" dirty="0" smtClean="0"/>
              <a:t/>
            </a:r>
            <a:br>
              <a:rPr lang="he-IL" sz="2000" dirty="0" smtClean="0"/>
            </a:br>
            <a:r>
              <a:rPr lang="he-IL" sz="2400" dirty="0" smtClean="0"/>
              <a:t/>
            </a:r>
            <a:br>
              <a:rPr lang="he-IL" sz="2400" dirty="0" smtClean="0"/>
            </a:br>
            <a:r>
              <a:rPr lang="he-IL" sz="2400" dirty="0" smtClean="0"/>
              <a:t/>
            </a:r>
            <a:br>
              <a:rPr lang="he-IL" sz="2400" dirty="0" smtClean="0"/>
            </a:br>
            <a:endParaRPr lang="he-IL" sz="2400" dirty="0"/>
          </a:p>
        </p:txBody>
      </p:sp>
      <p:pic>
        <p:nvPicPr>
          <p:cNvPr id="5122" name="Picture 2" descr="http://lib.cet.ac.il/storage/Pics/13100_13199/0000013186/12210-102a_Int%5b1%5d.jpg"/>
          <p:cNvPicPr>
            <a:picLocks noChangeAspect="1" noChangeArrowheads="1"/>
          </p:cNvPicPr>
          <p:nvPr/>
        </p:nvPicPr>
        <p:blipFill>
          <a:blip r:embed="rId2" cstate="print"/>
          <a:srcRect/>
          <a:stretch>
            <a:fillRect/>
          </a:stretch>
        </p:blipFill>
        <p:spPr bwMode="auto">
          <a:xfrm>
            <a:off x="2987824" y="1779662"/>
            <a:ext cx="4762500" cy="1933576"/>
          </a:xfrm>
          <a:prstGeom prst="rect">
            <a:avLst/>
          </a:prstGeom>
          <a:noFill/>
        </p:spPr>
      </p:pic>
      <p:sp>
        <p:nvSpPr>
          <p:cNvPr id="4" name="חץ שמאלה 3">
            <a:hlinkClick r:id="rId3" action="ppaction://hlinksldjump"/>
          </p:cNvPr>
          <p:cNvSpPr/>
          <p:nvPr/>
        </p:nvSpPr>
        <p:spPr>
          <a:xfrm>
            <a:off x="1691680" y="2355726"/>
            <a:ext cx="1008112" cy="6995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971600" y="555526"/>
            <a:ext cx="7416824" cy="3672407"/>
          </a:xfrm>
        </p:spPr>
        <p:txBody>
          <a:bodyPr/>
          <a:lstStyle/>
          <a:p>
            <a:pPr algn="r"/>
            <a:r>
              <a:rPr lang="he-IL" sz="3200" b="1" dirty="0" smtClean="0">
                <a:solidFill>
                  <a:srgbClr val="FF0000"/>
                </a:solidFill>
                <a:effectLst>
                  <a:outerShdw blurRad="38100" dist="38100" dir="2700000" algn="tl">
                    <a:srgbClr val="000000">
                      <a:alpha val="43137"/>
                    </a:srgbClr>
                  </a:outerShdw>
                </a:effectLst>
                <a:latin typeface="Guttman Haim" pitchFamily="2" charset="-79"/>
                <a:cs typeface="+mn-cs"/>
              </a:rPr>
              <a:t>ניסוי- חשמל סטטי</a:t>
            </a:r>
            <a:r>
              <a:rPr lang="he-IL" sz="2400" dirty="0" smtClean="0">
                <a:solidFill>
                  <a:srgbClr val="002060"/>
                </a:solidFill>
                <a:latin typeface="Guttman Haim" pitchFamily="2" charset="-79"/>
                <a:cs typeface="Guttman Haim" pitchFamily="2" charset="-79"/>
              </a:rPr>
              <a:t/>
            </a:r>
            <a:br>
              <a:rPr lang="he-IL" sz="2400" dirty="0" smtClean="0">
                <a:solidFill>
                  <a:srgbClr val="002060"/>
                </a:solidFill>
                <a:latin typeface="Guttman Haim" pitchFamily="2" charset="-79"/>
                <a:cs typeface="Guttman Haim" pitchFamily="2" charset="-79"/>
              </a:rPr>
            </a:br>
            <a:r>
              <a:rPr lang="he-IL" sz="2000" dirty="0" smtClean="0">
                <a:solidFill>
                  <a:srgbClr val="002060"/>
                </a:solidFill>
                <a:latin typeface="Guttman Haim" pitchFamily="2" charset="-79"/>
                <a:cs typeface="+mn-cs"/>
              </a:rPr>
              <a:t>נעביר בשיער כמה פעמים מסרק פלסטיק, ומיד נקרב אותו לפיסות נייר. נראה שפיסות הנייר נמשכות אל המסרק. כיצד מתרחשת תופעה זו? ננסה להסביר בעזרת ההמחשה הבאה:</a:t>
            </a:r>
            <a:r>
              <a:rPr lang="he-IL" sz="1400" dirty="0" smtClean="0">
                <a:latin typeface="Guttman Haim" pitchFamily="2" charset="-79"/>
                <a:cs typeface="Carmela"/>
              </a:rPr>
              <a:t/>
            </a:r>
            <a:br>
              <a:rPr lang="he-IL" sz="1400" dirty="0" smtClean="0">
                <a:latin typeface="Guttman Haim" pitchFamily="2" charset="-79"/>
                <a:cs typeface="Carmela"/>
              </a:rPr>
            </a:br>
            <a:r>
              <a:rPr lang="he-IL" sz="1800" dirty="0" smtClean="0">
                <a:latin typeface="Guttman Haim" pitchFamily="2" charset="-79"/>
                <a:cs typeface="Carmela"/>
              </a:rPr>
              <a:t/>
            </a:r>
            <a:br>
              <a:rPr lang="he-IL" sz="1800" dirty="0" smtClean="0">
                <a:latin typeface="Guttman Haim" pitchFamily="2" charset="-79"/>
                <a:cs typeface="Carmela"/>
              </a:rPr>
            </a:br>
            <a:r>
              <a:rPr lang="he-IL" sz="1800" dirty="0" smtClean="0">
                <a:latin typeface="Guttman Haim" pitchFamily="2" charset="-79"/>
                <a:cs typeface="Carmela"/>
              </a:rPr>
              <a:t/>
            </a:r>
            <a:br>
              <a:rPr lang="he-IL" sz="1800" dirty="0" smtClean="0">
                <a:latin typeface="Guttman Haim" pitchFamily="2" charset="-79"/>
                <a:cs typeface="Carmela"/>
              </a:rPr>
            </a:br>
            <a:endParaRPr lang="he-IL" sz="1800" dirty="0">
              <a:latin typeface="Guttman Haim" pitchFamily="2" charset="-79"/>
              <a:cs typeface="Carmela"/>
            </a:endParaRPr>
          </a:p>
        </p:txBody>
      </p:sp>
      <p:sp>
        <p:nvSpPr>
          <p:cNvPr id="3" name="כותרת משנה 2"/>
          <p:cNvSpPr>
            <a:spLocks noGrp="1"/>
          </p:cNvSpPr>
          <p:nvPr>
            <p:ph type="subTitle" idx="1"/>
          </p:nvPr>
        </p:nvSpPr>
        <p:spPr>
          <a:xfrm>
            <a:off x="1371600" y="3795886"/>
            <a:ext cx="2552328" cy="433214"/>
          </a:xfrm>
        </p:spPr>
        <p:txBody>
          <a:bodyPr>
            <a:normAutofit fontScale="85000" lnSpcReduction="20000"/>
          </a:bodyPr>
          <a:lstStyle/>
          <a:p>
            <a:endParaRPr lang="he-IL" dirty="0"/>
          </a:p>
        </p:txBody>
      </p:sp>
      <p:graphicFrame>
        <p:nvGraphicFramePr>
          <p:cNvPr id="8" name="דיאגרמה 7"/>
          <p:cNvGraphicFramePr/>
          <p:nvPr/>
        </p:nvGraphicFramePr>
        <p:xfrm>
          <a:off x="827584" y="2139702"/>
          <a:ext cx="6984776"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C:\Users\User\AppData\Local\Microsoft\Windows\Temporary Internet Files\Content.IE5\RZ420LD1\Manga_Boy[1].png"/>
          <p:cNvPicPr>
            <a:picLocks noChangeAspect="1" noChangeArrowheads="1"/>
          </p:cNvPicPr>
          <p:nvPr/>
        </p:nvPicPr>
        <p:blipFill>
          <a:blip r:embed="rId7" cstate="print"/>
          <a:srcRect/>
          <a:stretch>
            <a:fillRect/>
          </a:stretch>
        </p:blipFill>
        <p:spPr bwMode="auto">
          <a:xfrm>
            <a:off x="1403648" y="2211710"/>
            <a:ext cx="864096" cy="96010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411510"/>
            <a:ext cx="7414592" cy="360039"/>
          </a:xfrm>
        </p:spPr>
        <p:txBody>
          <a:bodyPr/>
          <a:lstStyle/>
          <a:p>
            <a:pPr lvl="0" eaLnBrk="0" fontAlgn="base" hangingPunct="0">
              <a:spcAft>
                <a:spcPct val="0"/>
              </a:spcAft>
            </a:pPr>
            <a:r>
              <a:rPr lang="he-IL" sz="3200" b="1" dirty="0" smtClean="0">
                <a:solidFill>
                  <a:srgbClr val="FF0000"/>
                </a:solidFill>
                <a:effectLst>
                  <a:outerShdw blurRad="38100" dist="38100" dir="2700000" algn="tl">
                    <a:srgbClr val="000000">
                      <a:alpha val="43137"/>
                    </a:srgbClr>
                  </a:outerShdw>
                </a:effectLst>
                <a:latin typeface="Arial" pitchFamily="34" charset="0"/>
                <a:cs typeface="+mn-cs"/>
              </a:rPr>
              <a:t>מה משותף?</a:t>
            </a:r>
            <a:endParaRPr lang="en-US" sz="3200" b="1" dirty="0" smtClean="0">
              <a:solidFill>
                <a:srgbClr val="FF0000"/>
              </a:solidFill>
              <a:effectLst>
                <a:outerShdw blurRad="38100" dist="38100" dir="2700000" algn="tl">
                  <a:srgbClr val="000000">
                    <a:alpha val="43137"/>
                  </a:srgbClr>
                </a:outerShdw>
              </a:effectLst>
              <a:latin typeface="Arial" pitchFamily="34" charset="0"/>
              <a:cs typeface="+mn-cs"/>
            </a:endParaRPr>
          </a:p>
        </p:txBody>
      </p:sp>
      <p:sp>
        <p:nvSpPr>
          <p:cNvPr id="3" name="כותרת משנה 2"/>
          <p:cNvSpPr>
            <a:spLocks noGrp="1"/>
          </p:cNvSpPr>
          <p:nvPr>
            <p:ph type="subTitle" idx="1"/>
          </p:nvPr>
        </p:nvSpPr>
        <p:spPr>
          <a:xfrm>
            <a:off x="1371600" y="1130424"/>
            <a:ext cx="7448872" cy="3025502"/>
          </a:xfrm>
        </p:spPr>
        <p:txBody>
          <a:bodyPr>
            <a:normAutofit/>
          </a:bodyPr>
          <a:lstStyle/>
          <a:p>
            <a:pPr algn="r"/>
            <a:r>
              <a:rPr lang="he-IL" sz="2000" dirty="0" smtClean="0">
                <a:solidFill>
                  <a:srgbClr val="002060"/>
                </a:solidFill>
              </a:rPr>
              <a:t>כשאנו קמים בבוקר, אנחנו מבצעים פעולות שונות: מדליקים את האור בבית, עורכים תרגילי התעמלות, מכינים ארוחת בוקר, מפעילים את הקומקום החשמלי ואת המחשב, רוכבים על אופניים ועוד. </a:t>
            </a:r>
          </a:p>
          <a:p>
            <a:pPr algn="r">
              <a:buFont typeface="Arial" pitchFamily="34" charset="0"/>
              <a:buChar char="•"/>
            </a:pPr>
            <a:r>
              <a:rPr lang="he-IL" sz="2000" dirty="0" smtClean="0">
                <a:solidFill>
                  <a:srgbClr val="002060"/>
                </a:solidFill>
              </a:rPr>
              <a:t> חישבו יחד מה המשותף לכל הפעולות הללו? </a:t>
            </a:r>
          </a:p>
          <a:p>
            <a:pPr algn="r">
              <a:buFont typeface="Arial" pitchFamily="34" charset="0"/>
              <a:buChar char="•"/>
            </a:pPr>
            <a:endParaRPr lang="he-IL" sz="2800" dirty="0">
              <a:solidFill>
                <a:srgbClr val="002060"/>
              </a:solidFill>
            </a:endParaRPr>
          </a:p>
        </p:txBody>
      </p:sp>
      <p:grpSp>
        <p:nvGrpSpPr>
          <p:cNvPr id="8" name="Group 7"/>
          <p:cNvGrpSpPr/>
          <p:nvPr/>
        </p:nvGrpSpPr>
        <p:grpSpPr>
          <a:xfrm>
            <a:off x="323528" y="3003798"/>
            <a:ext cx="4104456" cy="1584176"/>
            <a:chOff x="827584" y="2355726"/>
            <a:chExt cx="4104456" cy="1584176"/>
          </a:xfrm>
        </p:grpSpPr>
        <p:graphicFrame>
          <p:nvGraphicFramePr>
            <p:cNvPr id="4" name="דיאגרמה 3"/>
            <p:cNvGraphicFramePr/>
            <p:nvPr/>
          </p:nvGraphicFramePr>
          <p:xfrm>
            <a:off x="827584" y="2355726"/>
            <a:ext cx="4104456"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לחצן פעולה: עזרה 4">
              <a:hlinkClick r:id="" action="ppaction://noaction" highlightClick="1"/>
            </p:cNvPr>
            <p:cNvSpPr/>
            <p:nvPr/>
          </p:nvSpPr>
          <p:spPr>
            <a:xfrm>
              <a:off x="2267744" y="2931790"/>
              <a:ext cx="1224136" cy="432048"/>
            </a:xfrm>
            <a:prstGeom prst="actionButtonHelp">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 name="מלבן 6"/>
          <p:cNvSpPr/>
          <p:nvPr/>
        </p:nvSpPr>
        <p:spPr>
          <a:xfrm>
            <a:off x="-1980728" y="2499742"/>
            <a:ext cx="6984776" cy="369332"/>
          </a:xfrm>
          <a:prstGeom prst="rect">
            <a:avLst/>
          </a:prstGeom>
        </p:spPr>
        <p:txBody>
          <a:bodyPr wrap="square">
            <a:spAutoFit/>
          </a:bodyPr>
          <a:lstStyle/>
          <a:p>
            <a:r>
              <a:rPr lang="he-IL" b="1" dirty="0" smtClean="0">
                <a:solidFill>
                  <a:srgbClr val="002060"/>
                </a:solidFill>
                <a:latin typeface="Arial" pitchFamily="34" charset="0"/>
                <a:cs typeface="Arial" pitchFamily="34" charset="0"/>
              </a:rPr>
              <a:t>בפעולות אלו אנו מנצלים צורות שונות של אנרגיה.</a:t>
            </a:r>
            <a:endParaRPr lang="he-IL"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195486"/>
            <a:ext cx="7776864" cy="2088232"/>
          </a:xfrm>
        </p:spPr>
        <p:txBody>
          <a:bodyPr/>
          <a:lstStyle/>
          <a:p>
            <a:pPr algn="r"/>
            <a:r>
              <a:rPr lang="he-IL" sz="1800" dirty="0" smtClean="0">
                <a:latin typeface="Arial" pitchFamily="34" charset="0"/>
                <a:cs typeface="Arial" pitchFamily="34" charset="0"/>
              </a:rPr>
              <a:t/>
            </a:r>
            <a:br>
              <a:rPr lang="he-IL" sz="1800" dirty="0" smtClean="0">
                <a:latin typeface="Arial" pitchFamily="34" charset="0"/>
                <a:cs typeface="Arial" pitchFamily="34" charset="0"/>
              </a:rPr>
            </a:br>
            <a:r>
              <a:rPr lang="he-IL"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מהי אנרגיה?</a:t>
            </a:r>
            <a:r>
              <a:rPr lang="he-IL" sz="3600" b="1" dirty="0" smtClean="0">
                <a:solidFill>
                  <a:srgbClr val="FF0000"/>
                </a:solidFill>
                <a:latin typeface="Arial" pitchFamily="34" charset="0"/>
                <a:cs typeface="Arial" pitchFamily="34" charset="0"/>
              </a:rPr>
              <a:t> </a:t>
            </a:r>
            <a:br>
              <a:rPr lang="he-IL" sz="3600" b="1" dirty="0" smtClean="0">
                <a:solidFill>
                  <a:srgbClr val="FF0000"/>
                </a:solidFill>
                <a:latin typeface="Arial" pitchFamily="34" charset="0"/>
                <a:cs typeface="Arial" pitchFamily="34" charset="0"/>
              </a:rPr>
            </a:br>
            <a:r>
              <a:rPr lang="he-IL" sz="2400" dirty="0" smtClean="0">
                <a:latin typeface="Arial" pitchFamily="34" charset="0"/>
                <a:cs typeface="Arial" pitchFamily="34" charset="0"/>
              </a:rPr>
              <a:t/>
            </a:r>
            <a:br>
              <a:rPr lang="he-IL" sz="2400" dirty="0" smtClean="0">
                <a:latin typeface="Arial" pitchFamily="34" charset="0"/>
                <a:cs typeface="Arial" pitchFamily="34" charset="0"/>
              </a:rPr>
            </a:br>
            <a:r>
              <a:rPr lang="he-IL" sz="2400" b="1" dirty="0" smtClean="0">
                <a:solidFill>
                  <a:srgbClr val="002060"/>
                </a:solidFill>
                <a:latin typeface="Arial" pitchFamily="34" charset="0"/>
                <a:cs typeface="Arial" pitchFamily="34" charset="0"/>
              </a:rPr>
              <a:t>1.כושר עבודה המתגלה בטבע בצורות שונות.</a:t>
            </a:r>
            <a:br>
              <a:rPr lang="he-IL" sz="2400" b="1" dirty="0" smtClean="0">
                <a:solidFill>
                  <a:srgbClr val="002060"/>
                </a:solidFill>
                <a:latin typeface="Arial" pitchFamily="34" charset="0"/>
                <a:cs typeface="Arial" pitchFamily="34" charset="0"/>
              </a:rPr>
            </a:br>
            <a:r>
              <a:rPr lang="he-IL" sz="2400" b="1" dirty="0" smtClean="0">
                <a:solidFill>
                  <a:srgbClr val="002060"/>
                </a:solidFill>
                <a:latin typeface="Arial" pitchFamily="34" charset="0"/>
                <a:cs typeface="Arial" pitchFamily="34" charset="0"/>
              </a:rPr>
              <a:t>2.מרץ,פעילות</a:t>
            </a:r>
            <a:br>
              <a:rPr lang="he-IL" sz="2400" b="1" dirty="0" smtClean="0">
                <a:solidFill>
                  <a:srgbClr val="002060"/>
                </a:solidFill>
                <a:latin typeface="Arial" pitchFamily="34" charset="0"/>
                <a:cs typeface="Arial" pitchFamily="34" charset="0"/>
              </a:rPr>
            </a:br>
            <a:r>
              <a:rPr lang="he-IL" sz="2400" b="1" dirty="0" smtClean="0">
                <a:solidFill>
                  <a:srgbClr val="002060"/>
                </a:solidFill>
                <a:latin typeface="Arial" pitchFamily="34" charset="0"/>
                <a:cs typeface="Arial" pitchFamily="34" charset="0"/>
              </a:rPr>
              <a:t>(מילון אבן שושן)</a:t>
            </a:r>
            <a:r>
              <a:rPr lang="he-IL" sz="2400" dirty="0" smtClean="0">
                <a:latin typeface="Arial" pitchFamily="34" charset="0"/>
                <a:cs typeface="Arial" pitchFamily="34" charset="0"/>
              </a:rPr>
              <a:t/>
            </a:r>
            <a:br>
              <a:rPr lang="he-IL" sz="2400" dirty="0" smtClean="0">
                <a:latin typeface="Arial" pitchFamily="34" charset="0"/>
                <a:cs typeface="Arial" pitchFamily="34" charset="0"/>
              </a:rPr>
            </a:br>
            <a:r>
              <a:rPr lang="he-IL" sz="2400" dirty="0" smtClean="0">
                <a:latin typeface="Arial" pitchFamily="34" charset="0"/>
                <a:cs typeface="Arial" pitchFamily="34" charset="0"/>
              </a:rPr>
              <a:t/>
            </a:r>
            <a:br>
              <a:rPr lang="he-IL" sz="2400" dirty="0" smtClean="0">
                <a:latin typeface="Arial" pitchFamily="34" charset="0"/>
                <a:cs typeface="Arial" pitchFamily="34" charset="0"/>
              </a:rPr>
            </a:br>
            <a:endParaRPr lang="he-IL" sz="2400" b="1" dirty="0">
              <a:latin typeface="Arial" pitchFamily="34" charset="0"/>
              <a:cs typeface="Arial" pitchFamily="34" charset="0"/>
            </a:endParaRPr>
          </a:p>
        </p:txBody>
      </p:sp>
      <p:sp>
        <p:nvSpPr>
          <p:cNvPr id="3" name="מלבן 2"/>
          <p:cNvSpPr/>
          <p:nvPr/>
        </p:nvSpPr>
        <p:spPr>
          <a:xfrm>
            <a:off x="1365208" y="2758157"/>
            <a:ext cx="6087112" cy="461665"/>
          </a:xfrm>
          <a:prstGeom prst="rect">
            <a:avLst/>
          </a:prstGeom>
        </p:spPr>
        <p:txBody>
          <a:bodyPr wrap="square">
            <a:spAutoFit/>
          </a:bodyPr>
          <a:lstStyle/>
          <a:p>
            <a:pPr algn="ctr"/>
            <a:r>
              <a:rPr lang="he-IL" sz="2400" b="1" dirty="0" smtClean="0">
                <a:solidFill>
                  <a:srgbClr val="002060"/>
                </a:solidFill>
                <a:latin typeface="Arial" pitchFamily="34" charset="0"/>
                <a:cs typeface="Arial" pitchFamily="34" charset="0"/>
              </a:rPr>
              <a:t>אלו סוגי אנרגיות אתם מכירים בטבע?</a:t>
            </a:r>
            <a:endParaRPr lang="he-IL" sz="2400" dirty="0">
              <a:solidFill>
                <a:srgbClr val="002060"/>
              </a:solidFill>
            </a:endParaRPr>
          </a:p>
        </p:txBody>
      </p:sp>
      <p:pic>
        <p:nvPicPr>
          <p:cNvPr id="1029" name="Picture 5"/>
          <p:cNvPicPr>
            <a:picLocks noChangeAspect="1" noChangeArrowheads="1"/>
          </p:cNvPicPr>
          <p:nvPr/>
        </p:nvPicPr>
        <p:blipFill>
          <a:blip r:embed="rId2" cstate="print"/>
          <a:srcRect/>
          <a:stretch>
            <a:fillRect/>
          </a:stretch>
        </p:blipFill>
        <p:spPr bwMode="auto">
          <a:xfrm>
            <a:off x="6588224" y="3219822"/>
            <a:ext cx="1415086" cy="1335842"/>
          </a:xfrm>
          <a:prstGeom prst="rect">
            <a:avLst/>
          </a:prstGeom>
          <a:ln>
            <a:noFill/>
          </a:ln>
          <a:effectLst>
            <a:softEdge rad="112500"/>
          </a:effectLst>
        </p:spPr>
      </p:pic>
      <p:pic>
        <p:nvPicPr>
          <p:cNvPr id="1030" name="Picture 6"/>
          <p:cNvPicPr>
            <a:picLocks noChangeAspect="1" noChangeArrowheads="1"/>
          </p:cNvPicPr>
          <p:nvPr/>
        </p:nvPicPr>
        <p:blipFill>
          <a:blip r:embed="rId3" cstate="print"/>
          <a:srcRect/>
          <a:stretch>
            <a:fillRect/>
          </a:stretch>
        </p:blipFill>
        <p:spPr bwMode="auto">
          <a:xfrm>
            <a:off x="5220072" y="3219822"/>
            <a:ext cx="864096" cy="1252313"/>
          </a:xfrm>
          <a:prstGeom prst="rect">
            <a:avLst/>
          </a:prstGeom>
          <a:ln>
            <a:noFill/>
          </a:ln>
          <a:effectLst>
            <a:softEdge rad="112500"/>
          </a:effectLst>
        </p:spPr>
      </p:pic>
      <p:pic>
        <p:nvPicPr>
          <p:cNvPr id="1032" name="Picture 8" descr="http://www.in.all.biz/img/in/catalog/13500.jpeg"/>
          <p:cNvPicPr>
            <a:picLocks noChangeAspect="1" noChangeArrowheads="1"/>
          </p:cNvPicPr>
          <p:nvPr/>
        </p:nvPicPr>
        <p:blipFill>
          <a:blip r:embed="rId4" cstate="print"/>
          <a:srcRect/>
          <a:stretch>
            <a:fillRect/>
          </a:stretch>
        </p:blipFill>
        <p:spPr bwMode="auto">
          <a:xfrm>
            <a:off x="3635896" y="3363838"/>
            <a:ext cx="1085106" cy="1085106"/>
          </a:xfrm>
          <a:prstGeom prst="rect">
            <a:avLst/>
          </a:prstGeom>
          <a:ln>
            <a:noFill/>
          </a:ln>
          <a:effectLst>
            <a:softEdge rad="112500"/>
          </a:effectLst>
        </p:spPr>
      </p:pic>
      <p:pic>
        <p:nvPicPr>
          <p:cNvPr id="1035" name="Picture 11" descr="C:\Users\User\AppData\Local\Microsoft\Windows\Temporary Internet Files\Content.IE5\UA4F1U9N\sol1[1].jpg"/>
          <p:cNvPicPr>
            <a:picLocks noChangeAspect="1" noChangeArrowheads="1"/>
          </p:cNvPicPr>
          <p:nvPr/>
        </p:nvPicPr>
        <p:blipFill>
          <a:blip r:embed="rId5" cstate="print"/>
          <a:srcRect/>
          <a:stretch>
            <a:fillRect/>
          </a:stretch>
        </p:blipFill>
        <p:spPr bwMode="auto">
          <a:xfrm>
            <a:off x="1979712" y="3219822"/>
            <a:ext cx="1368152" cy="1291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627535"/>
            <a:ext cx="7630616" cy="720079"/>
          </a:xfrm>
        </p:spPr>
        <p:txBody>
          <a:bodyPr/>
          <a:lstStyle/>
          <a:p>
            <a:pPr algn="r"/>
            <a:r>
              <a:rPr lang="he-IL" sz="2800" dirty="0" smtClean="0">
                <a:solidFill>
                  <a:srgbClr val="003399"/>
                </a:solidFill>
                <a:latin typeface="Calibri" pitchFamily="34" charset="0"/>
                <a:ea typeface="Calibri" pitchFamily="34" charset="0"/>
                <a:cs typeface="Carmela"/>
              </a:rPr>
              <a:t>    </a:t>
            </a:r>
            <a:r>
              <a:rPr lang="en-US" sz="2800" dirty="0" smtClean="0">
                <a:solidFill>
                  <a:srgbClr val="003399"/>
                </a:solidFill>
                <a:latin typeface="Arial" pitchFamily="34" charset="0"/>
                <a:cs typeface="Carmela"/>
              </a:rPr>
              <a:t/>
            </a:r>
            <a:br>
              <a:rPr lang="en-US" sz="2800" dirty="0" smtClean="0">
                <a:solidFill>
                  <a:srgbClr val="003399"/>
                </a:solidFill>
                <a:latin typeface="Arial" pitchFamily="34" charset="0"/>
                <a:cs typeface="Carmela"/>
              </a:rPr>
            </a:br>
            <a:r>
              <a:rPr lang="en-US" sz="2800" dirty="0" smtClean="0">
                <a:solidFill>
                  <a:srgbClr val="003399"/>
                </a:solidFill>
                <a:latin typeface="Arial" pitchFamily="34" charset="0"/>
                <a:cs typeface="Carmela"/>
              </a:rPr>
              <a:t/>
            </a:r>
            <a:br>
              <a:rPr lang="en-US" sz="2800" dirty="0" smtClean="0">
                <a:solidFill>
                  <a:srgbClr val="003399"/>
                </a:solidFill>
                <a:latin typeface="Arial" pitchFamily="34" charset="0"/>
                <a:cs typeface="Carmela"/>
              </a:rPr>
            </a:br>
            <a:endParaRPr lang="he-IL" sz="2800" dirty="0">
              <a:solidFill>
                <a:srgbClr val="003399"/>
              </a:solidFill>
            </a:endParaRPr>
          </a:p>
        </p:txBody>
      </p:sp>
      <p:sp>
        <p:nvSpPr>
          <p:cNvPr id="5" name="מלבן 4"/>
          <p:cNvSpPr/>
          <p:nvPr/>
        </p:nvSpPr>
        <p:spPr>
          <a:xfrm>
            <a:off x="6668502" y="2387084"/>
            <a:ext cx="184731" cy="369332"/>
          </a:xfrm>
          <a:prstGeom prst="rect">
            <a:avLst/>
          </a:prstGeom>
        </p:spPr>
        <p:txBody>
          <a:bodyPr wrap="none">
            <a:spAutoFit/>
          </a:bodyPr>
          <a:lstStyle/>
          <a:p>
            <a:endParaRPr lang="he-IL" dirty="0"/>
          </a:p>
        </p:txBody>
      </p:sp>
      <p:sp>
        <p:nvSpPr>
          <p:cNvPr id="8" name="מלבן 7"/>
          <p:cNvSpPr/>
          <p:nvPr/>
        </p:nvSpPr>
        <p:spPr>
          <a:xfrm>
            <a:off x="4211960" y="3679744"/>
            <a:ext cx="4320480" cy="1754326"/>
          </a:xfrm>
          <a:prstGeom prst="rect">
            <a:avLst/>
          </a:prstGeom>
        </p:spPr>
        <p:txBody>
          <a:bodyPr wrap="square">
            <a:spAutoFit/>
          </a:bodyPr>
          <a:lstStyle/>
          <a:p>
            <a:endParaRPr lang="he-IL" sz="1200" i="1" dirty="0" smtClean="0"/>
          </a:p>
          <a:p>
            <a:endParaRPr lang="he-IL" sz="1200" i="1" dirty="0" smtClean="0"/>
          </a:p>
          <a:p>
            <a:endParaRPr lang="he-IL" sz="1200" i="1" dirty="0" smtClean="0"/>
          </a:p>
          <a:p>
            <a:endParaRPr lang="he-IL" sz="1200" i="1" dirty="0" smtClean="0"/>
          </a:p>
          <a:p>
            <a:endParaRPr lang="he-IL" sz="1200" i="1" dirty="0" smtClean="0"/>
          </a:p>
          <a:p>
            <a:endParaRPr lang="he-IL" sz="1200" i="1" dirty="0" smtClean="0"/>
          </a:p>
          <a:p>
            <a:endParaRPr lang="he-IL" sz="1200" i="1" dirty="0" smtClean="0"/>
          </a:p>
          <a:p>
            <a:endParaRPr lang="he-IL" sz="1200" i="1" dirty="0" smtClean="0"/>
          </a:p>
          <a:p>
            <a:endParaRPr lang="he-IL" sz="1200" dirty="0"/>
          </a:p>
        </p:txBody>
      </p:sp>
      <p:graphicFrame>
        <p:nvGraphicFramePr>
          <p:cNvPr id="11" name="טבלה 10"/>
          <p:cNvGraphicFramePr>
            <a:graphicFrameLocks noGrp="1"/>
          </p:cNvGraphicFramePr>
          <p:nvPr>
            <p:extLst>
              <p:ext uri="{D42A27DB-BD31-4B8C-83A1-F6EECF244321}">
                <p14:modId xmlns:p14="http://schemas.microsoft.com/office/powerpoint/2010/main" xmlns="" val="842450930"/>
              </p:ext>
            </p:extLst>
          </p:nvPr>
        </p:nvGraphicFramePr>
        <p:xfrm>
          <a:off x="683740" y="1275606"/>
          <a:ext cx="7560668" cy="3610876"/>
        </p:xfrm>
        <a:graphic>
          <a:graphicData uri="http://schemas.openxmlformats.org/drawingml/2006/table">
            <a:tbl>
              <a:tblPr rtl="1" firstRow="1" bandRow="1">
                <a:tableStyleId>{5C22544A-7EE6-4342-B048-85BDC9FD1C3A}</a:tableStyleId>
              </a:tblPr>
              <a:tblGrid>
                <a:gridCol w="2321243"/>
                <a:gridCol w="2308195"/>
                <a:gridCol w="2931230"/>
              </a:tblGrid>
              <a:tr h="356157">
                <a:tc>
                  <a:txBody>
                    <a:bodyPr/>
                    <a:lstStyle/>
                    <a:p>
                      <a:pPr rtl="1"/>
                      <a:r>
                        <a:rPr lang="he-IL" dirty="0" smtClean="0"/>
                        <a:t>סוגי אנרגיות</a:t>
                      </a:r>
                      <a:endParaRPr lang="he-IL" dirty="0"/>
                    </a:p>
                  </a:txBody>
                  <a:tcPr/>
                </a:tc>
                <a:tc>
                  <a:txBody>
                    <a:bodyPr/>
                    <a:lstStyle/>
                    <a:p>
                      <a:pPr rtl="1"/>
                      <a:r>
                        <a:rPr lang="he-IL" dirty="0" smtClean="0"/>
                        <a:t>יתרונות</a:t>
                      </a:r>
                      <a:endParaRPr lang="he-IL" dirty="0"/>
                    </a:p>
                  </a:txBody>
                  <a:tcPr/>
                </a:tc>
                <a:tc>
                  <a:txBody>
                    <a:bodyPr/>
                    <a:lstStyle/>
                    <a:p>
                      <a:pPr rtl="1"/>
                      <a:r>
                        <a:rPr lang="he-IL" dirty="0" smtClean="0"/>
                        <a:t>חסרונות</a:t>
                      </a:r>
                      <a:endParaRPr lang="he-IL" dirty="0"/>
                    </a:p>
                  </a:txBody>
                  <a:tcPr/>
                </a:tc>
              </a:tr>
              <a:tr h="642352">
                <a:tc>
                  <a:txBody>
                    <a:bodyPr/>
                    <a:lstStyle/>
                    <a:p>
                      <a:pPr rtl="1"/>
                      <a:r>
                        <a:rPr lang="he-IL" dirty="0" smtClean="0"/>
                        <a:t>שמש</a:t>
                      </a:r>
                      <a:endParaRPr lang="he-IL" dirty="0"/>
                    </a:p>
                  </a:txBody>
                  <a:tcPr/>
                </a:tc>
                <a:tc>
                  <a:txBody>
                    <a:bodyPr/>
                    <a:lstStyle/>
                    <a:p>
                      <a:pPr rtl="1"/>
                      <a:r>
                        <a:rPr lang="he-IL" sz="1200" dirty="0" smtClean="0"/>
                        <a:t>מספקת</a:t>
                      </a:r>
                      <a:r>
                        <a:rPr lang="he-IL" sz="1200" baseline="0" dirty="0" smtClean="0"/>
                        <a:t> כמות בלתי מוגבלת של אנרגיה</a:t>
                      </a:r>
                      <a:endParaRPr lang="he-IL" sz="1200" dirty="0"/>
                    </a:p>
                  </a:txBody>
                  <a:tcPr/>
                </a:tc>
                <a:tc>
                  <a:txBody>
                    <a:bodyPr/>
                    <a:lstStyle/>
                    <a:p>
                      <a:pPr rtl="1"/>
                      <a:endParaRPr lang="he-IL" dirty="0"/>
                    </a:p>
                  </a:txBody>
                  <a:tcPr/>
                </a:tc>
              </a:tr>
              <a:tr h="707022">
                <a:tc>
                  <a:txBody>
                    <a:bodyPr/>
                    <a:lstStyle/>
                    <a:p>
                      <a:pPr rtl="1"/>
                      <a:r>
                        <a:rPr lang="he-IL" dirty="0" smtClean="0"/>
                        <a:t>רוח</a:t>
                      </a:r>
                      <a:endParaRPr lang="he-IL"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smtClean="0"/>
                        <a:t>מספקת כמות בלתי מוגבלת של אנרגיה</a:t>
                      </a:r>
                    </a:p>
                    <a:p>
                      <a:pPr rtl="1"/>
                      <a:endParaRPr lang="he-IL" sz="1200" dirty="0"/>
                    </a:p>
                  </a:txBody>
                  <a:tcPr/>
                </a:tc>
                <a:tc>
                  <a:txBody>
                    <a:bodyPr/>
                    <a:lstStyle/>
                    <a:p>
                      <a:pPr rtl="1"/>
                      <a:endParaRPr lang="he-IL" dirty="0"/>
                    </a:p>
                  </a:txBody>
                  <a:tcPr/>
                </a:tc>
              </a:tr>
              <a:tr h="707022">
                <a:tc>
                  <a:txBody>
                    <a:bodyPr/>
                    <a:lstStyle/>
                    <a:p>
                      <a:pPr rtl="1"/>
                      <a:r>
                        <a:rPr lang="he-IL" dirty="0" smtClean="0"/>
                        <a:t>מים</a:t>
                      </a:r>
                      <a:endParaRPr lang="he-IL"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smtClean="0"/>
                        <a:t>מספקת כמות בלתי מוגבלת של אנרגיה</a:t>
                      </a:r>
                    </a:p>
                    <a:p>
                      <a:pPr rtl="1"/>
                      <a:endParaRPr lang="he-IL" sz="1200" dirty="0"/>
                    </a:p>
                  </a:txBody>
                  <a:tcPr/>
                </a:tc>
                <a:tc>
                  <a:txBody>
                    <a:bodyPr/>
                    <a:lstStyle/>
                    <a:p>
                      <a:pPr rtl="1"/>
                      <a:endParaRPr lang="he-IL" dirty="0"/>
                    </a:p>
                  </a:txBody>
                  <a:tcPr/>
                </a:tc>
              </a:tr>
              <a:tr h="1157509">
                <a:tc>
                  <a:txBody>
                    <a:bodyPr/>
                    <a:lstStyle/>
                    <a:p>
                      <a:pPr rtl="1"/>
                      <a:r>
                        <a:rPr lang="he-IL" dirty="0" smtClean="0"/>
                        <a:t>גז, נפט, פחם</a:t>
                      </a:r>
                    </a:p>
                    <a:p>
                      <a:pPr rtl="1"/>
                      <a:endParaRPr lang="he-IL" dirty="0" smtClean="0"/>
                    </a:p>
                    <a:p>
                      <a:pPr rtl="1"/>
                      <a:endParaRPr lang="he-IL" dirty="0" smtClean="0"/>
                    </a:p>
                    <a:p>
                      <a:pPr rtl="1"/>
                      <a:endParaRPr lang="he-IL" dirty="0"/>
                    </a:p>
                  </a:txBody>
                  <a:tcPr/>
                </a:tc>
                <a:tc>
                  <a:txBody>
                    <a:bodyPr/>
                    <a:lstStyle/>
                    <a:p>
                      <a:pPr rtl="1"/>
                      <a:r>
                        <a:rPr lang="he-IL" sz="1200" dirty="0" smtClean="0"/>
                        <a:t>נח לשימוש</a:t>
                      </a:r>
                      <a:r>
                        <a:rPr lang="he-IL" sz="1200" baseline="0" dirty="0" smtClean="0"/>
                        <a:t> וז</a:t>
                      </a:r>
                      <a:r>
                        <a:rPr lang="he-IL" sz="1200" dirty="0" smtClean="0"/>
                        <a:t>ין</a:t>
                      </a:r>
                      <a:endParaRPr lang="he-IL" sz="1200" dirty="0"/>
                    </a:p>
                  </a:txBody>
                  <a:tcPr/>
                </a:tc>
                <a:tc>
                  <a:txBody>
                    <a:bodyPr/>
                    <a:lstStyle/>
                    <a:p>
                      <a:pPr rtl="1"/>
                      <a:endParaRPr lang="he-IL" dirty="0"/>
                    </a:p>
                  </a:txBody>
                  <a:tcPr/>
                </a:tc>
              </a:tr>
            </a:tbl>
          </a:graphicData>
        </a:graphic>
      </p:graphicFrame>
      <p:sp>
        <p:nvSpPr>
          <p:cNvPr id="12" name="TextBox 11"/>
          <p:cNvSpPr txBox="1"/>
          <p:nvPr/>
        </p:nvSpPr>
        <p:spPr>
          <a:xfrm>
            <a:off x="755576" y="1635646"/>
            <a:ext cx="2808312" cy="784830"/>
          </a:xfrm>
          <a:prstGeom prst="rect">
            <a:avLst/>
          </a:prstGeom>
          <a:noFill/>
        </p:spPr>
        <p:txBody>
          <a:bodyPr wrap="square" rtlCol="1">
            <a:spAutoFit/>
          </a:bodyPr>
          <a:lstStyle/>
          <a:p>
            <a:r>
              <a:rPr lang="he-IL" sz="1000" dirty="0" smtClean="0"/>
              <a:t> </a:t>
            </a:r>
            <a:r>
              <a:rPr lang="he-IL" sz="1100" dirty="0" smtClean="0"/>
              <a:t>בימים מעוננים וכשאין שמש (לילה)- לא תהיה האנרגיה זמינה, עלות הפקה גבוהה ולכן עדיין  לא כלכלי.</a:t>
            </a:r>
            <a:endParaRPr lang="en-US" sz="1100" dirty="0" smtClean="0"/>
          </a:p>
          <a:p>
            <a:r>
              <a:rPr lang="he-IL" sz="1200" dirty="0" smtClean="0"/>
              <a:t> </a:t>
            </a:r>
            <a:endParaRPr lang="he-IL" sz="1200" dirty="0"/>
          </a:p>
        </p:txBody>
      </p:sp>
      <p:sp>
        <p:nvSpPr>
          <p:cNvPr id="13" name="TextBox 12"/>
          <p:cNvSpPr txBox="1"/>
          <p:nvPr/>
        </p:nvSpPr>
        <p:spPr>
          <a:xfrm>
            <a:off x="755576" y="2325529"/>
            <a:ext cx="2808312" cy="261610"/>
          </a:xfrm>
          <a:prstGeom prst="rect">
            <a:avLst/>
          </a:prstGeom>
          <a:noFill/>
        </p:spPr>
        <p:txBody>
          <a:bodyPr wrap="square" rtlCol="1">
            <a:spAutoFit/>
          </a:bodyPr>
          <a:lstStyle/>
          <a:p>
            <a:r>
              <a:rPr lang="he-IL" sz="1100" dirty="0" smtClean="0"/>
              <a:t>לא רציפה- לעיתים הרוח חזקה ולעיתים חלשה</a:t>
            </a:r>
            <a:endParaRPr lang="he-IL" sz="1100" dirty="0"/>
          </a:p>
        </p:txBody>
      </p:sp>
      <p:sp>
        <p:nvSpPr>
          <p:cNvPr id="14" name="TextBox 13"/>
          <p:cNvSpPr txBox="1"/>
          <p:nvPr/>
        </p:nvSpPr>
        <p:spPr>
          <a:xfrm>
            <a:off x="1115616" y="3723878"/>
            <a:ext cx="2376264" cy="430887"/>
          </a:xfrm>
          <a:prstGeom prst="rect">
            <a:avLst/>
          </a:prstGeom>
          <a:noFill/>
        </p:spPr>
        <p:txBody>
          <a:bodyPr wrap="square" rtlCol="1">
            <a:spAutoFit/>
          </a:bodyPr>
          <a:lstStyle/>
          <a:p>
            <a:r>
              <a:rPr lang="he-IL" sz="1100" dirty="0" smtClean="0"/>
              <a:t>הכמויות שלהם מוגבלות, ודרך הפיכתם לאנרגיה חשמלית מזהמת את הסביבה. </a:t>
            </a:r>
          </a:p>
        </p:txBody>
      </p:sp>
      <p:sp>
        <p:nvSpPr>
          <p:cNvPr id="15" name="TextBox 14"/>
          <p:cNvSpPr txBox="1"/>
          <p:nvPr/>
        </p:nvSpPr>
        <p:spPr>
          <a:xfrm>
            <a:off x="1187624" y="2965470"/>
            <a:ext cx="2304256" cy="707886"/>
          </a:xfrm>
          <a:prstGeom prst="rect">
            <a:avLst/>
          </a:prstGeom>
          <a:noFill/>
        </p:spPr>
        <p:txBody>
          <a:bodyPr wrap="square" rtlCol="1">
            <a:spAutoFit/>
          </a:bodyPr>
          <a:lstStyle/>
          <a:p>
            <a:r>
              <a:rPr lang="he-IL" sz="1100" dirty="0" smtClean="0"/>
              <a:t>יש צורך בכמויות מים גדולות ולכן מוגבל   בהיקפיו.</a:t>
            </a:r>
            <a:endParaRPr lang="en-US" sz="1100" dirty="0" smtClean="0"/>
          </a:p>
          <a:p>
            <a:endParaRPr lang="he-IL" dirty="0"/>
          </a:p>
        </p:txBody>
      </p:sp>
      <p:sp>
        <p:nvSpPr>
          <p:cNvPr id="10" name="TextBox 9"/>
          <p:cNvSpPr txBox="1"/>
          <p:nvPr/>
        </p:nvSpPr>
        <p:spPr>
          <a:xfrm>
            <a:off x="1187624" y="249491"/>
            <a:ext cx="6768752" cy="892552"/>
          </a:xfrm>
          <a:prstGeom prst="rect">
            <a:avLst/>
          </a:prstGeom>
          <a:noFill/>
        </p:spPr>
        <p:txBody>
          <a:bodyPr wrap="square" rtlCol="1">
            <a:spAutoFit/>
          </a:bodyPr>
          <a:lstStyle/>
          <a:p>
            <a:pPr algn="ctr"/>
            <a:r>
              <a:rPr lang="he-IL" sz="3200" b="1" dirty="0" smtClean="0">
                <a:solidFill>
                  <a:srgbClr val="FF0000"/>
                </a:solidFill>
                <a:effectLst>
                  <a:outerShdw blurRad="38100" dist="38100" dir="2700000" algn="tl">
                    <a:srgbClr val="000000">
                      <a:alpha val="43137"/>
                    </a:srgbClr>
                  </a:outerShdw>
                </a:effectLst>
              </a:rPr>
              <a:t>הפקת אנרגיה ממשאבי טבע</a:t>
            </a:r>
            <a:endParaRPr lang="en-US" sz="3600" b="1" dirty="0" smtClean="0">
              <a:solidFill>
                <a:srgbClr val="FF0000"/>
              </a:solidFill>
              <a:effectLst>
                <a:outerShdw blurRad="38100" dist="38100" dir="2700000" algn="tl">
                  <a:srgbClr val="000000">
                    <a:alpha val="43137"/>
                  </a:srgbClr>
                </a:outerShdw>
              </a:effectLst>
            </a:endParaRPr>
          </a:p>
          <a:p>
            <a:pPr algn="ctr"/>
            <a:r>
              <a:rPr lang="he-IL" sz="2000" b="1" dirty="0" smtClean="0">
                <a:solidFill>
                  <a:srgbClr val="FF0000"/>
                </a:solidFill>
                <a:effectLst>
                  <a:outerShdw blurRad="38100" dist="38100" dir="2700000" algn="tl">
                    <a:srgbClr val="000000">
                      <a:alpha val="43137"/>
                    </a:srgbClr>
                  </a:outerShdw>
                </a:effectLst>
              </a:rPr>
              <a:t>השלימו את החסרונות</a:t>
            </a:r>
            <a:endParaRPr lang="he-IL"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4016" y="411511"/>
            <a:ext cx="8748464" cy="2808311"/>
          </a:xfrm>
        </p:spPr>
        <p:txBody>
          <a:bodyPr/>
          <a:lstStyle/>
          <a:p>
            <a:r>
              <a:rPr lang="he-IL" b="1" dirty="0" smtClean="0">
                <a:solidFill>
                  <a:srgbClr val="003399"/>
                </a:solidFill>
              </a:rPr>
              <a:t> </a:t>
            </a:r>
            <a:r>
              <a:rPr lang="he-IL" sz="3200" b="1" dirty="0" smtClean="0">
                <a:solidFill>
                  <a:srgbClr val="FF0000"/>
                </a:solidFill>
                <a:effectLst>
                  <a:outerShdw blurRad="38100" dist="38100" dir="2700000" algn="tl">
                    <a:srgbClr val="000000">
                      <a:alpha val="43137"/>
                    </a:srgbClr>
                  </a:outerShdw>
                </a:effectLst>
                <a:cs typeface="+mn-cs"/>
              </a:rPr>
              <a:t>מהי אנרגיית שמש?</a:t>
            </a:r>
            <a:r>
              <a:rPr lang="he-IL" sz="3200" b="1" dirty="0" smtClean="0">
                <a:solidFill>
                  <a:srgbClr val="003399"/>
                </a:solidFill>
                <a:cs typeface="+mn-cs"/>
              </a:rPr>
              <a:t/>
            </a:r>
            <a:br>
              <a:rPr lang="he-IL" sz="3200" b="1" dirty="0" smtClean="0">
                <a:solidFill>
                  <a:srgbClr val="003399"/>
                </a:solidFill>
                <a:cs typeface="+mn-cs"/>
              </a:rPr>
            </a:br>
            <a:r>
              <a:rPr lang="he-IL" sz="2000" dirty="0" smtClean="0">
                <a:solidFill>
                  <a:srgbClr val="002060"/>
                </a:solidFill>
                <a:latin typeface="Arial" pitchFamily="34" charset="0"/>
                <a:cs typeface="Arial" pitchFamily="34" charset="0"/>
              </a:rPr>
              <a:t>השמש מקרינה כמויות אדירות של אנרגיה בצורת אור וחום, וכך מאפשרת לנו לבצע מגוון פעולות: חימום, בישול ועוד.</a:t>
            </a:r>
            <a:br>
              <a:rPr lang="he-IL" sz="2000" dirty="0" smtClean="0">
                <a:solidFill>
                  <a:srgbClr val="002060"/>
                </a:solidFill>
                <a:latin typeface="Arial" pitchFamily="34" charset="0"/>
                <a:cs typeface="Arial" pitchFamily="34" charset="0"/>
              </a:rPr>
            </a:br>
            <a:r>
              <a:rPr lang="he-IL" sz="2000" dirty="0" smtClean="0">
                <a:solidFill>
                  <a:srgbClr val="002060"/>
                </a:solidFill>
                <a:latin typeface="Arial" pitchFamily="34" charset="0"/>
                <a:cs typeface="Arial" pitchFamily="34" charset="0"/>
              </a:rPr>
              <a:t>באמצעות השמש ניתן להפיק חשמל בצורות שונות.</a:t>
            </a:r>
            <a:r>
              <a:rPr lang="he-IL" sz="2400" dirty="0" smtClean="0">
                <a:latin typeface="Arial" pitchFamily="34" charset="0"/>
                <a:cs typeface="Arial" pitchFamily="34" charset="0"/>
              </a:rPr>
              <a:t/>
            </a:r>
            <a:br>
              <a:rPr lang="he-IL" sz="2400" dirty="0" smtClean="0">
                <a:latin typeface="Arial" pitchFamily="34" charset="0"/>
                <a:cs typeface="Arial" pitchFamily="34" charset="0"/>
              </a:rPr>
            </a:br>
            <a:r>
              <a:rPr lang="he-IL" sz="1800" dirty="0" smtClean="0">
                <a:latin typeface="Arial" pitchFamily="34" charset="0"/>
                <a:cs typeface="Arial" pitchFamily="34" charset="0"/>
              </a:rPr>
              <a:t/>
            </a:r>
            <a:br>
              <a:rPr lang="he-IL" sz="1800" dirty="0" smtClean="0">
                <a:latin typeface="Arial" pitchFamily="34" charset="0"/>
                <a:cs typeface="Arial" pitchFamily="34" charset="0"/>
              </a:rPr>
            </a:br>
            <a:endParaRPr lang="he-IL" sz="1800" dirty="0">
              <a:latin typeface="Arial" pitchFamily="34" charset="0"/>
              <a:cs typeface="Arial" pitchFamily="34" charset="0"/>
            </a:endParaRPr>
          </a:p>
        </p:txBody>
      </p:sp>
      <p:pic>
        <p:nvPicPr>
          <p:cNvPr id="3074" name="Picture 2" descr="http://www.sun-energy.co.il/Templates/UI/Image.ashx?img=/Upload/%D7%90%D7%A0%D7%A8%D7%92%D7%99%D7%94%20%D7%A1%D7%95%D7%9C%D7%90%D7%A8%D7%99%D7%AA%20%D7%A9%D7%93%D7%94%20%D7%91%D7%95%D7%A7%D7%A8.jpg&amp;w=313&amp;h=264"/>
          <p:cNvPicPr>
            <a:picLocks noChangeAspect="1" noChangeArrowheads="1"/>
          </p:cNvPicPr>
          <p:nvPr/>
        </p:nvPicPr>
        <p:blipFill>
          <a:blip r:embed="rId2" cstate="print"/>
          <a:srcRect/>
          <a:stretch>
            <a:fillRect/>
          </a:stretch>
        </p:blipFill>
        <p:spPr bwMode="auto">
          <a:xfrm>
            <a:off x="2699792" y="2352045"/>
            <a:ext cx="3887743" cy="259596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נתיב נאו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נתיב נאור</Template>
  <TotalTime>1905</TotalTime>
  <Words>1665</Words>
  <Application>Microsoft Office PowerPoint</Application>
  <PresentationFormat>On-screen Show (16:9)</PresentationFormat>
  <Paragraphs>219</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נתיב נאור</vt:lpstr>
      <vt:lpstr>Slide 1</vt:lpstr>
      <vt:lpstr>Slide 2</vt:lpstr>
      <vt:lpstr>היכן נמצא החשמל בטבע? כיצד הוא נוצר?</vt:lpstr>
      <vt:lpstr> לפני אלפי שנים הבחין היווני תאלס בתופעה מיוחדת: כאשר שפשף חתיכת ענבר (שרף מאובן של עצים מחטיים, כמו האורן) בחתיכת בד או בפרווה, משכה אליה חתיכת הענבר פיסות זעירות וקלות של חומרי שונים.  ביוונית הענבר נקרא אלקטרון וממילה זו נגזרת המילה אלקטרי - חשמלי. לתופעה זו ניתן מאוחר יותר השם חשמל סטטי.   </vt:lpstr>
      <vt:lpstr>ניסוי- חשמל סטטי נעביר בשיער כמה פעמים מסרק פלסטיק, ומיד נקרב אותו לפיסות נייר. נראה שפיסות הנייר נמשכות אל המסרק. כיצד מתרחשת תופעה זו? ננסה להסביר בעזרת ההמחשה הבאה:   </vt:lpstr>
      <vt:lpstr>מה משותף?</vt:lpstr>
      <vt:lpstr> מהי אנרגיה?   1.כושר עבודה המתגלה בטבע בצורות שונות. 2.מרץ,פעילות (מילון אבן שושן)  </vt:lpstr>
      <vt:lpstr>      </vt:lpstr>
      <vt:lpstr> מהי אנרגיית שמש? השמש מקרינה כמויות אדירות של אנרגיה בצורת אור וחום, וכך מאפשרת לנו לבצע מגוון פעולות: חימום, בישול ועוד. באמצעות השמש ניתן להפיק חשמל בצורות שונות.  </vt:lpstr>
      <vt:lpstr>מהי אנרגיית רוח?  כדי להפיק חשמל מאנרגיית הרוח משתמשים בטורבינת–רוח: הרוח מסובבת את כנפי  טורבינת–הרוח (כפות הטורבינה) הסיבוב מפעיל גנרטור, וכך מופק החשמל.</vt:lpstr>
      <vt:lpstr>מהי אנרגיית מים? </vt:lpstr>
      <vt:lpstr>משאבי טבע הנמצאים באדמה שמהם מפיקים חשמל ישנם מקורות אנרגיה טבעיים כגון: גז, נפט ופחם הנמצאים בתוך האדמה.  בשלושתם משתמשים ליצירת בעירה להפעלת תחנות כוח  קיטוריות ועוד. </vt:lpstr>
      <vt:lpstr>כיצד פועל החשמל בגוף החי?  גם בגוף החי מתרחשת פעילות חשמלית. הבה נמחיש כיצד זה מתבצע:     </vt:lpstr>
      <vt:lpstr>    </vt:lpstr>
      <vt:lpstr>.   </vt:lpstr>
      <vt:lpstr>דג הפיל- דג חשמלי </vt:lpstr>
      <vt:lpstr> </vt:lpstr>
      <vt:lpstr>הידעתם שגם דגים מדברים בשפת הסימנים?</vt:lpstr>
      <vt:lpstr>הברק והרעם כיצד הם נוצרים? </vt:lpstr>
      <vt:lpstr>Slide 20</vt:lpstr>
      <vt:lpstr>חישבו, מה מתרחש קודם הרעם או הברק? מה קורה במציאות? מדוע?  </vt:lpstr>
      <vt:lpstr>ברק יכול להיות גם מסוכן, כיצד? </vt:lpstr>
      <vt:lpstr>מי היה הראשון שגילה שברק מקורו בחשמל?  </vt:lpstr>
      <vt:lpstr>       מה ניתן לעשות כדי למנוע פגיעה מברק?   </vt:lpstr>
      <vt:lpstr> </vt:lpstr>
      <vt:lpstr>Slide 26</vt:lpstr>
      <vt:lpstr>Slide 27</vt:lpstr>
      <vt:lpstr>Slide 28</vt:lpstr>
      <vt:lpstr>Slide 29</vt:lpstr>
      <vt:lpstr>Slide 30</vt:lpstr>
      <vt:lpstr>Slide 31</vt:lpstr>
      <vt:lpstr>Slide 32</vt:lpstr>
      <vt:lpstr>Slide 33</vt:lpstr>
      <vt:lpstr>Slide 34</vt:lpstr>
      <vt:lpstr>Slide 35</vt:lpstr>
      <vt:lpstr>כל הכבוד לקבוצה המנצחת!</vt:lpstr>
      <vt:lpstr>Slide 37</vt:lpstr>
      <vt:lpstr>אלקטרון- אם נסתכל מסביבנו נראה בכל מקום חומרים רבים: מתכות, עצים, פלסטיק ועוד. כל אחד מהחומרים מורכב מאטומים. האטום הוא החלק הקטן של כל יסוד כימי. האטומים הם חומרים כל–כך זעירים כך שאפילו גרגיר אבק מכיל מיליוני אטומים. רק לפני כ– 100 שנה גילו שהאטום בנוי מגרעין המכיל חלקיקים הקרויים פרוטונים וניוטרונים. הפרוטונים טעונים במטען חשמלי הנקרא “מטען חיובי” (+), לניוטרונים אין מטען חשמלי. מסביב לגרעין נעים חלקיקים טעוני חשמל המכונים אלקטרונים ויש להם מטען שלילי. </vt:lpstr>
      <vt:lpstr>ווֹלט- יחידת מדידה של מתח חשמלי. נקראת על–שם הפיזיקאי האיטלקי אלסנדרו ווֹלטה, שחי במאה ה– 18 .</vt:lpstr>
      <vt:lpstr> זרם חשמלי- זרם חשמלי הוא תופעה שאנחנו לא רואים, אך ניתן לדמיין את פעולתה: אם נתבונן בכביש מהיר רב–מסלולים, נראה כי  מכוניות בו נעות בכיוון אחד באופן קבוע. כך גם לגבי האלקטרונים: אם נצליח בדרך כלשהי להביא את האלקטרונים החופשיים לזרום בצורה מסודרת ומכוונת - נקבל זרם חשמלי. ניתן גם לדמיין את פעולת הזרם למצב של גולות, המסודרות זו אחרי זו. כאשר מגלגלים את הגולה הראשונה, היא פוגעת בגולה השנייה, שפוגעת בשלישית, וכן הלאה. בכל אטום של חומר, הנחשב למוליך טוב, יש לפחות אלקטרון אחד חופשי, היכול לעבור מאטום לאטום. אם נדחף את האלקטרונים האלה - למשל, בתוך חוט נחושת - מקצה אחד של מעגל לקצהו האחר, ייווצר מעגל חשמלי, כלומר נקבל זרם חשמלי. </vt:lpstr>
      <vt:lpstr> מתח חשמלי- מתח חשמלי הוא הגורם המניע את האלקטרונים החופשיים לזרום לאורכו של מוליך חשמלי.את המתח החשמלי ניתן להשוות ללחץ המים הקיים בבריכה. מתח גבוה ניתן להשוות ללחץ המים שגורמת בריכה גבוהה מלאה במים. מתח נמוך יותר ניתן להשוות ללחץ המים, אשר גורמת בריכה ובה מעט מים וגובהה נמוך מקודמתה. המתח נמדד ביחידות וולט.המתח המפעיל את מכשירי החשמל הביתיים בישראל הוא 230 וולט. </vt:lpstr>
      <vt:lpstr>מכ"ם- ראשי התיבות של מגלה כיוון (ו)מרחק - מכשיר אלקטרוני לגילוי עצמים שאינם נראים לעין,כמו מטוסים ואוניות (בלועזית: רדאר)</vt:lpstr>
      <vt:lpstr>גנרטור- מכונה המפיקה חשמל. הגנרטור מורכב מאלקטרומגנט, המוקף בסליל של חוטים מוליכי חשמל. כאשר הטורבינה מסובבת את הגנרטור, מסתובב האלקטרומגנט ויוצר מתח חשמלי בתוך הסליל. </vt:lpstr>
      <vt:lpstr>תחנת כח - היא מפעל להפקת חשמל. בתחנת הכוח הופכים צורת אנרגיה מסוימת לאנרגיה חשמלית. תחנות הכוח מופעלות באמצעות חומרים שונים: - חומרים דליקים כגון גז טבעי, פחם, מזוט, סולר - מים זורמים (מפלים) - אנרגיית הרוח  - אנרגיה סולרית (באמצעות קרינת קרני השמש). </vt:lpstr>
      <vt:lpstr>מפלי הנִיאָגָרָה (נָיאַגְרָה פוֹלְס)-  שני מפלים בגבול ארצות הברית וקנדה בנהר ניאגרה, בין הימות אִירִי ואוֹנטַריוֹ. גובה המפלים האמריקאיים 51 מטר ורוחבם כ– 300 מטר; גובה המפלים הקנדיים 49 מטר, ורוחבם 790 מטר. הם משמשים כמקור לאנרגיה של תנועה,המסובבת טורבינות ומפעילה גנרטורים המפיקים חשמל, וכן כאתר תיירות.</vt:lpstr>
      <vt:lpstr>טורבינה- מכונה ההופכת אנרגיה של זרימה (גז או נוזל) לאנרגיה סיבובית.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mort</dc:creator>
  <cp:lastModifiedBy>user</cp:lastModifiedBy>
  <cp:revision>120</cp:revision>
  <dcterms:created xsi:type="dcterms:W3CDTF">2015-07-07T11:46:05Z</dcterms:created>
  <dcterms:modified xsi:type="dcterms:W3CDTF">2016-07-14T06:08:39Z</dcterms:modified>
</cp:coreProperties>
</file>