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70" r:id="rId4"/>
    <p:sldId id="259" r:id="rId5"/>
    <p:sldId id="278" r:id="rId6"/>
    <p:sldId id="279" r:id="rId7"/>
    <p:sldId id="27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a:srgbClr val="EE8E00"/>
    <a:srgbClr val="DE7400"/>
    <a:srgbClr val="4E86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37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B8DFF-3B96-41A0-9B28-6E55A2E48E01}" type="datetimeFigureOut">
              <a:rPr lang="en-US" smtClean="0"/>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AC6CA-E053-4EC7-B801-A64BBB9841B3}" type="slidenum">
              <a:rPr lang="en-US" smtClean="0"/>
              <a:pPr/>
              <a:t>‹#›</a:t>
            </a:fld>
            <a:endParaRPr lang="en-US"/>
          </a:p>
        </p:txBody>
      </p:sp>
    </p:spTree>
    <p:extLst>
      <p:ext uri="{BB962C8B-B14F-4D97-AF65-F5344CB8AC3E}">
        <p14:creationId xmlns="" xmlns:p14="http://schemas.microsoft.com/office/powerpoint/2010/main"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AC6CA-E053-4EC7-B801-A64BBB9841B3}" type="slidenum">
              <a:rPr lang="en-US" smtClean="0"/>
              <a:pPr/>
              <a:t>4</a:t>
            </a:fld>
            <a:endParaRPr lang="en-US"/>
          </a:p>
        </p:txBody>
      </p:sp>
    </p:spTree>
    <p:extLst>
      <p:ext uri="{BB962C8B-B14F-4D97-AF65-F5344CB8AC3E}">
        <p14:creationId xmlns="" xmlns:p14="http://schemas.microsoft.com/office/powerpoint/2010/main" val="2863297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6200" y="2362200"/>
            <a:ext cx="5105400" cy="1066800"/>
          </a:xfrm>
        </p:spPr>
        <p:txBody>
          <a:bodyPr>
            <a:normAutofit/>
          </a:bodyPr>
          <a:lstStyle>
            <a:lvl1pPr algn="ctr">
              <a:defRPr sz="4400" baseline="0">
                <a:solidFill>
                  <a:schemeClr val="tx1">
                    <a:lumMod val="85000"/>
                    <a:lumOff val="15000"/>
                  </a:schemeClr>
                </a:solidFill>
              </a:defRPr>
            </a:lvl1pPr>
          </a:lstStyle>
          <a:p>
            <a:r>
              <a:rPr lang="en-US" dirty="0" smtClean="0"/>
              <a:t>Your Master Title</a:t>
            </a:r>
            <a:endParaRPr lang="en-US" dirty="0"/>
          </a:p>
        </p:txBody>
      </p:sp>
      <p:sp>
        <p:nvSpPr>
          <p:cNvPr id="3" name="Subtitle 2"/>
          <p:cNvSpPr>
            <a:spLocks noGrp="1"/>
          </p:cNvSpPr>
          <p:nvPr>
            <p:ph type="subTitle" idx="1"/>
          </p:nvPr>
        </p:nvSpPr>
        <p:spPr>
          <a:xfrm>
            <a:off x="3962400" y="3429000"/>
            <a:ext cx="4953000" cy="914400"/>
          </a:xfrm>
        </p:spPr>
        <p:txBody>
          <a:bodyPr>
            <a:normAutofit/>
          </a:bodyPr>
          <a:lstStyle>
            <a:lvl1pPr marL="0" indent="0" algn="ctr">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hlinkClick r:id="rId2"/>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tretch>
            <a:fillRect/>
          </a:stretch>
        </p:blipFill>
        <p:spPr bwMode="auto">
          <a:xfrm>
            <a:off x="1752600" y="2849092"/>
            <a:ext cx="1951712" cy="70261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443835"/>
            <a:ext cx="8229600" cy="4525963"/>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1295400"/>
            <a:ext cx="6710784"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438400" y="2464598"/>
            <a:ext cx="6710784" cy="4275740"/>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tx1">
              <a:lumMod val="85000"/>
              <a:lumOff val="15000"/>
            </a:schemeClr>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ree-power-point-templates.com/"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6208" y="3501008"/>
            <a:ext cx="6147792" cy="1498848"/>
          </a:xfrm>
        </p:spPr>
        <p:txBody>
          <a:bodyPr>
            <a:noAutofit/>
          </a:bodyPr>
          <a:lstStyle/>
          <a:p>
            <a:r>
              <a:rPr lang="he-IL" sz="8000" dirty="0" smtClean="0">
                <a:solidFill>
                  <a:srgbClr val="0070C0"/>
                </a:solidFill>
              </a:rPr>
              <a:t>פעילות ליצירת </a:t>
            </a:r>
            <a:r>
              <a:rPr lang="he-IL" sz="8000" dirty="0" err="1" smtClean="0">
                <a:solidFill>
                  <a:srgbClr val="0070C0"/>
                </a:solidFill>
              </a:rPr>
              <a:t>קולאז</a:t>
            </a:r>
            <a:r>
              <a:rPr lang="he-IL" sz="8000" dirty="0" smtClean="0">
                <a:solidFill>
                  <a:srgbClr val="0070C0"/>
                </a:solidFill>
              </a:rPr>
              <a:t>'</a:t>
            </a:r>
            <a:endParaRPr lang="en-US" sz="8000" dirty="0">
              <a:solidFill>
                <a:srgbClr val="0070C0"/>
              </a:solidFill>
            </a:endParaRPr>
          </a:p>
        </p:txBody>
      </p:sp>
      <p:sp>
        <p:nvSpPr>
          <p:cNvPr id="3" name="Subtitle 2"/>
          <p:cNvSpPr>
            <a:spLocks noGrp="1"/>
          </p:cNvSpPr>
          <p:nvPr>
            <p:ph type="subTitle" idx="1"/>
          </p:nvPr>
        </p:nvSpPr>
        <p:spPr>
          <a:xfrm>
            <a:off x="3398912" y="1916832"/>
            <a:ext cx="5745088" cy="2088232"/>
          </a:xfrm>
        </p:spPr>
        <p:txBody>
          <a:bodyPr>
            <a:normAutofit/>
          </a:bodyPr>
          <a:lstStyle/>
          <a:p>
            <a:endParaRPr lang="en-US" dirty="0" smtClean="0">
              <a:solidFill>
                <a:srgbClr val="0070C0"/>
              </a:solidFill>
            </a:endParaRPr>
          </a:p>
          <a:p>
            <a:pPr rtl="1"/>
            <a:r>
              <a:rPr lang="he-IL" sz="3600" b="1" dirty="0" smtClean="0">
                <a:solidFill>
                  <a:srgbClr val="6BA42C"/>
                </a:solidFill>
                <a:effectLst>
                  <a:outerShdw blurRad="38100" dist="38100" dir="2700000" algn="tl">
                    <a:srgbClr val="000000">
                      <a:alpha val="43137"/>
                    </a:srgbClr>
                  </a:outerShdw>
                </a:effectLst>
              </a:rPr>
              <a:t>תחרות נתיב האור- תשע"ז</a:t>
            </a:r>
          </a:p>
          <a:p>
            <a:pPr rtl="1"/>
            <a:endParaRPr lang="en-US" sz="3600" b="1" dirty="0">
              <a:solidFill>
                <a:srgbClr val="6BA42C"/>
              </a:solidFill>
              <a:effectLst>
                <a:outerShdw blurRad="38100" dist="38100" dir="2700000" algn="tl">
                  <a:srgbClr val="000000">
                    <a:alpha val="43137"/>
                  </a:srgbClr>
                </a:outerShdw>
              </a:effectLst>
            </a:endParaRPr>
          </a:p>
        </p:txBody>
      </p:sp>
      <p:pic>
        <p:nvPicPr>
          <p:cNvPr id="5" name="Picture 4" descr="E:\websites\free-power-point-templates\2012\logos.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8646586" y="6629400"/>
            <a:ext cx="470520" cy="169387"/>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7" name="Picture 6" descr="מנורה.png"/>
          <p:cNvPicPr>
            <a:picLocks noChangeAspect="1"/>
          </p:cNvPicPr>
          <p:nvPr/>
        </p:nvPicPr>
        <p:blipFill>
          <a:blip r:embed="rId4" cstate="print"/>
          <a:stretch>
            <a:fillRect/>
          </a:stretch>
        </p:blipFill>
        <p:spPr>
          <a:xfrm>
            <a:off x="8033999" y="44624"/>
            <a:ext cx="1002497" cy="1367006"/>
          </a:xfrm>
          <a:prstGeom prst="rect">
            <a:avLst/>
          </a:prstGeom>
        </p:spPr>
      </p:pic>
      <p:sp>
        <p:nvSpPr>
          <p:cNvPr id="10" name="Rectangle 9"/>
          <p:cNvSpPr/>
          <p:nvPr/>
        </p:nvSpPr>
        <p:spPr>
          <a:xfrm>
            <a:off x="8604448" y="6597352"/>
            <a:ext cx="539552"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תמונה 10" descr="HASHMAL1.JPG"/>
          <p:cNvPicPr>
            <a:picLocks noChangeAspect="1"/>
          </p:cNvPicPr>
          <p:nvPr/>
        </p:nvPicPr>
        <p:blipFill>
          <a:blip r:embed="rId5" cstate="print"/>
          <a:stretch>
            <a:fillRect/>
          </a:stretch>
        </p:blipFill>
        <p:spPr>
          <a:xfrm>
            <a:off x="6660232" y="199086"/>
            <a:ext cx="1152128" cy="1169177"/>
          </a:xfrm>
          <a:prstGeom prst="rect">
            <a:avLst/>
          </a:prstGeom>
        </p:spPr>
      </p:pic>
      <p:sp>
        <p:nvSpPr>
          <p:cNvPr id="12" name="מלבן 11"/>
          <p:cNvSpPr/>
          <p:nvPr/>
        </p:nvSpPr>
        <p:spPr>
          <a:xfrm>
            <a:off x="3635896" y="5445224"/>
            <a:ext cx="4824536" cy="707886"/>
          </a:xfrm>
          <a:prstGeom prst="rect">
            <a:avLst/>
          </a:prstGeom>
        </p:spPr>
        <p:txBody>
          <a:bodyPr wrap="square">
            <a:spAutoFit/>
          </a:bodyPr>
          <a:lstStyle/>
          <a:p>
            <a:pPr rtl="1"/>
            <a:r>
              <a:rPr lang="he-IL" sz="4000" b="1" dirty="0" smtClean="0">
                <a:solidFill>
                  <a:srgbClr val="FF0000"/>
                </a:solidFill>
                <a:effectLst>
                  <a:outerShdw blurRad="38100" dist="38100" dir="2700000" algn="tl">
                    <a:srgbClr val="000000">
                      <a:alpha val="43137"/>
                    </a:srgbClr>
                  </a:outerShdw>
                </a:effectLst>
              </a:rPr>
              <a:t>חושבים בטוח בחשמל!</a:t>
            </a:r>
            <a:endParaRPr lang="he-IL" sz="4000"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solidFill>
                  <a:srgbClr val="002060"/>
                </a:solidFill>
              </a:rPr>
              <a:t>תקנון התחרות</a:t>
            </a:r>
            <a:endParaRPr lang="en-US" dirty="0">
              <a:solidFill>
                <a:srgbClr val="002060"/>
              </a:solidFill>
            </a:endParaRPr>
          </a:p>
        </p:txBody>
      </p:sp>
      <p:sp>
        <p:nvSpPr>
          <p:cNvPr id="3" name="Content Placeholder 2"/>
          <p:cNvSpPr>
            <a:spLocks noGrp="1"/>
          </p:cNvSpPr>
          <p:nvPr>
            <p:ph idx="1"/>
          </p:nvPr>
        </p:nvSpPr>
        <p:spPr/>
        <p:txBody>
          <a:bodyPr/>
          <a:lstStyle/>
          <a:p>
            <a:pPr algn="r" rtl="1">
              <a:buNone/>
            </a:pPr>
            <a:r>
              <a:rPr lang="he-IL" b="1" dirty="0" smtClean="0">
                <a:solidFill>
                  <a:srgbClr val="0070C0"/>
                </a:solidFill>
                <a:effectLst>
                  <a:outerShdw blurRad="38100" dist="38100" dir="2700000" algn="tl">
                    <a:srgbClr val="000000">
                      <a:alpha val="43137"/>
                    </a:srgbClr>
                  </a:outerShdw>
                </a:effectLst>
              </a:rPr>
              <a:t>מטרות התחרות:</a:t>
            </a:r>
          </a:p>
          <a:p>
            <a:pPr algn="r" rtl="1"/>
            <a:r>
              <a:rPr lang="he-IL" dirty="0" smtClean="0"/>
              <a:t>לחשוף את התלמידים והקהילה למסרים של "נתיב האור" בדרך יצירתית.</a:t>
            </a:r>
          </a:p>
          <a:p>
            <a:pPr algn="r" rtl="1"/>
            <a:r>
              <a:rPr lang="he-IL" dirty="0" smtClean="0"/>
              <a:t>ליצור עבודת צוות וחשיבה משותפת בין ילדי בית </a:t>
            </a:r>
            <a:r>
              <a:rPr lang="he-IL" dirty="0" smtClean="0"/>
              <a:t>הספר.</a:t>
            </a:r>
            <a:endParaRPr lang="he-IL" dirty="0" smtClean="0"/>
          </a:p>
          <a:p>
            <a:pPr algn="r" rtl="1"/>
            <a:r>
              <a:rPr lang="he-IL" dirty="0" smtClean="0"/>
              <a:t>ליצור באמצעות  הקולאז'  כלי הסברה  למסרי "נתיב האור" </a:t>
            </a:r>
            <a:r>
              <a:rPr lang="he-IL" dirty="0" smtClean="0"/>
              <a:t>בקהילה.</a:t>
            </a:r>
            <a:endParaRPr lang="he-IL" dirty="0" smtClean="0"/>
          </a:p>
          <a:p>
            <a:pPr algn="r" rtl="1"/>
            <a:r>
              <a:rPr lang="he-IL" dirty="0" smtClean="0"/>
              <a:t>הקולאז' יעביר מסרים של בטיחות.</a:t>
            </a:r>
          </a:p>
          <a:p>
            <a:pPr algn="r" rtl="1">
              <a:buNone/>
            </a:pPr>
            <a:endParaRPr lang="he-IL" dirty="0" smtClean="0"/>
          </a:p>
          <a:p>
            <a:pPr algn="r" rtl="1">
              <a:buNone/>
            </a:pPr>
            <a:endParaRPr lang="he-IL" dirty="0" smtClean="0"/>
          </a:p>
          <a:p>
            <a:pPr algn="r" rtl="1"/>
            <a:endParaRPr lang="he-IL" dirty="0" smtClean="0"/>
          </a:p>
          <a:p>
            <a:pPr algn="r" rtl="1"/>
            <a:endParaRPr lang="en-US" dirty="0" smtClean="0"/>
          </a:p>
          <a:p>
            <a:pPr algn="r" rtl="1"/>
            <a:endParaRPr lang="en-US" dirty="0" smtClean="0"/>
          </a:p>
          <a:p>
            <a:pPr algn="r" rtl="1"/>
            <a:endParaRPr lang="en-US"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solidFill>
                  <a:srgbClr val="002060"/>
                </a:solidFill>
              </a:rPr>
              <a:t>תקנון התחרות</a:t>
            </a:r>
            <a:endParaRPr lang="en-US" dirty="0">
              <a:solidFill>
                <a:srgbClr val="002060"/>
              </a:solidFill>
            </a:endParaRPr>
          </a:p>
        </p:txBody>
      </p:sp>
      <p:sp>
        <p:nvSpPr>
          <p:cNvPr id="3" name="Content Placeholder 2"/>
          <p:cNvSpPr>
            <a:spLocks noGrp="1"/>
          </p:cNvSpPr>
          <p:nvPr>
            <p:ph idx="1"/>
          </p:nvPr>
        </p:nvSpPr>
        <p:spPr/>
        <p:txBody>
          <a:bodyPr/>
          <a:lstStyle/>
          <a:p>
            <a:pPr algn="r" rtl="1">
              <a:buNone/>
            </a:pPr>
            <a:r>
              <a:rPr lang="he-IL" b="1" dirty="0" smtClean="0">
                <a:solidFill>
                  <a:srgbClr val="0070C0"/>
                </a:solidFill>
                <a:effectLst>
                  <a:outerShdw blurRad="38100" dist="38100" dir="2700000" algn="tl">
                    <a:srgbClr val="000000">
                      <a:alpha val="43137"/>
                    </a:srgbClr>
                  </a:outerShdw>
                </a:effectLst>
              </a:rPr>
              <a:t>קולאז'- </a:t>
            </a:r>
            <a:r>
              <a:rPr lang="he-IL" dirty="0" smtClean="0"/>
              <a:t>(קולאז (בעברית: הֶדְבֵּק) הוא מדיה אמנותית שבה נעשה שימוש בפיסות עיתון, נייר או אריג לכדי יצירת תמונה דו-ממדית. בדומה לציור, המבע האמנותי מבוטא באמצעות צבע, צורה, קומפוזיציה וכדומה, אך בנוסף לכך קיימים בקולאז' רבדים נוספים של הבעה הנגזרים מתכנים קיימים על גבי פיסות הנייר (כמו תמונות או טקסט), אופן קריעתם או גזירתם ושימוש בחומרים לא שגרתיים (</a:t>
            </a:r>
            <a:r>
              <a:rPr lang="en-US" dirty="0" smtClean="0"/>
              <a:t>https://he.wikipedia.org</a:t>
            </a:r>
            <a:r>
              <a:rPr lang="he-IL" dirty="0" smtClean="0"/>
              <a:t>)</a:t>
            </a:r>
            <a:endParaRPr lang="en-US" dirty="0" smtClean="0"/>
          </a:p>
          <a:p>
            <a:pPr algn="r" rtl="1">
              <a:buNone/>
            </a:pPr>
            <a:endParaRPr lang="he-IL" dirty="0" smtClean="0"/>
          </a:p>
          <a:p>
            <a:pPr algn="r" rtl="1">
              <a:buNone/>
            </a:pPr>
            <a:endParaRPr lang="he-IL" dirty="0" smtClean="0"/>
          </a:p>
          <a:p>
            <a:pPr algn="r" rtl="1"/>
            <a:endParaRPr lang="he-IL" dirty="0" smtClean="0"/>
          </a:p>
          <a:p>
            <a:pPr algn="r" rtl="1"/>
            <a:endParaRPr lang="en-US" dirty="0" smtClean="0"/>
          </a:p>
          <a:p>
            <a:pPr algn="r" rtl="1"/>
            <a:endParaRPr lang="en-US" dirty="0" smtClean="0"/>
          </a:p>
          <a:p>
            <a:pPr algn="r" rtl="1"/>
            <a:endParaRPr lang="en-US"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504" y="548680"/>
            <a:ext cx="8825656" cy="6120680"/>
          </a:xfrm>
        </p:spPr>
        <p:txBody>
          <a:bodyPr>
            <a:normAutofit fontScale="77500" lnSpcReduction="20000"/>
          </a:bodyPr>
          <a:lstStyle/>
          <a:p>
            <a:pPr algn="r" rtl="1">
              <a:buNone/>
            </a:pPr>
            <a:r>
              <a:rPr lang="he-IL" sz="4000" b="1" dirty="0" smtClean="0">
                <a:solidFill>
                  <a:srgbClr val="002060"/>
                </a:solidFill>
              </a:rPr>
              <a:t>שלבי התחרות:</a:t>
            </a:r>
          </a:p>
          <a:p>
            <a:pPr algn="r" rtl="1"/>
            <a:r>
              <a:rPr lang="he-IL" u="sng" dirty="0" smtClean="0"/>
              <a:t>שלב א'</a:t>
            </a:r>
            <a:r>
              <a:rPr lang="he-IL" dirty="0" smtClean="0"/>
              <a:t>- פנייה לכל בתי הספר בתוכנית</a:t>
            </a:r>
          </a:p>
          <a:p>
            <a:pPr algn="r" rtl="1">
              <a:buNone/>
            </a:pPr>
            <a:r>
              <a:rPr lang="he-IL" dirty="0" smtClean="0"/>
              <a:t>    המסבירה </a:t>
            </a:r>
            <a:r>
              <a:rPr lang="he-IL" dirty="0" smtClean="0"/>
              <a:t>את מהות התחרות.</a:t>
            </a:r>
          </a:p>
          <a:p>
            <a:pPr algn="r" rtl="1"/>
            <a:r>
              <a:rPr lang="he-IL" u="sng" dirty="0" smtClean="0"/>
              <a:t>שלב ב'</a:t>
            </a:r>
            <a:r>
              <a:rPr lang="he-IL" dirty="0" smtClean="0"/>
              <a:t>- שליחת צילום יצירת הקולאז' למנחה נתיב האור </a:t>
            </a:r>
          </a:p>
          <a:p>
            <a:pPr algn="r" rtl="1">
              <a:buNone/>
            </a:pPr>
            <a:r>
              <a:rPr lang="he-IL" dirty="0" smtClean="0"/>
              <a:t>    בבית </a:t>
            </a:r>
            <a:r>
              <a:rPr lang="he-IL" dirty="0" smtClean="0"/>
              <a:t>הספר עד לתאריך 1/3/2017 סיום </a:t>
            </a:r>
            <a:r>
              <a:rPr lang="he-IL" dirty="0" smtClean="0"/>
              <a:t>התחרות.</a:t>
            </a:r>
            <a:endParaRPr lang="he-IL" dirty="0" smtClean="0"/>
          </a:p>
          <a:p>
            <a:pPr algn="r" rtl="1"/>
            <a:r>
              <a:rPr lang="he-IL" u="sng" dirty="0" smtClean="0"/>
              <a:t>שלב ג'</a:t>
            </a:r>
            <a:r>
              <a:rPr lang="he-IL" dirty="0" smtClean="0"/>
              <a:t>- ועדה פנימית </a:t>
            </a:r>
            <a:r>
              <a:rPr lang="he-IL" dirty="0" smtClean="0"/>
              <a:t>תבחר </a:t>
            </a:r>
            <a:r>
              <a:rPr lang="he-IL" dirty="0" smtClean="0"/>
              <a:t>את 10 היצירות  קולאז' הזוכות בכל מחוז </a:t>
            </a:r>
            <a:r>
              <a:rPr lang="he-IL" dirty="0" smtClean="0"/>
              <a:t>של משרד החינוך, סה"כ 60 יצירות.</a:t>
            </a:r>
            <a:endParaRPr lang="he-IL" dirty="0" smtClean="0"/>
          </a:p>
          <a:p>
            <a:pPr algn="r" rtl="1"/>
            <a:r>
              <a:rPr lang="he-IL" sz="2900" u="sng" dirty="0" smtClean="0"/>
              <a:t>שלב הזכייה</a:t>
            </a:r>
            <a:r>
              <a:rPr lang="he-IL" sz="2900" dirty="0" smtClean="0"/>
              <a:t>- </a:t>
            </a:r>
            <a:r>
              <a:rPr lang="he-IL" dirty="0" smtClean="0"/>
              <a:t>ועדה ארצית </a:t>
            </a:r>
            <a:r>
              <a:rPr lang="he-IL" dirty="0" smtClean="0"/>
              <a:t>תבחר6 יצירות, אחת מכל מחוז שיעלו לגמר. </a:t>
            </a:r>
            <a:r>
              <a:rPr lang="en-US" dirty="0" smtClean="0"/>
              <a:t/>
            </a:r>
            <a:br>
              <a:rPr lang="en-US" dirty="0" smtClean="0"/>
            </a:br>
            <a:r>
              <a:rPr lang="he-IL" dirty="0" smtClean="0"/>
              <a:t>בתום הגמר </a:t>
            </a:r>
            <a:r>
              <a:rPr lang="he-IL" dirty="0" err="1" smtClean="0"/>
              <a:t>קולאז</a:t>
            </a:r>
            <a:r>
              <a:rPr lang="he-IL" dirty="0" smtClean="0"/>
              <a:t>' אחד ייבחר כמנצח.   </a:t>
            </a:r>
            <a:endParaRPr lang="he-IL" dirty="0" smtClean="0"/>
          </a:p>
          <a:p>
            <a:pPr algn="r" rtl="1">
              <a:buNone/>
            </a:pPr>
            <a:endParaRPr lang="he-IL" dirty="0" smtClean="0"/>
          </a:p>
          <a:p>
            <a:pPr algn="r" rtl="1">
              <a:buNone/>
            </a:pPr>
            <a:r>
              <a:rPr lang="he-IL" sz="3400" b="1" dirty="0" smtClean="0">
                <a:solidFill>
                  <a:srgbClr val="002060"/>
                </a:solidFill>
              </a:rPr>
              <a:t>הזוכים</a:t>
            </a:r>
          </a:p>
          <a:p>
            <a:pPr algn="r" rtl="1">
              <a:buNone/>
            </a:pPr>
            <a:r>
              <a:rPr lang="he-IL" dirty="0" smtClean="0"/>
              <a:t>     הודעה </a:t>
            </a:r>
            <a:r>
              <a:rPr lang="he-IL" dirty="0" smtClean="0"/>
              <a:t>לבתי הספר הזוכים תשלח בכתב בדוא"ל עד לתאריך 20/03/2017, הודעות יועברו גם לנציגי הרשות המקומית. בהמשך יתפרסמו הזכיות </a:t>
            </a:r>
            <a:r>
              <a:rPr lang="he-IL" dirty="0" smtClean="0"/>
              <a:t>באתר </a:t>
            </a:r>
            <a:r>
              <a:rPr lang="he-IL" dirty="0" smtClean="0"/>
              <a:t>האינטרנט של התוכנית, ובכלי תקשורת נוספים, לפי שיקול דעתה של חברת החשמל. </a:t>
            </a:r>
            <a:endParaRPr lang="he-IL" dirty="0" smtClean="0"/>
          </a:p>
          <a:p>
            <a:pPr algn="r" rtl="1">
              <a:buNone/>
            </a:pPr>
            <a:r>
              <a:rPr lang="he-IL" dirty="0" smtClean="0"/>
              <a:t>     60 היצירות שעלו </a:t>
            </a:r>
            <a:r>
              <a:rPr lang="he-IL" dirty="0" smtClean="0"/>
              <a:t>לשלב הגמר יוצגו  </a:t>
            </a:r>
            <a:r>
              <a:rPr lang="he-IL" b="1" dirty="0" smtClean="0"/>
              <a:t>בתערוכה </a:t>
            </a:r>
            <a:r>
              <a:rPr lang="he-IL" b="1" dirty="0" smtClean="0"/>
              <a:t>דיגיטלית  </a:t>
            </a:r>
            <a:r>
              <a:rPr lang="he-IL" dirty="0" smtClean="0"/>
              <a:t>ב</a:t>
            </a:r>
            <a:r>
              <a:rPr lang="he-IL" dirty="0" smtClean="0"/>
              <a:t>אתר נתיב האור.  </a:t>
            </a:r>
          </a:p>
          <a:p>
            <a:pPr algn="r" rtl="1">
              <a:buNone/>
            </a:pPr>
            <a:r>
              <a:rPr lang="he-IL" dirty="0" smtClean="0"/>
              <a:t>     חברת החשמל תפיק ותדפיס את </a:t>
            </a:r>
            <a:r>
              <a:rPr lang="he-IL" dirty="0" err="1" smtClean="0"/>
              <a:t>הקולאז</a:t>
            </a:r>
            <a:r>
              <a:rPr lang="he-IL" dirty="0" smtClean="0"/>
              <a:t>' הזוכה על גבי תיקי בד שיחולקו    לזוכים במקום הראשון. </a:t>
            </a:r>
            <a:endParaRPr lang="he-IL" dirty="0" smtClean="0"/>
          </a:p>
          <a:p>
            <a:pPr algn="r" rtl="1">
              <a:buNone/>
            </a:pPr>
            <a:endParaRPr lang="en-US" dirty="0" smtClean="0"/>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solidFill>
                  <a:srgbClr val="002060"/>
                </a:solidFill>
              </a:rPr>
              <a:t>קולאז'- הדבק</a:t>
            </a:r>
            <a:endParaRPr lang="en-US" dirty="0">
              <a:solidFill>
                <a:srgbClr val="002060"/>
              </a:solidFill>
            </a:endParaRPr>
          </a:p>
        </p:txBody>
      </p:sp>
      <p:sp>
        <p:nvSpPr>
          <p:cNvPr id="3" name="Text Placeholder 2"/>
          <p:cNvSpPr>
            <a:spLocks noGrp="1"/>
          </p:cNvSpPr>
          <p:nvPr>
            <p:ph type="body" idx="1"/>
          </p:nvPr>
        </p:nvSpPr>
        <p:spPr>
          <a:xfrm>
            <a:off x="467544" y="1412776"/>
            <a:ext cx="4040188" cy="639762"/>
          </a:xfrm>
        </p:spPr>
        <p:txBody>
          <a:bodyPr/>
          <a:lstStyle/>
          <a:p>
            <a:pPr algn="ctr" rtl="1"/>
            <a:r>
              <a:rPr lang="he-IL" dirty="0" smtClean="0"/>
              <a:t>מה מספרת לנו התמונה?</a:t>
            </a:r>
            <a:endParaRPr lang="en-US" dirty="0"/>
          </a:p>
        </p:txBody>
      </p:sp>
      <p:sp>
        <p:nvSpPr>
          <p:cNvPr id="5" name="Text Placeholder 4"/>
          <p:cNvSpPr>
            <a:spLocks noGrp="1"/>
          </p:cNvSpPr>
          <p:nvPr>
            <p:ph type="body" sz="quarter" idx="3"/>
          </p:nvPr>
        </p:nvSpPr>
        <p:spPr/>
        <p:txBody>
          <a:bodyPr>
            <a:normAutofit fontScale="85000" lnSpcReduction="20000"/>
          </a:bodyPr>
          <a:lstStyle/>
          <a:p>
            <a:pPr algn="ctr" rtl="1"/>
            <a:r>
              <a:rPr lang="he-IL" dirty="0" smtClean="0"/>
              <a:t>באלו חומרים השתמשו ליצירת הקולאז'?</a:t>
            </a:r>
            <a:endParaRPr lang="en-US" dirty="0"/>
          </a:p>
        </p:txBody>
      </p:sp>
      <p:pic>
        <p:nvPicPr>
          <p:cNvPr id="7" name="Picture 6" descr="Image result for ‫קולאז'‬‎"/>
          <p:cNvPicPr/>
          <p:nvPr/>
        </p:nvPicPr>
        <p:blipFill>
          <a:blip r:embed="rId2" cstate="print"/>
          <a:srcRect/>
          <a:stretch>
            <a:fillRect/>
          </a:stretch>
        </p:blipFill>
        <p:spPr bwMode="auto">
          <a:xfrm>
            <a:off x="4860032" y="2132856"/>
            <a:ext cx="3744416" cy="4464496"/>
          </a:xfrm>
          <a:prstGeom prst="rect">
            <a:avLst/>
          </a:prstGeom>
          <a:noFill/>
          <a:ln w="9525">
            <a:noFill/>
            <a:miter lim="800000"/>
            <a:headEnd/>
            <a:tailEnd/>
          </a:ln>
        </p:spPr>
      </p:pic>
      <p:pic>
        <p:nvPicPr>
          <p:cNvPr id="8" name="Picture 7" descr="Image result for ‫קולאז'‬‎"/>
          <p:cNvPicPr/>
          <p:nvPr/>
        </p:nvPicPr>
        <p:blipFill>
          <a:blip r:embed="rId3" cstate="print"/>
          <a:srcRect/>
          <a:stretch>
            <a:fillRect/>
          </a:stretch>
        </p:blipFill>
        <p:spPr bwMode="auto">
          <a:xfrm>
            <a:off x="107504" y="2132856"/>
            <a:ext cx="4464496" cy="3089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he-IL" dirty="0" smtClean="0">
                <a:solidFill>
                  <a:srgbClr val="002060"/>
                </a:solidFill>
              </a:rPr>
              <a:t>קולאז'- הדבק</a:t>
            </a:r>
            <a:endParaRPr lang="en-US" dirty="0">
              <a:solidFill>
                <a:srgbClr val="002060"/>
              </a:solidFill>
            </a:endParaRPr>
          </a:p>
        </p:txBody>
      </p:sp>
      <p:sp>
        <p:nvSpPr>
          <p:cNvPr id="4" name="Content Placeholder 3"/>
          <p:cNvSpPr>
            <a:spLocks noGrp="1"/>
          </p:cNvSpPr>
          <p:nvPr>
            <p:ph sz="half"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9" name="Picture 8" descr="Image result for ‫קולאז'‬‎"/>
          <p:cNvPicPr/>
          <p:nvPr/>
        </p:nvPicPr>
        <p:blipFill>
          <a:blip r:embed="rId2" cstate="print"/>
          <a:srcRect/>
          <a:stretch>
            <a:fillRect/>
          </a:stretch>
        </p:blipFill>
        <p:spPr bwMode="auto">
          <a:xfrm>
            <a:off x="4572000" y="2155918"/>
            <a:ext cx="4499992" cy="3793362"/>
          </a:xfrm>
          <a:prstGeom prst="rect">
            <a:avLst/>
          </a:prstGeom>
          <a:noFill/>
          <a:ln w="9525">
            <a:noFill/>
            <a:miter lim="800000"/>
            <a:headEnd/>
            <a:tailEnd/>
          </a:ln>
        </p:spPr>
      </p:pic>
      <p:pic>
        <p:nvPicPr>
          <p:cNvPr id="10" name="Picture 9" descr="Image result for ‫קולאז'‬‎"/>
          <p:cNvPicPr/>
          <p:nvPr/>
        </p:nvPicPr>
        <p:blipFill>
          <a:blip r:embed="rId3" cstate="print"/>
          <a:srcRect/>
          <a:stretch>
            <a:fillRect/>
          </a:stretch>
        </p:blipFill>
        <p:spPr bwMode="auto">
          <a:xfrm>
            <a:off x="179512" y="2132856"/>
            <a:ext cx="4176464" cy="3814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he-IL" dirty="0" smtClean="0"/>
              <a:t>האם אתם זוכרים את כללי  הבטיחות? נסחו כלל לכל תמונה</a:t>
            </a:r>
            <a:endParaRPr lang="en-US" dirty="0"/>
          </a:p>
        </p:txBody>
      </p:sp>
      <p:pic>
        <p:nvPicPr>
          <p:cNvPr id="9" name="Picture 8" descr="12_zikaron2.jpg"/>
          <p:cNvPicPr>
            <a:picLocks noChangeAspect="1"/>
          </p:cNvPicPr>
          <p:nvPr/>
        </p:nvPicPr>
        <p:blipFill>
          <a:blip r:embed="rId2" cstate="print"/>
          <a:stretch>
            <a:fillRect/>
          </a:stretch>
        </p:blipFill>
        <p:spPr>
          <a:xfrm>
            <a:off x="467544" y="1844824"/>
            <a:ext cx="2411056" cy="1746696"/>
          </a:xfrm>
          <a:prstGeom prst="rect">
            <a:avLst/>
          </a:prstGeom>
        </p:spPr>
      </p:pic>
      <p:pic>
        <p:nvPicPr>
          <p:cNvPr id="10" name="Picture 9" descr="12_zikaron4.jpg"/>
          <p:cNvPicPr>
            <a:picLocks noChangeAspect="1"/>
          </p:cNvPicPr>
          <p:nvPr/>
        </p:nvPicPr>
        <p:blipFill>
          <a:blip r:embed="rId3" cstate="print"/>
          <a:stretch>
            <a:fillRect/>
          </a:stretch>
        </p:blipFill>
        <p:spPr>
          <a:xfrm>
            <a:off x="3347864" y="1844824"/>
            <a:ext cx="2465834" cy="1786380"/>
          </a:xfrm>
          <a:prstGeom prst="rect">
            <a:avLst/>
          </a:prstGeom>
        </p:spPr>
      </p:pic>
      <p:pic>
        <p:nvPicPr>
          <p:cNvPr id="11" name="Picture 10" descr="12_zikaron6.jpg"/>
          <p:cNvPicPr>
            <a:picLocks noChangeAspect="1"/>
          </p:cNvPicPr>
          <p:nvPr/>
        </p:nvPicPr>
        <p:blipFill>
          <a:blip r:embed="rId4" cstate="print"/>
          <a:stretch>
            <a:fillRect/>
          </a:stretch>
        </p:blipFill>
        <p:spPr>
          <a:xfrm>
            <a:off x="6300192" y="1844824"/>
            <a:ext cx="2537842" cy="1838546"/>
          </a:xfrm>
          <a:prstGeom prst="rect">
            <a:avLst/>
          </a:prstGeom>
        </p:spPr>
      </p:pic>
      <p:pic>
        <p:nvPicPr>
          <p:cNvPr id="12" name="Picture 11" descr="12_zikaron8.jpg"/>
          <p:cNvPicPr>
            <a:picLocks noChangeAspect="1"/>
          </p:cNvPicPr>
          <p:nvPr/>
        </p:nvPicPr>
        <p:blipFill>
          <a:blip r:embed="rId5" cstate="print"/>
          <a:stretch>
            <a:fillRect/>
          </a:stretch>
        </p:blipFill>
        <p:spPr>
          <a:xfrm>
            <a:off x="467544" y="4221088"/>
            <a:ext cx="2376264" cy="1721490"/>
          </a:xfrm>
          <a:prstGeom prst="rect">
            <a:avLst/>
          </a:prstGeom>
        </p:spPr>
      </p:pic>
      <p:pic>
        <p:nvPicPr>
          <p:cNvPr id="13" name="Picture 12" descr="12_zikaron10.jpg"/>
          <p:cNvPicPr>
            <a:picLocks noChangeAspect="1"/>
          </p:cNvPicPr>
          <p:nvPr/>
        </p:nvPicPr>
        <p:blipFill>
          <a:blip r:embed="rId6" cstate="print"/>
          <a:stretch>
            <a:fillRect/>
          </a:stretch>
        </p:blipFill>
        <p:spPr>
          <a:xfrm>
            <a:off x="3347863" y="4221088"/>
            <a:ext cx="2411057" cy="1746696"/>
          </a:xfrm>
          <a:prstGeom prst="rect">
            <a:avLst/>
          </a:prstGeom>
        </p:spPr>
      </p:pic>
      <p:pic>
        <p:nvPicPr>
          <p:cNvPr id="14" name="Picture 13" descr="12_zikaron12.jpg"/>
          <p:cNvPicPr>
            <a:picLocks noChangeAspect="1"/>
          </p:cNvPicPr>
          <p:nvPr/>
        </p:nvPicPr>
        <p:blipFill>
          <a:blip r:embed="rId7" cstate="print"/>
          <a:stretch>
            <a:fillRect/>
          </a:stretch>
        </p:blipFill>
        <p:spPr>
          <a:xfrm>
            <a:off x="6300192" y="4213969"/>
            <a:ext cx="2520280" cy="18258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028-3d-cube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028-3d-cubes-powerpoint-template.potx" id="{31EC4B10-1AC8-4272-9787-5C7F5B142AAC}" vid="{C9938D3F-E61D-44C8-8929-DB1180B8F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3028-3d-cubes-powerpoint-template</Template>
  <TotalTime>8370</TotalTime>
  <Words>167</Words>
  <Application>Microsoft Office PowerPoint</Application>
  <PresentationFormat>‫הצגה על המסך (4:3)</PresentationFormat>
  <Paragraphs>38</Paragraphs>
  <Slides>7</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7</vt:i4>
      </vt:variant>
    </vt:vector>
  </HeadingPairs>
  <TitlesOfParts>
    <vt:vector size="8" baseType="lpstr">
      <vt:lpstr>3028-3d-cubes-powerpoint-template</vt:lpstr>
      <vt:lpstr>פעילות ליצירת קולאז'</vt:lpstr>
      <vt:lpstr>תקנון התחרות</vt:lpstr>
      <vt:lpstr>תקנון התחרות</vt:lpstr>
      <vt:lpstr>שקופית 4</vt:lpstr>
      <vt:lpstr>קולאז'- הדבק</vt:lpstr>
      <vt:lpstr>קולאז'- הדבק</vt:lpstr>
      <vt:lpstr>האם אתם זוכרים את כללי  הבטיחות? נסחו כלל לכל תמונה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תכנית נתיב האור בתעשיידע</dc:title>
  <dc:creator>user</dc:creator>
  <cp:lastModifiedBy>shellyr</cp:lastModifiedBy>
  <cp:revision>23</cp:revision>
  <dcterms:created xsi:type="dcterms:W3CDTF">2016-09-28T05:16:21Z</dcterms:created>
  <dcterms:modified xsi:type="dcterms:W3CDTF">2016-10-27T13:12:43Z</dcterms:modified>
</cp:coreProperties>
</file>