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p:sldMasterIdLst>
    <p:sldMasterId id="2147483648" r:id="rId1"/>
  </p:sldMasterIdLst>
  <p:notesMasterIdLst>
    <p:notesMasterId r:id="rId48"/>
  </p:notesMasterIdLst>
  <p:sldIdLst>
    <p:sldId id="256" r:id="rId2"/>
    <p:sldId id="257" r:id="rId3"/>
    <p:sldId id="259" r:id="rId4"/>
    <p:sldId id="260" r:id="rId5"/>
    <p:sldId id="261" r:id="rId6"/>
    <p:sldId id="262" r:id="rId7"/>
    <p:sldId id="268" r:id="rId8"/>
    <p:sldId id="285" r:id="rId9"/>
    <p:sldId id="277" r:id="rId10"/>
    <p:sldId id="265" r:id="rId11"/>
    <p:sldId id="278" r:id="rId12"/>
    <p:sldId id="281" r:id="rId13"/>
    <p:sldId id="271" r:id="rId14"/>
    <p:sldId id="314" r:id="rId15"/>
    <p:sldId id="293" r:id="rId16"/>
    <p:sldId id="294" r:id="rId17"/>
    <p:sldId id="295" r:id="rId18"/>
    <p:sldId id="315" r:id="rId19"/>
    <p:sldId id="317" r:id="rId20"/>
    <p:sldId id="318" r:id="rId21"/>
    <p:sldId id="313" r:id="rId22"/>
    <p:sldId id="304" r:id="rId23"/>
    <p:sldId id="305" r:id="rId24"/>
    <p:sldId id="307" r:id="rId25"/>
    <p:sldId id="311" r:id="rId26"/>
    <p:sldId id="319" r:id="rId27"/>
    <p:sldId id="323" r:id="rId28"/>
    <p:sldId id="324" r:id="rId29"/>
    <p:sldId id="325" r:id="rId30"/>
    <p:sldId id="326" r:id="rId31"/>
    <p:sldId id="327" r:id="rId32"/>
    <p:sldId id="328" r:id="rId33"/>
    <p:sldId id="330" r:id="rId34"/>
    <p:sldId id="331" r:id="rId35"/>
    <p:sldId id="332" r:id="rId36"/>
    <p:sldId id="336" r:id="rId37"/>
    <p:sldId id="335" r:id="rId38"/>
    <p:sldId id="266" r:id="rId39"/>
    <p:sldId id="290" r:id="rId40"/>
    <p:sldId id="291" r:id="rId41"/>
    <p:sldId id="292" r:id="rId42"/>
    <p:sldId id="302" r:id="rId43"/>
    <p:sldId id="321" r:id="rId44"/>
    <p:sldId id="320" r:id="rId45"/>
    <p:sldId id="309" r:id="rId46"/>
    <p:sldId id="333" r:id="rId47"/>
  </p:sldIdLst>
  <p:sldSz cx="9144000" cy="5143500" type="screen16x9"/>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a:srgbClr val="FFCC00"/>
    <a:srgbClr val="E7259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593" autoAdjust="0"/>
    <p:restoredTop sz="94713" autoAdjust="0"/>
  </p:normalViewPr>
  <p:slideViewPr>
    <p:cSldViewPr>
      <p:cViewPr>
        <p:scale>
          <a:sx n="80" d="100"/>
          <a:sy n="80" d="100"/>
        </p:scale>
        <p:origin x="-726" y="-17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CD3E22-A91B-4AA5-8869-C67DC811A0BB}"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pPr rtl="1"/>
          <a:endParaRPr lang="he-IL"/>
        </a:p>
      </dgm:t>
    </dgm:pt>
    <dgm:pt modelId="{084A434C-2467-48F5-8678-0B8E44BC4FE9}">
      <dgm:prSet phldrT="[טקסט]" custT="1"/>
      <dgm:spPr/>
      <dgm:t>
        <a:bodyPr/>
        <a:lstStyle/>
        <a:p>
          <a:pPr rtl="1"/>
          <a:r>
            <a:rPr lang="ar-SA" sz="2400" dirty="0" smtClean="0"/>
            <a:t>الكهرباء بالطبيعة</a:t>
          </a:r>
          <a:endParaRPr lang="he-IL" sz="2400" dirty="0"/>
        </a:p>
      </dgm:t>
    </dgm:pt>
    <dgm:pt modelId="{88936053-92B7-497C-B36C-862F4EE112D6}" type="parTrans" cxnId="{1642702A-FFFF-491E-BAE7-6CD76EC946F8}">
      <dgm:prSet/>
      <dgm:spPr/>
      <dgm:t>
        <a:bodyPr/>
        <a:lstStyle/>
        <a:p>
          <a:pPr rtl="1"/>
          <a:endParaRPr lang="he-IL"/>
        </a:p>
      </dgm:t>
    </dgm:pt>
    <dgm:pt modelId="{DF5AE2E7-A720-4EF0-9C25-3C777814E511}" type="sibTrans" cxnId="{1642702A-FFFF-491E-BAE7-6CD76EC946F8}">
      <dgm:prSet/>
      <dgm:spPr/>
      <dgm:t>
        <a:bodyPr/>
        <a:lstStyle/>
        <a:p>
          <a:pPr rtl="1"/>
          <a:endParaRPr lang="he-IL"/>
        </a:p>
      </dgm:t>
    </dgm:pt>
    <dgm:pt modelId="{F096847E-448C-43A2-A4FB-A060279E3D09}">
      <dgm:prSet phldrT="[טקסט]" custT="1"/>
      <dgm:spPr/>
      <dgm:t>
        <a:bodyPr/>
        <a:lstStyle/>
        <a:p>
          <a:pPr rtl="1"/>
          <a:r>
            <a:rPr lang="ar-SA" sz="1600" dirty="0" smtClean="0"/>
            <a:t>كيف خلقت الكهرباء في الطبيعة.</a:t>
          </a:r>
          <a:endParaRPr lang="he-IL" sz="1600" dirty="0"/>
        </a:p>
      </dgm:t>
    </dgm:pt>
    <dgm:pt modelId="{C9DFCE48-D18C-465B-AA9A-38FA4FFDA0C2}" type="parTrans" cxnId="{6C2415C7-6C2F-47A3-840B-1806CCCC00E4}">
      <dgm:prSet/>
      <dgm:spPr/>
      <dgm:t>
        <a:bodyPr/>
        <a:lstStyle/>
        <a:p>
          <a:pPr rtl="1"/>
          <a:endParaRPr lang="he-IL"/>
        </a:p>
      </dgm:t>
    </dgm:pt>
    <dgm:pt modelId="{A2D7E068-6B18-4534-97B9-646DA55AA6E3}" type="sibTrans" cxnId="{6C2415C7-6C2F-47A3-840B-1806CCCC00E4}">
      <dgm:prSet/>
      <dgm:spPr/>
      <dgm:t>
        <a:bodyPr/>
        <a:lstStyle/>
        <a:p>
          <a:pPr rtl="1"/>
          <a:endParaRPr lang="he-IL"/>
        </a:p>
      </dgm:t>
    </dgm:pt>
    <dgm:pt modelId="{34530F00-95E6-4938-8FC3-A2F8BBD152A1}">
      <dgm:prSet phldrT="[טקסט]" custT="1"/>
      <dgm:spPr/>
      <dgm:t>
        <a:bodyPr/>
        <a:lstStyle/>
        <a:p>
          <a:pPr rtl="1"/>
          <a:r>
            <a:rPr lang="ar-SA" sz="1400" dirty="0" smtClean="0"/>
            <a:t>الموارد الطبيعية وإنتاج الكهرباء</a:t>
          </a:r>
          <a:endParaRPr lang="he-IL" sz="1400" dirty="0"/>
        </a:p>
      </dgm:t>
    </dgm:pt>
    <dgm:pt modelId="{1ED11B2E-708D-460E-A9A8-46D53FFC0C42}" type="parTrans" cxnId="{B91EAE97-78EA-4252-BA95-C6B31EAC1B0F}">
      <dgm:prSet/>
      <dgm:spPr/>
      <dgm:t>
        <a:bodyPr/>
        <a:lstStyle/>
        <a:p>
          <a:pPr rtl="1"/>
          <a:endParaRPr lang="he-IL"/>
        </a:p>
      </dgm:t>
    </dgm:pt>
    <dgm:pt modelId="{B571310E-68AC-4985-B3A3-1DA47D09EED0}" type="sibTrans" cxnId="{B91EAE97-78EA-4252-BA95-C6B31EAC1B0F}">
      <dgm:prSet/>
      <dgm:spPr/>
      <dgm:t>
        <a:bodyPr/>
        <a:lstStyle/>
        <a:p>
          <a:pPr rtl="1"/>
          <a:endParaRPr lang="he-IL"/>
        </a:p>
      </dgm:t>
    </dgm:pt>
    <dgm:pt modelId="{3522176F-7B2A-44B0-88F5-19D81FCD7C61}">
      <dgm:prSet phldrT="[טקסט]" custT="1"/>
      <dgm:spPr/>
      <dgm:t>
        <a:bodyPr/>
        <a:lstStyle/>
        <a:p>
          <a:pPr rtl="1"/>
          <a:r>
            <a:rPr lang="ar-SA" sz="1600" dirty="0" smtClean="0"/>
            <a:t>الكهرباء والكائنات الحية</a:t>
          </a:r>
          <a:endParaRPr lang="he-IL" sz="1600" dirty="0"/>
        </a:p>
      </dgm:t>
    </dgm:pt>
    <dgm:pt modelId="{C1F7179F-7767-4F35-89A0-96AF09B7533B}" type="parTrans" cxnId="{DABBCB8E-0A7B-4688-8F1B-AC92D1D2531F}">
      <dgm:prSet/>
      <dgm:spPr/>
      <dgm:t>
        <a:bodyPr/>
        <a:lstStyle/>
        <a:p>
          <a:pPr rtl="1"/>
          <a:endParaRPr lang="he-IL"/>
        </a:p>
      </dgm:t>
    </dgm:pt>
    <dgm:pt modelId="{3C86F673-F552-42B4-B611-498C84865758}" type="sibTrans" cxnId="{DABBCB8E-0A7B-4688-8F1B-AC92D1D2531F}">
      <dgm:prSet/>
      <dgm:spPr/>
      <dgm:t>
        <a:bodyPr/>
        <a:lstStyle/>
        <a:p>
          <a:pPr rtl="1"/>
          <a:endParaRPr lang="he-IL"/>
        </a:p>
      </dgm:t>
    </dgm:pt>
    <dgm:pt modelId="{9F8EAF91-54C4-4331-8697-0E8FD19ACEBC}">
      <dgm:prSet phldrT="[טקסט]" custT="1"/>
      <dgm:spPr/>
      <dgm:t>
        <a:bodyPr/>
        <a:lstStyle/>
        <a:p>
          <a:pPr rtl="1"/>
          <a:r>
            <a:rPr lang="ar-SA" sz="1600" dirty="0" smtClean="0"/>
            <a:t>الكهرباء في الجسم الحي</a:t>
          </a:r>
          <a:endParaRPr lang="he-IL" sz="1600" dirty="0"/>
        </a:p>
      </dgm:t>
    </dgm:pt>
    <dgm:pt modelId="{16D285FC-2396-4242-9DDB-DB94413788E2}" type="parTrans" cxnId="{2C163495-B7EC-4C34-BEFB-CD65FE7ABA89}">
      <dgm:prSet/>
      <dgm:spPr/>
      <dgm:t>
        <a:bodyPr/>
        <a:lstStyle/>
        <a:p>
          <a:pPr rtl="1"/>
          <a:endParaRPr lang="he-IL"/>
        </a:p>
      </dgm:t>
    </dgm:pt>
    <dgm:pt modelId="{65D9A0A8-EDC3-48C1-A873-8079D6362148}" type="sibTrans" cxnId="{2C163495-B7EC-4C34-BEFB-CD65FE7ABA89}">
      <dgm:prSet/>
      <dgm:spPr/>
      <dgm:t>
        <a:bodyPr/>
        <a:lstStyle/>
        <a:p>
          <a:pPr rtl="1"/>
          <a:endParaRPr lang="he-IL"/>
        </a:p>
      </dgm:t>
    </dgm:pt>
    <dgm:pt modelId="{87816670-3276-4072-938E-0104349253BD}">
      <dgm:prSet phldrT="[טקסט]" custScaleX="96700" custScaleY="95613"/>
      <dgm:spPr/>
      <dgm:t>
        <a:bodyPr/>
        <a:lstStyle/>
        <a:p>
          <a:pPr rtl="1"/>
          <a:endParaRPr lang="he-IL"/>
        </a:p>
      </dgm:t>
    </dgm:pt>
    <dgm:pt modelId="{D9037539-21FB-4773-BCA1-4167088EE64D}" type="parTrans" cxnId="{04499E7F-9AC4-4D28-A1EE-590187DE0D33}">
      <dgm:prSet/>
      <dgm:spPr/>
      <dgm:t>
        <a:bodyPr/>
        <a:lstStyle/>
        <a:p>
          <a:pPr rtl="1"/>
          <a:endParaRPr lang="he-IL"/>
        </a:p>
      </dgm:t>
    </dgm:pt>
    <dgm:pt modelId="{517CDD11-D8C0-4B8B-80CB-591135DC5C5A}" type="sibTrans" cxnId="{04499E7F-9AC4-4D28-A1EE-590187DE0D33}">
      <dgm:prSet/>
      <dgm:spPr/>
      <dgm:t>
        <a:bodyPr/>
        <a:lstStyle/>
        <a:p>
          <a:pPr rtl="1"/>
          <a:endParaRPr lang="he-IL"/>
        </a:p>
      </dgm:t>
    </dgm:pt>
    <dgm:pt modelId="{6D3056D3-97AA-423E-8D5A-C784BBF05D44}">
      <dgm:prSet phldrT="[טקסט]" custScaleX="96700" custScaleY="95613"/>
      <dgm:spPr/>
      <dgm:t>
        <a:bodyPr/>
        <a:lstStyle/>
        <a:p>
          <a:pPr rtl="1"/>
          <a:endParaRPr lang="he-IL" dirty="0">
            <a:solidFill>
              <a:srgbClr val="92D050"/>
            </a:solidFill>
          </a:endParaRPr>
        </a:p>
      </dgm:t>
    </dgm:pt>
    <dgm:pt modelId="{FAB97FD6-4008-41F9-B628-B71FBF05A0B7}" type="parTrans" cxnId="{2184C024-279A-4C44-A8F7-BD5EF48E7A86}">
      <dgm:prSet/>
      <dgm:spPr/>
      <dgm:t>
        <a:bodyPr/>
        <a:lstStyle/>
        <a:p>
          <a:pPr rtl="1"/>
          <a:endParaRPr lang="he-IL"/>
        </a:p>
      </dgm:t>
    </dgm:pt>
    <dgm:pt modelId="{8E93A2FE-97D0-48EE-90AE-E0F87BCF4820}" type="sibTrans" cxnId="{2184C024-279A-4C44-A8F7-BD5EF48E7A86}">
      <dgm:prSet/>
      <dgm:spPr/>
      <dgm:t>
        <a:bodyPr/>
        <a:lstStyle/>
        <a:p>
          <a:pPr rtl="1"/>
          <a:endParaRPr lang="he-IL"/>
        </a:p>
      </dgm:t>
    </dgm:pt>
    <dgm:pt modelId="{83986C9C-CEAD-4ED3-954B-DA78715D7A58}" type="pres">
      <dgm:prSet presAssocID="{C5CD3E22-A91B-4AA5-8869-C67DC811A0BB}" presName="Name0" presStyleCnt="0">
        <dgm:presLayoutVars>
          <dgm:chMax val="1"/>
          <dgm:dir/>
          <dgm:animLvl val="ctr"/>
          <dgm:resizeHandles val="exact"/>
        </dgm:presLayoutVars>
      </dgm:prSet>
      <dgm:spPr/>
      <dgm:t>
        <a:bodyPr/>
        <a:lstStyle/>
        <a:p>
          <a:pPr rtl="1"/>
          <a:endParaRPr lang="he-IL"/>
        </a:p>
      </dgm:t>
    </dgm:pt>
    <dgm:pt modelId="{4890AAA2-554E-4291-B822-77072F5D2D8C}" type="pres">
      <dgm:prSet presAssocID="{084A434C-2467-48F5-8678-0B8E44BC4FE9}" presName="centerShape" presStyleLbl="node0" presStyleIdx="0" presStyleCnt="1"/>
      <dgm:spPr/>
      <dgm:t>
        <a:bodyPr/>
        <a:lstStyle/>
        <a:p>
          <a:pPr rtl="1"/>
          <a:endParaRPr lang="he-IL"/>
        </a:p>
      </dgm:t>
    </dgm:pt>
    <dgm:pt modelId="{C180F6A8-DA36-4744-B79C-C8AECE66CA5D}" type="pres">
      <dgm:prSet presAssocID="{F096847E-448C-43A2-A4FB-A060279E3D09}" presName="node" presStyleLbl="node1" presStyleIdx="0" presStyleCnt="4" custScaleX="160788" custRadScaleRad="100133" custRadScaleInc="-3000">
        <dgm:presLayoutVars>
          <dgm:bulletEnabled val="1"/>
        </dgm:presLayoutVars>
      </dgm:prSet>
      <dgm:spPr/>
      <dgm:t>
        <a:bodyPr/>
        <a:lstStyle/>
        <a:p>
          <a:pPr rtl="1"/>
          <a:endParaRPr lang="he-IL"/>
        </a:p>
      </dgm:t>
    </dgm:pt>
    <dgm:pt modelId="{C03AFC6B-D67E-44F5-BA28-6A2E2469EA97}" type="pres">
      <dgm:prSet presAssocID="{F096847E-448C-43A2-A4FB-A060279E3D09}" presName="dummy" presStyleCnt="0"/>
      <dgm:spPr/>
      <dgm:t>
        <a:bodyPr/>
        <a:lstStyle/>
        <a:p>
          <a:endParaRPr lang="en-US"/>
        </a:p>
      </dgm:t>
    </dgm:pt>
    <dgm:pt modelId="{DC9004BF-DE9A-47B5-92EE-6C1A8DAF9019}" type="pres">
      <dgm:prSet presAssocID="{A2D7E068-6B18-4534-97B9-646DA55AA6E3}" presName="sibTrans" presStyleLbl="sibTrans2D1" presStyleIdx="0" presStyleCnt="4"/>
      <dgm:spPr/>
      <dgm:t>
        <a:bodyPr/>
        <a:lstStyle/>
        <a:p>
          <a:pPr rtl="1"/>
          <a:endParaRPr lang="he-IL"/>
        </a:p>
      </dgm:t>
    </dgm:pt>
    <dgm:pt modelId="{FC08ACF3-A9B2-4507-AA2E-F7AF80952075}" type="pres">
      <dgm:prSet presAssocID="{34530F00-95E6-4938-8FC3-A2F8BBD152A1}" presName="node" presStyleLbl="node1" presStyleIdx="1" presStyleCnt="4" custScaleX="96700" custScaleY="95613">
        <dgm:presLayoutVars>
          <dgm:bulletEnabled val="1"/>
        </dgm:presLayoutVars>
      </dgm:prSet>
      <dgm:spPr/>
      <dgm:t>
        <a:bodyPr/>
        <a:lstStyle/>
        <a:p>
          <a:pPr rtl="1"/>
          <a:endParaRPr lang="he-IL"/>
        </a:p>
      </dgm:t>
    </dgm:pt>
    <dgm:pt modelId="{AFD147DA-00B9-4F43-B962-68AC6A5217FC}" type="pres">
      <dgm:prSet presAssocID="{34530F00-95E6-4938-8FC3-A2F8BBD152A1}" presName="dummy" presStyleCnt="0"/>
      <dgm:spPr/>
      <dgm:t>
        <a:bodyPr/>
        <a:lstStyle/>
        <a:p>
          <a:endParaRPr lang="en-US"/>
        </a:p>
      </dgm:t>
    </dgm:pt>
    <dgm:pt modelId="{2C452B7E-515C-4FFA-A071-DEFBDA20FAF6}" type="pres">
      <dgm:prSet presAssocID="{B571310E-68AC-4985-B3A3-1DA47D09EED0}" presName="sibTrans" presStyleLbl="sibTrans2D1" presStyleIdx="1" presStyleCnt="4"/>
      <dgm:spPr/>
      <dgm:t>
        <a:bodyPr/>
        <a:lstStyle/>
        <a:p>
          <a:pPr rtl="1"/>
          <a:endParaRPr lang="he-IL"/>
        </a:p>
      </dgm:t>
    </dgm:pt>
    <dgm:pt modelId="{1F356F99-FE93-42C0-9221-6CC5E315BBC9}" type="pres">
      <dgm:prSet presAssocID="{3522176F-7B2A-44B0-88F5-19D81FCD7C61}" presName="node" presStyleLbl="node1" presStyleIdx="2" presStyleCnt="4" custRadScaleRad="104751">
        <dgm:presLayoutVars>
          <dgm:bulletEnabled val="1"/>
        </dgm:presLayoutVars>
      </dgm:prSet>
      <dgm:spPr/>
      <dgm:t>
        <a:bodyPr/>
        <a:lstStyle/>
        <a:p>
          <a:pPr rtl="1"/>
          <a:endParaRPr lang="he-IL"/>
        </a:p>
      </dgm:t>
    </dgm:pt>
    <dgm:pt modelId="{D834215F-5EBE-4880-924A-0ABA6699BBFD}" type="pres">
      <dgm:prSet presAssocID="{3522176F-7B2A-44B0-88F5-19D81FCD7C61}" presName="dummy" presStyleCnt="0"/>
      <dgm:spPr/>
      <dgm:t>
        <a:bodyPr/>
        <a:lstStyle/>
        <a:p>
          <a:endParaRPr lang="en-US"/>
        </a:p>
      </dgm:t>
    </dgm:pt>
    <dgm:pt modelId="{F60011B9-050B-4830-BA15-79FE1D8C5C22}" type="pres">
      <dgm:prSet presAssocID="{3C86F673-F552-42B4-B611-498C84865758}" presName="sibTrans" presStyleLbl="sibTrans2D1" presStyleIdx="2" presStyleCnt="4"/>
      <dgm:spPr/>
      <dgm:t>
        <a:bodyPr/>
        <a:lstStyle/>
        <a:p>
          <a:pPr rtl="1"/>
          <a:endParaRPr lang="he-IL"/>
        </a:p>
      </dgm:t>
    </dgm:pt>
    <dgm:pt modelId="{70A4517B-B37E-4259-BD75-1AFDF3267428}" type="pres">
      <dgm:prSet presAssocID="{9F8EAF91-54C4-4331-8697-0E8FD19ACEBC}" presName="node" presStyleLbl="node1" presStyleIdx="3" presStyleCnt="4">
        <dgm:presLayoutVars>
          <dgm:bulletEnabled val="1"/>
        </dgm:presLayoutVars>
      </dgm:prSet>
      <dgm:spPr/>
      <dgm:t>
        <a:bodyPr/>
        <a:lstStyle/>
        <a:p>
          <a:pPr rtl="1"/>
          <a:endParaRPr lang="he-IL"/>
        </a:p>
      </dgm:t>
    </dgm:pt>
    <dgm:pt modelId="{15FB4657-DBD3-4663-9BFF-4A9C2ECA445B}" type="pres">
      <dgm:prSet presAssocID="{9F8EAF91-54C4-4331-8697-0E8FD19ACEBC}" presName="dummy" presStyleCnt="0"/>
      <dgm:spPr/>
      <dgm:t>
        <a:bodyPr/>
        <a:lstStyle/>
        <a:p>
          <a:endParaRPr lang="en-US"/>
        </a:p>
      </dgm:t>
    </dgm:pt>
    <dgm:pt modelId="{08D62474-0B60-4323-A7AA-424EF96ABB1D}" type="pres">
      <dgm:prSet presAssocID="{65D9A0A8-EDC3-48C1-A873-8079D6362148}" presName="sibTrans" presStyleLbl="sibTrans2D1" presStyleIdx="3" presStyleCnt="4"/>
      <dgm:spPr/>
      <dgm:t>
        <a:bodyPr/>
        <a:lstStyle/>
        <a:p>
          <a:pPr rtl="1"/>
          <a:endParaRPr lang="he-IL"/>
        </a:p>
      </dgm:t>
    </dgm:pt>
  </dgm:ptLst>
  <dgm:cxnLst>
    <dgm:cxn modelId="{DABBCB8E-0A7B-4688-8F1B-AC92D1D2531F}" srcId="{084A434C-2467-48F5-8678-0B8E44BC4FE9}" destId="{3522176F-7B2A-44B0-88F5-19D81FCD7C61}" srcOrd="2" destOrd="0" parTransId="{C1F7179F-7767-4F35-89A0-96AF09B7533B}" sibTransId="{3C86F673-F552-42B4-B611-498C84865758}"/>
    <dgm:cxn modelId="{2C163495-B7EC-4C34-BEFB-CD65FE7ABA89}" srcId="{084A434C-2467-48F5-8678-0B8E44BC4FE9}" destId="{9F8EAF91-54C4-4331-8697-0E8FD19ACEBC}" srcOrd="3" destOrd="0" parTransId="{16D285FC-2396-4242-9DDB-DB94413788E2}" sibTransId="{65D9A0A8-EDC3-48C1-A873-8079D6362148}"/>
    <dgm:cxn modelId="{C2373326-5ADF-4960-88B4-524FA33FF887}" type="presOf" srcId="{A2D7E068-6B18-4534-97B9-646DA55AA6E3}" destId="{DC9004BF-DE9A-47B5-92EE-6C1A8DAF9019}" srcOrd="0" destOrd="0" presId="urn:microsoft.com/office/officeart/2005/8/layout/radial6"/>
    <dgm:cxn modelId="{04499E7F-9AC4-4D28-A1EE-590187DE0D33}" srcId="{C5CD3E22-A91B-4AA5-8869-C67DC811A0BB}" destId="{87816670-3276-4072-938E-0104349253BD}" srcOrd="1" destOrd="0" parTransId="{D9037539-21FB-4773-BCA1-4167088EE64D}" sibTransId="{517CDD11-D8C0-4B8B-80CB-591135DC5C5A}"/>
    <dgm:cxn modelId="{32632B9D-CEEF-4829-9EBD-6E5B7151F483}" type="presOf" srcId="{B571310E-68AC-4985-B3A3-1DA47D09EED0}" destId="{2C452B7E-515C-4FFA-A071-DEFBDA20FAF6}" srcOrd="0" destOrd="0" presId="urn:microsoft.com/office/officeart/2005/8/layout/radial6"/>
    <dgm:cxn modelId="{47A43DEB-CDBD-43DC-9D6B-96D3DF104FE3}" type="presOf" srcId="{084A434C-2467-48F5-8678-0B8E44BC4FE9}" destId="{4890AAA2-554E-4291-B822-77072F5D2D8C}" srcOrd="0" destOrd="0" presId="urn:microsoft.com/office/officeart/2005/8/layout/radial6"/>
    <dgm:cxn modelId="{7FDD3D26-E073-486C-9AE6-99EAA60555D7}" type="presOf" srcId="{F096847E-448C-43A2-A4FB-A060279E3D09}" destId="{C180F6A8-DA36-4744-B79C-C8AECE66CA5D}" srcOrd="0" destOrd="0" presId="urn:microsoft.com/office/officeart/2005/8/layout/radial6"/>
    <dgm:cxn modelId="{0B848FB1-CA7F-437F-9F3F-3CF558D26DE4}" type="presOf" srcId="{C5CD3E22-A91B-4AA5-8869-C67DC811A0BB}" destId="{83986C9C-CEAD-4ED3-954B-DA78715D7A58}" srcOrd="0" destOrd="0" presId="urn:microsoft.com/office/officeart/2005/8/layout/radial6"/>
    <dgm:cxn modelId="{B91EAE97-78EA-4252-BA95-C6B31EAC1B0F}" srcId="{084A434C-2467-48F5-8678-0B8E44BC4FE9}" destId="{34530F00-95E6-4938-8FC3-A2F8BBD152A1}" srcOrd="1" destOrd="0" parTransId="{1ED11B2E-708D-460E-A9A8-46D53FFC0C42}" sibTransId="{B571310E-68AC-4985-B3A3-1DA47D09EED0}"/>
    <dgm:cxn modelId="{045A02F3-9805-4DC6-96DC-BEEB858B032E}" type="presOf" srcId="{3C86F673-F552-42B4-B611-498C84865758}" destId="{F60011B9-050B-4830-BA15-79FE1D8C5C22}" srcOrd="0" destOrd="0" presId="urn:microsoft.com/office/officeart/2005/8/layout/radial6"/>
    <dgm:cxn modelId="{2184C024-279A-4C44-A8F7-BD5EF48E7A86}" srcId="{C5CD3E22-A91B-4AA5-8869-C67DC811A0BB}" destId="{6D3056D3-97AA-423E-8D5A-C784BBF05D44}" srcOrd="2" destOrd="0" parTransId="{FAB97FD6-4008-41F9-B628-B71FBF05A0B7}" sibTransId="{8E93A2FE-97D0-48EE-90AE-E0F87BCF4820}"/>
    <dgm:cxn modelId="{5EF3CC14-8D7C-48C9-BFE3-4EF9AA7816A6}" type="presOf" srcId="{65D9A0A8-EDC3-48C1-A873-8079D6362148}" destId="{08D62474-0B60-4323-A7AA-424EF96ABB1D}" srcOrd="0" destOrd="0" presId="urn:microsoft.com/office/officeart/2005/8/layout/radial6"/>
    <dgm:cxn modelId="{A9BAB69B-915D-4457-B0CF-264085766F63}" type="presOf" srcId="{34530F00-95E6-4938-8FC3-A2F8BBD152A1}" destId="{FC08ACF3-A9B2-4507-AA2E-F7AF80952075}" srcOrd="0" destOrd="0" presId="urn:microsoft.com/office/officeart/2005/8/layout/radial6"/>
    <dgm:cxn modelId="{79975638-1AB3-4451-9AC7-F00FA8FB1F02}" type="presOf" srcId="{3522176F-7B2A-44B0-88F5-19D81FCD7C61}" destId="{1F356F99-FE93-42C0-9221-6CC5E315BBC9}" srcOrd="0" destOrd="0" presId="urn:microsoft.com/office/officeart/2005/8/layout/radial6"/>
    <dgm:cxn modelId="{1642702A-FFFF-491E-BAE7-6CD76EC946F8}" srcId="{C5CD3E22-A91B-4AA5-8869-C67DC811A0BB}" destId="{084A434C-2467-48F5-8678-0B8E44BC4FE9}" srcOrd="0" destOrd="0" parTransId="{88936053-92B7-497C-B36C-862F4EE112D6}" sibTransId="{DF5AE2E7-A720-4EF0-9C25-3C777814E511}"/>
    <dgm:cxn modelId="{E1BB4225-028A-42EB-9CD0-C49316284124}" type="presOf" srcId="{9F8EAF91-54C4-4331-8697-0E8FD19ACEBC}" destId="{70A4517B-B37E-4259-BD75-1AFDF3267428}" srcOrd="0" destOrd="0" presId="urn:microsoft.com/office/officeart/2005/8/layout/radial6"/>
    <dgm:cxn modelId="{6C2415C7-6C2F-47A3-840B-1806CCCC00E4}" srcId="{084A434C-2467-48F5-8678-0B8E44BC4FE9}" destId="{F096847E-448C-43A2-A4FB-A060279E3D09}" srcOrd="0" destOrd="0" parTransId="{C9DFCE48-D18C-465B-AA9A-38FA4FFDA0C2}" sibTransId="{A2D7E068-6B18-4534-97B9-646DA55AA6E3}"/>
    <dgm:cxn modelId="{CCE6E5B4-1460-4D42-85B2-0B802D055466}" type="presParOf" srcId="{83986C9C-CEAD-4ED3-954B-DA78715D7A58}" destId="{4890AAA2-554E-4291-B822-77072F5D2D8C}" srcOrd="0" destOrd="0" presId="urn:microsoft.com/office/officeart/2005/8/layout/radial6"/>
    <dgm:cxn modelId="{19F2BBCF-A3E1-46AD-9992-043B7EF9D786}" type="presParOf" srcId="{83986C9C-CEAD-4ED3-954B-DA78715D7A58}" destId="{C180F6A8-DA36-4744-B79C-C8AECE66CA5D}" srcOrd="1" destOrd="0" presId="urn:microsoft.com/office/officeart/2005/8/layout/radial6"/>
    <dgm:cxn modelId="{2D5D3A6B-120A-46F1-9D76-893F6381B4D4}" type="presParOf" srcId="{83986C9C-CEAD-4ED3-954B-DA78715D7A58}" destId="{C03AFC6B-D67E-44F5-BA28-6A2E2469EA97}" srcOrd="2" destOrd="0" presId="urn:microsoft.com/office/officeart/2005/8/layout/radial6"/>
    <dgm:cxn modelId="{8802BA68-5847-42D6-AC27-F932CD4D7112}" type="presParOf" srcId="{83986C9C-CEAD-4ED3-954B-DA78715D7A58}" destId="{DC9004BF-DE9A-47B5-92EE-6C1A8DAF9019}" srcOrd="3" destOrd="0" presId="urn:microsoft.com/office/officeart/2005/8/layout/radial6"/>
    <dgm:cxn modelId="{9B876CC0-B496-42D9-A4D6-DD2862F9BFFE}" type="presParOf" srcId="{83986C9C-CEAD-4ED3-954B-DA78715D7A58}" destId="{FC08ACF3-A9B2-4507-AA2E-F7AF80952075}" srcOrd="4" destOrd="0" presId="urn:microsoft.com/office/officeart/2005/8/layout/radial6"/>
    <dgm:cxn modelId="{DD738737-0C1F-446B-880F-032A9729FF04}" type="presParOf" srcId="{83986C9C-CEAD-4ED3-954B-DA78715D7A58}" destId="{AFD147DA-00B9-4F43-B962-68AC6A5217FC}" srcOrd="5" destOrd="0" presId="urn:microsoft.com/office/officeart/2005/8/layout/radial6"/>
    <dgm:cxn modelId="{0B014C44-04B5-43F5-843E-4D833F4B3183}" type="presParOf" srcId="{83986C9C-CEAD-4ED3-954B-DA78715D7A58}" destId="{2C452B7E-515C-4FFA-A071-DEFBDA20FAF6}" srcOrd="6" destOrd="0" presId="urn:microsoft.com/office/officeart/2005/8/layout/radial6"/>
    <dgm:cxn modelId="{66928138-AAAA-43E1-8C36-5312EF20DF31}" type="presParOf" srcId="{83986C9C-CEAD-4ED3-954B-DA78715D7A58}" destId="{1F356F99-FE93-42C0-9221-6CC5E315BBC9}" srcOrd="7" destOrd="0" presId="urn:microsoft.com/office/officeart/2005/8/layout/radial6"/>
    <dgm:cxn modelId="{94D6C72B-5AF6-4C01-B324-DECDB2532341}" type="presParOf" srcId="{83986C9C-CEAD-4ED3-954B-DA78715D7A58}" destId="{D834215F-5EBE-4880-924A-0ABA6699BBFD}" srcOrd="8" destOrd="0" presId="urn:microsoft.com/office/officeart/2005/8/layout/radial6"/>
    <dgm:cxn modelId="{64EFB300-8798-4F0A-BBD1-6BBA3A974B4C}" type="presParOf" srcId="{83986C9C-CEAD-4ED3-954B-DA78715D7A58}" destId="{F60011B9-050B-4830-BA15-79FE1D8C5C22}" srcOrd="9" destOrd="0" presId="urn:microsoft.com/office/officeart/2005/8/layout/radial6"/>
    <dgm:cxn modelId="{9EB53C8F-67CC-4DE8-B4B9-93C64F67A34D}" type="presParOf" srcId="{83986C9C-CEAD-4ED3-954B-DA78715D7A58}" destId="{70A4517B-B37E-4259-BD75-1AFDF3267428}" srcOrd="10" destOrd="0" presId="urn:microsoft.com/office/officeart/2005/8/layout/radial6"/>
    <dgm:cxn modelId="{D668F03D-9E48-41B5-B8F3-F75A53346CBB}" type="presParOf" srcId="{83986C9C-CEAD-4ED3-954B-DA78715D7A58}" destId="{15FB4657-DBD3-4663-9BFF-4A9C2ECA445B}" srcOrd="11" destOrd="0" presId="urn:microsoft.com/office/officeart/2005/8/layout/radial6"/>
    <dgm:cxn modelId="{9B575A7E-D178-40C5-8CA9-B31D0DB9FCDC}" type="presParOf" srcId="{83986C9C-CEAD-4ED3-954B-DA78715D7A58}" destId="{08D62474-0B60-4323-A7AA-424EF96ABB1D}" srcOrd="12" destOrd="0" presId="urn:microsoft.com/office/officeart/2005/8/layout/radial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3427EE-834B-4E85-BCF0-2C38F53EF21C}" type="doc">
      <dgm:prSet loTypeId="urn:microsoft.com/office/officeart/2005/8/layout/hProcess10#1" loCatId="process" qsTypeId="urn:microsoft.com/office/officeart/2005/8/quickstyle/simple1" qsCatId="simple" csTypeId="urn:microsoft.com/office/officeart/2005/8/colors/colorful3" csCatId="colorful" phldr="1"/>
      <dgm:spPr/>
      <dgm:t>
        <a:bodyPr/>
        <a:lstStyle/>
        <a:p>
          <a:pPr rtl="1"/>
          <a:endParaRPr lang="he-IL"/>
        </a:p>
      </dgm:t>
    </dgm:pt>
    <dgm:pt modelId="{63D75F84-1EFB-459A-995D-FAC433181E2D}">
      <dgm:prSet phldrT="[טקסט]" custT="1"/>
      <dgm:spPr/>
      <dgm:t>
        <a:bodyPr/>
        <a:lstStyle/>
        <a:p>
          <a:pPr rtl="1"/>
          <a:r>
            <a:rPr lang="ar-SA" sz="1600" b="1" u="sng" dirty="0" smtClean="0"/>
            <a:t>الجسم الثاني- المشط</a:t>
          </a:r>
          <a:endParaRPr lang="he-IL" sz="1600" b="1" u="sng" dirty="0" smtClean="0"/>
        </a:p>
        <a:p>
          <a:pPr rtl="1"/>
          <a:r>
            <a:rPr lang="ar-SA" sz="1050" dirty="0" smtClean="0"/>
            <a:t>خلال فرك اسنان المشط بالشعر</a:t>
          </a:r>
          <a:r>
            <a:rPr lang="he-IL" sz="1050" dirty="0" smtClean="0"/>
            <a:t> </a:t>
          </a:r>
          <a:r>
            <a:rPr lang="ar-SA" sz="1050" dirty="0" smtClean="0"/>
            <a:t>تنتقل الكترونات من الشعر لأسنان المشط وهكذا تنتج الشحنات الكهربائية</a:t>
          </a:r>
          <a:r>
            <a:rPr lang="he-IL" sz="1050" dirty="0" smtClean="0"/>
            <a:t> .</a:t>
          </a:r>
          <a:endParaRPr lang="he-IL" sz="1200" dirty="0"/>
        </a:p>
      </dgm:t>
    </dgm:pt>
    <dgm:pt modelId="{5BA0610A-4391-4B59-BA06-61321F375CF7}" type="parTrans" cxnId="{E3F94C1C-9A7E-47FD-8409-B9324269E8F7}">
      <dgm:prSet/>
      <dgm:spPr/>
      <dgm:t>
        <a:bodyPr/>
        <a:lstStyle/>
        <a:p>
          <a:pPr rtl="1"/>
          <a:endParaRPr lang="he-IL"/>
        </a:p>
      </dgm:t>
    </dgm:pt>
    <dgm:pt modelId="{67EDB94F-A20E-476F-83E9-9B6798C57DE6}" type="sibTrans" cxnId="{E3F94C1C-9A7E-47FD-8409-B9324269E8F7}">
      <dgm:prSet/>
      <dgm:spPr/>
      <dgm:t>
        <a:bodyPr/>
        <a:lstStyle/>
        <a:p>
          <a:pPr rtl="1"/>
          <a:endParaRPr lang="he-IL"/>
        </a:p>
      </dgm:t>
    </dgm:pt>
    <dgm:pt modelId="{AF35C466-210C-45E2-AB98-6723EBBF9393}">
      <dgm:prSet phldrT="[טקסט]" custT="1"/>
      <dgm:spPr/>
      <dgm:t>
        <a:bodyPr/>
        <a:lstStyle/>
        <a:p>
          <a:pPr algn="ctr" rtl="1"/>
          <a:r>
            <a:rPr lang="ar-SA" sz="1400" b="1" u="sng" dirty="0" smtClean="0"/>
            <a:t>الجسم </a:t>
          </a:r>
          <a:r>
            <a:rPr lang="ar-SA" sz="1400" b="1" u="sng" dirty="0" err="1" smtClean="0"/>
            <a:t>الاول </a:t>
          </a:r>
          <a:r>
            <a:rPr lang="ar-SA" sz="1400" b="1" u="sng" dirty="0" smtClean="0"/>
            <a:t>-الشعر</a:t>
          </a:r>
          <a:endParaRPr lang="he-IL" sz="1400" b="1" u="sng" dirty="0"/>
        </a:p>
      </dgm:t>
    </dgm:pt>
    <dgm:pt modelId="{8D6EA059-EF5C-47C7-86FB-BD022C61D739}" type="sibTrans" cxnId="{A70E7894-7486-4584-B8EB-25D0BF155380}">
      <dgm:prSet/>
      <dgm:spPr/>
      <dgm:t>
        <a:bodyPr/>
        <a:lstStyle/>
        <a:p>
          <a:pPr rtl="1"/>
          <a:endParaRPr lang="he-IL"/>
        </a:p>
      </dgm:t>
    </dgm:pt>
    <dgm:pt modelId="{5D19E5CF-D5A8-48A9-BDFE-D9ADB389C805}" type="parTrans" cxnId="{A70E7894-7486-4584-B8EB-25D0BF155380}">
      <dgm:prSet/>
      <dgm:spPr/>
      <dgm:t>
        <a:bodyPr/>
        <a:lstStyle/>
        <a:p>
          <a:pPr rtl="1"/>
          <a:endParaRPr lang="he-IL"/>
        </a:p>
      </dgm:t>
    </dgm:pt>
    <dgm:pt modelId="{EF320C5C-A251-47FC-9B27-4541472A9A0D}">
      <dgm:prSet phldrT="[טקסט]" custT="1"/>
      <dgm:spPr/>
      <dgm:t>
        <a:bodyPr/>
        <a:lstStyle/>
        <a:p>
          <a:pPr algn="ctr" rtl="1"/>
          <a:r>
            <a:rPr lang="ar-SA" sz="1600" b="1" u="sng" dirty="0" smtClean="0"/>
            <a:t>النتيجة</a:t>
          </a:r>
          <a:r>
            <a:rPr lang="he-IL" sz="1600" b="1" u="sng" dirty="0" smtClean="0"/>
            <a:t>:</a:t>
          </a:r>
        </a:p>
        <a:p>
          <a:pPr algn="r" rtl="1"/>
          <a:r>
            <a:rPr lang="ar-SA" sz="1000" b="1" dirty="0" err="1" smtClean="0"/>
            <a:t>قصات</a:t>
          </a:r>
          <a:r>
            <a:rPr lang="ar-SA" sz="1000" b="1" dirty="0" smtClean="0"/>
            <a:t> الورق تنجذب </a:t>
          </a:r>
          <a:r>
            <a:rPr lang="ar-SA" sz="1000" b="1" dirty="0" err="1" smtClean="0"/>
            <a:t>للمشط .</a:t>
          </a:r>
          <a:endParaRPr lang="ar-SA" sz="1000" b="1" dirty="0" smtClean="0"/>
        </a:p>
        <a:p>
          <a:pPr algn="r" rtl="1"/>
          <a:r>
            <a:rPr lang="ar-SA" sz="1000" b="1" dirty="0" err="1" smtClean="0"/>
            <a:t>شرح </a:t>
          </a:r>
          <a:r>
            <a:rPr lang="ar-SA" sz="1000" b="1" dirty="0" smtClean="0"/>
            <a:t>:السبب </a:t>
          </a:r>
          <a:r>
            <a:rPr lang="ar-SA" sz="1000" b="1" i="0" dirty="0" smtClean="0"/>
            <a:t>في ذلك هو وجود ما يسمى بالشحنات الكهربائية</a:t>
          </a:r>
          <a:endParaRPr lang="he-IL" sz="1000" b="1" dirty="0"/>
        </a:p>
      </dgm:t>
    </dgm:pt>
    <dgm:pt modelId="{484FB1AE-8673-4B5B-B708-CC1601DE1DA7}" type="sibTrans" cxnId="{01AE9751-B467-4E93-8EC1-E436A7B921C0}">
      <dgm:prSet/>
      <dgm:spPr/>
      <dgm:t>
        <a:bodyPr/>
        <a:lstStyle/>
        <a:p>
          <a:pPr rtl="1"/>
          <a:endParaRPr lang="he-IL"/>
        </a:p>
      </dgm:t>
    </dgm:pt>
    <dgm:pt modelId="{5A524640-0CE7-4BB6-8087-24FF0F4E8EDD}" type="parTrans" cxnId="{01AE9751-B467-4E93-8EC1-E436A7B921C0}">
      <dgm:prSet/>
      <dgm:spPr/>
      <dgm:t>
        <a:bodyPr/>
        <a:lstStyle/>
        <a:p>
          <a:pPr rtl="1"/>
          <a:endParaRPr lang="he-IL"/>
        </a:p>
      </dgm:t>
    </dgm:pt>
    <dgm:pt modelId="{E6BEB2BB-07E3-43B3-B071-9B9152583738}" type="pres">
      <dgm:prSet presAssocID="{243427EE-834B-4E85-BCF0-2C38F53EF21C}" presName="Name0" presStyleCnt="0">
        <dgm:presLayoutVars>
          <dgm:dir/>
          <dgm:resizeHandles val="exact"/>
        </dgm:presLayoutVars>
      </dgm:prSet>
      <dgm:spPr/>
      <dgm:t>
        <a:bodyPr/>
        <a:lstStyle/>
        <a:p>
          <a:pPr rtl="1"/>
          <a:endParaRPr lang="he-IL"/>
        </a:p>
      </dgm:t>
    </dgm:pt>
    <dgm:pt modelId="{2D692A37-731F-4272-A139-4563B76CB50A}" type="pres">
      <dgm:prSet presAssocID="{AF35C466-210C-45E2-AB98-6723EBBF9393}" presName="composite" presStyleCnt="0"/>
      <dgm:spPr/>
      <dgm:t>
        <a:bodyPr/>
        <a:lstStyle/>
        <a:p>
          <a:endParaRPr lang="en-US"/>
        </a:p>
      </dgm:t>
    </dgm:pt>
    <dgm:pt modelId="{7E89686A-FE76-4F84-9F50-71AE2947B8F9}" type="pres">
      <dgm:prSet presAssocID="{AF35C466-210C-45E2-AB98-6723EBBF9393}" presName="imagSh" presStyleLbl="bgImgPlace1" presStyleIdx="0" presStyleCnt="3" custLinFactNeighborX="13064" custLinFactNeighborY="-9986"/>
      <dgm:spPr/>
      <dgm:t>
        <a:bodyPr/>
        <a:lstStyle/>
        <a:p>
          <a:endParaRPr lang="en-US"/>
        </a:p>
      </dgm:t>
    </dgm:pt>
    <dgm:pt modelId="{BB8897FC-EE7D-4424-A15C-5905D3218573}" type="pres">
      <dgm:prSet presAssocID="{AF35C466-210C-45E2-AB98-6723EBBF9393}" presName="txNode" presStyleLbl="node1" presStyleIdx="0" presStyleCnt="3" custScaleY="111418" custLinFactNeighborX="-3215" custLinFactNeighborY="6858">
        <dgm:presLayoutVars>
          <dgm:bulletEnabled val="1"/>
        </dgm:presLayoutVars>
      </dgm:prSet>
      <dgm:spPr/>
      <dgm:t>
        <a:bodyPr/>
        <a:lstStyle/>
        <a:p>
          <a:pPr rtl="1"/>
          <a:endParaRPr lang="he-IL"/>
        </a:p>
      </dgm:t>
    </dgm:pt>
    <dgm:pt modelId="{50236CBC-52F8-45B6-ADDF-2E9A22B87ABB}" type="pres">
      <dgm:prSet presAssocID="{8D6EA059-EF5C-47C7-86FB-BD022C61D739}" presName="sibTrans" presStyleLbl="sibTrans2D1" presStyleIdx="0" presStyleCnt="2" custLinFactNeighborX="-42215" custLinFactNeighborY="-41846"/>
      <dgm:spPr/>
      <dgm:t>
        <a:bodyPr/>
        <a:lstStyle/>
        <a:p>
          <a:pPr rtl="1"/>
          <a:endParaRPr lang="he-IL"/>
        </a:p>
      </dgm:t>
    </dgm:pt>
    <dgm:pt modelId="{E8CB888C-7CB1-48F6-842A-0AD4B4D1393B}" type="pres">
      <dgm:prSet presAssocID="{8D6EA059-EF5C-47C7-86FB-BD022C61D739}" presName="connTx" presStyleLbl="sibTrans2D1" presStyleIdx="0" presStyleCnt="2"/>
      <dgm:spPr/>
      <dgm:t>
        <a:bodyPr/>
        <a:lstStyle/>
        <a:p>
          <a:pPr rtl="1"/>
          <a:endParaRPr lang="he-IL"/>
        </a:p>
      </dgm:t>
    </dgm:pt>
    <dgm:pt modelId="{0AC3B2C4-0B4F-4760-B5E0-C80D8E2A42DD}" type="pres">
      <dgm:prSet presAssocID="{63D75F84-1EFB-459A-995D-FAC433181E2D}" presName="composite" presStyleCnt="0"/>
      <dgm:spPr/>
      <dgm:t>
        <a:bodyPr/>
        <a:lstStyle/>
        <a:p>
          <a:endParaRPr lang="en-US"/>
        </a:p>
      </dgm:t>
    </dgm:pt>
    <dgm:pt modelId="{194B0EFF-0B05-44A2-BB46-E573B720592E}" type="pres">
      <dgm:prSet presAssocID="{63D75F84-1EFB-459A-995D-FAC433181E2D}" presName="imagSh" presStyleLbl="bgImgPlace1" presStyleIdx="1" presStyleCnt="3" custLinFactNeighborX="19948" custLinFactNeighborY="-6858"/>
      <dgm:spPr>
        <a:blipFill rotWithShape="0">
          <a:blip xmlns:r="http://schemas.openxmlformats.org/officeDocument/2006/relationships" r:embed="rId1"/>
          <a:stretch>
            <a:fillRect/>
          </a:stretch>
        </a:blipFill>
      </dgm:spPr>
      <dgm:t>
        <a:bodyPr/>
        <a:lstStyle/>
        <a:p>
          <a:endParaRPr lang="en-US"/>
        </a:p>
      </dgm:t>
    </dgm:pt>
    <dgm:pt modelId="{480FE6CC-D1F5-486C-A129-7A52CBCF3D31}" type="pres">
      <dgm:prSet presAssocID="{63D75F84-1EFB-459A-995D-FAC433181E2D}" presName="txNode" presStyleLbl="node1" presStyleIdx="1" presStyleCnt="3" custScaleY="111418" custLinFactNeighborX="-55" custLinFactNeighborY="6858">
        <dgm:presLayoutVars>
          <dgm:bulletEnabled val="1"/>
        </dgm:presLayoutVars>
      </dgm:prSet>
      <dgm:spPr/>
      <dgm:t>
        <a:bodyPr/>
        <a:lstStyle/>
        <a:p>
          <a:pPr rtl="1"/>
          <a:endParaRPr lang="he-IL"/>
        </a:p>
      </dgm:t>
    </dgm:pt>
    <dgm:pt modelId="{3BFCC612-81BC-4124-9175-6B08EAC0AE50}" type="pres">
      <dgm:prSet presAssocID="{67EDB94F-A20E-476F-83E9-9B6798C57DE6}" presName="sibTrans" presStyleLbl="sibTrans2D1" presStyleIdx="1" presStyleCnt="2" custScaleX="154682" custScaleY="114873" custLinFactNeighborX="8782" custLinFactNeighborY="-15126"/>
      <dgm:spPr/>
      <dgm:t>
        <a:bodyPr/>
        <a:lstStyle/>
        <a:p>
          <a:pPr rtl="1"/>
          <a:endParaRPr lang="he-IL"/>
        </a:p>
      </dgm:t>
    </dgm:pt>
    <dgm:pt modelId="{9A1FFD6D-512A-4E68-8692-CFC223FFE963}" type="pres">
      <dgm:prSet presAssocID="{67EDB94F-A20E-476F-83E9-9B6798C57DE6}" presName="connTx" presStyleLbl="sibTrans2D1" presStyleIdx="1" presStyleCnt="2"/>
      <dgm:spPr/>
      <dgm:t>
        <a:bodyPr/>
        <a:lstStyle/>
        <a:p>
          <a:pPr rtl="1"/>
          <a:endParaRPr lang="he-IL"/>
        </a:p>
      </dgm:t>
    </dgm:pt>
    <dgm:pt modelId="{7EC06BD9-4F8D-48AF-829D-647F57969573}" type="pres">
      <dgm:prSet presAssocID="{EF320C5C-A251-47FC-9B27-4541472A9A0D}" presName="composite" presStyleCnt="0"/>
      <dgm:spPr/>
      <dgm:t>
        <a:bodyPr/>
        <a:lstStyle/>
        <a:p>
          <a:endParaRPr lang="en-US"/>
        </a:p>
      </dgm:t>
    </dgm:pt>
    <dgm:pt modelId="{774F88F4-526F-4607-93E4-C1122DEB74C6}" type="pres">
      <dgm:prSet presAssocID="{EF320C5C-A251-47FC-9B27-4541472A9A0D}" presName="imagSh" presStyleLbl="bgImgPlace1" presStyleIdx="2" presStyleCnt="3" custScaleX="90282" custLinFactNeighborX="14357" custLinFactNeighborY="-10929"/>
      <dgm:spPr>
        <a:blipFill rotWithShape="0">
          <a:blip xmlns:r="http://schemas.openxmlformats.org/officeDocument/2006/relationships" r:embed="rId2"/>
          <a:stretch>
            <a:fillRect/>
          </a:stretch>
        </a:blipFill>
      </dgm:spPr>
      <dgm:t>
        <a:bodyPr/>
        <a:lstStyle/>
        <a:p>
          <a:endParaRPr lang="en-US"/>
        </a:p>
      </dgm:t>
    </dgm:pt>
    <dgm:pt modelId="{BC2DF795-073D-46F3-9C0F-268E0B44D7FA}" type="pres">
      <dgm:prSet presAssocID="{EF320C5C-A251-47FC-9B27-4541472A9A0D}" presName="txNode" presStyleLbl="node1" presStyleIdx="2" presStyleCnt="3" custScaleX="96025" custScaleY="103713" custLinFactNeighborX="-4311" custLinFactNeighborY="10032">
        <dgm:presLayoutVars>
          <dgm:bulletEnabled val="1"/>
        </dgm:presLayoutVars>
      </dgm:prSet>
      <dgm:spPr/>
      <dgm:t>
        <a:bodyPr/>
        <a:lstStyle/>
        <a:p>
          <a:pPr rtl="1"/>
          <a:endParaRPr lang="he-IL"/>
        </a:p>
      </dgm:t>
    </dgm:pt>
  </dgm:ptLst>
  <dgm:cxnLst>
    <dgm:cxn modelId="{E3F94C1C-9A7E-47FD-8409-B9324269E8F7}" srcId="{243427EE-834B-4E85-BCF0-2C38F53EF21C}" destId="{63D75F84-1EFB-459A-995D-FAC433181E2D}" srcOrd="1" destOrd="0" parTransId="{5BA0610A-4391-4B59-BA06-61321F375CF7}" sibTransId="{67EDB94F-A20E-476F-83E9-9B6798C57DE6}"/>
    <dgm:cxn modelId="{93E048F2-D6E2-4B54-80B0-1940CCFBD768}" type="presOf" srcId="{EF320C5C-A251-47FC-9B27-4541472A9A0D}" destId="{BC2DF795-073D-46F3-9C0F-268E0B44D7FA}" srcOrd="0" destOrd="0" presId="urn:microsoft.com/office/officeart/2005/8/layout/hProcess10#1"/>
    <dgm:cxn modelId="{9BDE2D52-0E6A-494E-9924-0B6B5D312BB6}" type="presOf" srcId="{8D6EA059-EF5C-47C7-86FB-BD022C61D739}" destId="{E8CB888C-7CB1-48F6-842A-0AD4B4D1393B}" srcOrd="1" destOrd="0" presId="urn:microsoft.com/office/officeart/2005/8/layout/hProcess10#1"/>
    <dgm:cxn modelId="{606FFA68-B9EC-4D14-87BB-E718080C2B15}" type="presOf" srcId="{67EDB94F-A20E-476F-83E9-9B6798C57DE6}" destId="{3BFCC612-81BC-4124-9175-6B08EAC0AE50}" srcOrd="0" destOrd="0" presId="urn:microsoft.com/office/officeart/2005/8/layout/hProcess10#1"/>
    <dgm:cxn modelId="{E096463C-DDC8-4114-8D5C-69DF725FDD2C}" type="presOf" srcId="{67EDB94F-A20E-476F-83E9-9B6798C57DE6}" destId="{9A1FFD6D-512A-4E68-8692-CFC223FFE963}" srcOrd="1" destOrd="0" presId="urn:microsoft.com/office/officeart/2005/8/layout/hProcess10#1"/>
    <dgm:cxn modelId="{01AE9751-B467-4E93-8EC1-E436A7B921C0}" srcId="{243427EE-834B-4E85-BCF0-2C38F53EF21C}" destId="{EF320C5C-A251-47FC-9B27-4541472A9A0D}" srcOrd="2" destOrd="0" parTransId="{5A524640-0CE7-4BB6-8087-24FF0F4E8EDD}" sibTransId="{484FB1AE-8673-4B5B-B708-CC1601DE1DA7}"/>
    <dgm:cxn modelId="{D819C482-AB77-4BB3-9E36-FF5B47AFAF87}" type="presOf" srcId="{243427EE-834B-4E85-BCF0-2C38F53EF21C}" destId="{E6BEB2BB-07E3-43B3-B071-9B9152583738}" srcOrd="0" destOrd="0" presId="urn:microsoft.com/office/officeart/2005/8/layout/hProcess10#1"/>
    <dgm:cxn modelId="{A70E7894-7486-4584-B8EB-25D0BF155380}" srcId="{243427EE-834B-4E85-BCF0-2C38F53EF21C}" destId="{AF35C466-210C-45E2-AB98-6723EBBF9393}" srcOrd="0" destOrd="0" parTransId="{5D19E5CF-D5A8-48A9-BDFE-D9ADB389C805}" sibTransId="{8D6EA059-EF5C-47C7-86FB-BD022C61D739}"/>
    <dgm:cxn modelId="{79B15FA3-B4EC-4ACE-99A3-92C5D66ADA12}" type="presOf" srcId="{63D75F84-1EFB-459A-995D-FAC433181E2D}" destId="{480FE6CC-D1F5-486C-A129-7A52CBCF3D31}" srcOrd="0" destOrd="0" presId="urn:microsoft.com/office/officeart/2005/8/layout/hProcess10#1"/>
    <dgm:cxn modelId="{22780ADF-9A76-445F-96D6-B736FA8DBDC6}" type="presOf" srcId="{AF35C466-210C-45E2-AB98-6723EBBF9393}" destId="{BB8897FC-EE7D-4424-A15C-5905D3218573}" srcOrd="0" destOrd="0" presId="urn:microsoft.com/office/officeart/2005/8/layout/hProcess10#1"/>
    <dgm:cxn modelId="{CFD1202E-7FA0-4EE2-8592-27BD8FCAB912}" type="presOf" srcId="{8D6EA059-EF5C-47C7-86FB-BD022C61D739}" destId="{50236CBC-52F8-45B6-ADDF-2E9A22B87ABB}" srcOrd="0" destOrd="0" presId="urn:microsoft.com/office/officeart/2005/8/layout/hProcess10#1"/>
    <dgm:cxn modelId="{0E7B3FCD-AD9B-4C59-91CD-6F8328FC53D5}" type="presParOf" srcId="{E6BEB2BB-07E3-43B3-B071-9B9152583738}" destId="{2D692A37-731F-4272-A139-4563B76CB50A}" srcOrd="0" destOrd="0" presId="urn:microsoft.com/office/officeart/2005/8/layout/hProcess10#1"/>
    <dgm:cxn modelId="{61ED7C0D-DD48-4900-9EF8-7AD551B7FD4F}" type="presParOf" srcId="{2D692A37-731F-4272-A139-4563B76CB50A}" destId="{7E89686A-FE76-4F84-9F50-71AE2947B8F9}" srcOrd="0" destOrd="0" presId="urn:microsoft.com/office/officeart/2005/8/layout/hProcess10#1"/>
    <dgm:cxn modelId="{CE0B6A63-3095-4CA3-A7D9-3625C622B13E}" type="presParOf" srcId="{2D692A37-731F-4272-A139-4563B76CB50A}" destId="{BB8897FC-EE7D-4424-A15C-5905D3218573}" srcOrd="1" destOrd="0" presId="urn:microsoft.com/office/officeart/2005/8/layout/hProcess10#1"/>
    <dgm:cxn modelId="{B06A079F-F2AA-4BB6-8BDA-D663A2361A7E}" type="presParOf" srcId="{E6BEB2BB-07E3-43B3-B071-9B9152583738}" destId="{50236CBC-52F8-45B6-ADDF-2E9A22B87ABB}" srcOrd="1" destOrd="0" presId="urn:microsoft.com/office/officeart/2005/8/layout/hProcess10#1"/>
    <dgm:cxn modelId="{3D88A896-5297-4D73-89CE-7C1AB418E028}" type="presParOf" srcId="{50236CBC-52F8-45B6-ADDF-2E9A22B87ABB}" destId="{E8CB888C-7CB1-48F6-842A-0AD4B4D1393B}" srcOrd="0" destOrd="0" presId="urn:microsoft.com/office/officeart/2005/8/layout/hProcess10#1"/>
    <dgm:cxn modelId="{4E00F6D0-F382-4ADF-AF9D-296E16F9343B}" type="presParOf" srcId="{E6BEB2BB-07E3-43B3-B071-9B9152583738}" destId="{0AC3B2C4-0B4F-4760-B5E0-C80D8E2A42DD}" srcOrd="2" destOrd="0" presId="urn:microsoft.com/office/officeart/2005/8/layout/hProcess10#1"/>
    <dgm:cxn modelId="{D329CDD5-B587-441C-BB8A-FFAFBB18861A}" type="presParOf" srcId="{0AC3B2C4-0B4F-4760-B5E0-C80D8E2A42DD}" destId="{194B0EFF-0B05-44A2-BB46-E573B720592E}" srcOrd="0" destOrd="0" presId="urn:microsoft.com/office/officeart/2005/8/layout/hProcess10#1"/>
    <dgm:cxn modelId="{9F7E6AFE-B84F-47AA-9FE7-C7CC92982219}" type="presParOf" srcId="{0AC3B2C4-0B4F-4760-B5E0-C80D8E2A42DD}" destId="{480FE6CC-D1F5-486C-A129-7A52CBCF3D31}" srcOrd="1" destOrd="0" presId="urn:microsoft.com/office/officeart/2005/8/layout/hProcess10#1"/>
    <dgm:cxn modelId="{AD065E69-D2C4-4062-B8F2-48442D7EE334}" type="presParOf" srcId="{E6BEB2BB-07E3-43B3-B071-9B9152583738}" destId="{3BFCC612-81BC-4124-9175-6B08EAC0AE50}" srcOrd="3" destOrd="0" presId="urn:microsoft.com/office/officeart/2005/8/layout/hProcess10#1"/>
    <dgm:cxn modelId="{C68C1A0E-2C8B-466B-9333-AE74C8B5A253}" type="presParOf" srcId="{3BFCC612-81BC-4124-9175-6B08EAC0AE50}" destId="{9A1FFD6D-512A-4E68-8692-CFC223FFE963}" srcOrd="0" destOrd="0" presId="urn:microsoft.com/office/officeart/2005/8/layout/hProcess10#1"/>
    <dgm:cxn modelId="{79EF5591-8A74-4860-BB07-8068B17A54A4}" type="presParOf" srcId="{E6BEB2BB-07E3-43B3-B071-9B9152583738}" destId="{7EC06BD9-4F8D-48AF-829D-647F57969573}" srcOrd="4" destOrd="0" presId="urn:microsoft.com/office/officeart/2005/8/layout/hProcess10#1"/>
    <dgm:cxn modelId="{8857E59C-4899-4A75-B911-3F95DF6BC34A}" type="presParOf" srcId="{7EC06BD9-4F8D-48AF-829D-647F57969573}" destId="{774F88F4-526F-4607-93E4-C1122DEB74C6}" srcOrd="0" destOrd="0" presId="urn:microsoft.com/office/officeart/2005/8/layout/hProcess10#1"/>
    <dgm:cxn modelId="{E36D93E4-B1D2-47DB-8170-0DC2F0E89BFB}" type="presParOf" srcId="{7EC06BD9-4F8D-48AF-829D-647F57969573}" destId="{BC2DF795-073D-46F3-9C0F-268E0B44D7FA}" srcOrd="1" destOrd="0" presId="urn:microsoft.com/office/officeart/2005/8/layout/hProcess10#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999533-D3D5-41BB-9F20-4AF43B08B6CC}"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pPr rtl="1"/>
          <a:endParaRPr lang="he-IL"/>
        </a:p>
      </dgm:t>
    </dgm:pt>
    <dgm:pt modelId="{EFE8B4C4-85DD-44D4-87D1-5A4DAD430134}">
      <dgm:prSet phldrT="[טקסט]" custT="1"/>
      <dgm:spPr/>
      <dgm:t>
        <a:bodyPr/>
        <a:lstStyle/>
        <a:p>
          <a:pPr rtl="1"/>
          <a:endParaRPr lang="he-IL" sz="3200" b="1" dirty="0">
            <a:solidFill>
              <a:srgbClr val="FF0000"/>
            </a:solidFill>
          </a:endParaRPr>
        </a:p>
      </dgm:t>
    </dgm:pt>
    <dgm:pt modelId="{79B8D972-26DF-43EB-B5DC-4E938C6520BA}" type="parTrans" cxnId="{BF089116-8124-4307-8790-0A08A3B580C2}">
      <dgm:prSet/>
      <dgm:spPr/>
      <dgm:t>
        <a:bodyPr/>
        <a:lstStyle/>
        <a:p>
          <a:pPr rtl="1"/>
          <a:endParaRPr lang="he-IL"/>
        </a:p>
      </dgm:t>
    </dgm:pt>
    <dgm:pt modelId="{D0FC6FA0-A9EF-4620-9EB4-567C0CDDC510}" type="sibTrans" cxnId="{BF089116-8124-4307-8790-0A08A3B580C2}">
      <dgm:prSet/>
      <dgm:spPr/>
      <dgm:t>
        <a:bodyPr/>
        <a:lstStyle/>
        <a:p>
          <a:pPr rtl="1"/>
          <a:endParaRPr lang="he-IL"/>
        </a:p>
      </dgm:t>
    </dgm:pt>
    <dgm:pt modelId="{2DD5040E-F6F0-413D-B1AD-72A07A4019D4}">
      <dgm:prSet phldrT="[טקסט]" custT="1"/>
      <dgm:spPr/>
      <dgm:t>
        <a:bodyPr/>
        <a:lstStyle/>
        <a:p>
          <a:pPr rtl="1"/>
          <a:r>
            <a:rPr lang="ar-SA" sz="1600" b="1" dirty="0" smtClean="0"/>
            <a:t>تشغيل الحاسوب</a:t>
          </a:r>
          <a:endParaRPr lang="he-IL" sz="1600" b="1" dirty="0"/>
        </a:p>
      </dgm:t>
    </dgm:pt>
    <dgm:pt modelId="{48B7614F-C153-44D1-83E3-60FC7F705573}" type="parTrans" cxnId="{40E05F21-DBCA-4DD1-96AA-2E009EA874BB}">
      <dgm:prSet/>
      <dgm:spPr/>
      <dgm:t>
        <a:bodyPr/>
        <a:lstStyle/>
        <a:p>
          <a:pPr rtl="1"/>
          <a:endParaRPr lang="he-IL"/>
        </a:p>
      </dgm:t>
    </dgm:pt>
    <dgm:pt modelId="{8BDFC923-1341-4145-A86D-C13D7250CB5E}" type="sibTrans" cxnId="{40E05F21-DBCA-4DD1-96AA-2E009EA874BB}">
      <dgm:prSet/>
      <dgm:spPr/>
      <dgm:t>
        <a:bodyPr/>
        <a:lstStyle/>
        <a:p>
          <a:pPr rtl="1"/>
          <a:endParaRPr lang="he-IL"/>
        </a:p>
      </dgm:t>
    </dgm:pt>
    <dgm:pt modelId="{928FABDE-A930-432B-AA89-ED2207D728D8}">
      <dgm:prSet phldrT="[טקסט]" custT="1"/>
      <dgm:spPr/>
      <dgm:t>
        <a:bodyPr/>
        <a:lstStyle/>
        <a:p>
          <a:pPr rtl="1"/>
          <a:r>
            <a:rPr lang="ar-SA" sz="1600" b="1" dirty="0" smtClean="0"/>
            <a:t>اضاءة المنزل</a:t>
          </a:r>
          <a:endParaRPr lang="he-IL" sz="1600" b="1" dirty="0"/>
        </a:p>
      </dgm:t>
    </dgm:pt>
    <dgm:pt modelId="{5DDF27DA-86F7-4BDB-8890-77286A1F54CA}" type="parTrans" cxnId="{4320F307-62DB-434B-9974-217E1D57E534}">
      <dgm:prSet/>
      <dgm:spPr/>
      <dgm:t>
        <a:bodyPr/>
        <a:lstStyle/>
        <a:p>
          <a:pPr rtl="1"/>
          <a:endParaRPr lang="he-IL"/>
        </a:p>
      </dgm:t>
    </dgm:pt>
    <dgm:pt modelId="{3BEDD23C-13F3-45EF-B772-86814CB5B744}" type="sibTrans" cxnId="{4320F307-62DB-434B-9974-217E1D57E534}">
      <dgm:prSet/>
      <dgm:spPr/>
      <dgm:t>
        <a:bodyPr/>
        <a:lstStyle/>
        <a:p>
          <a:pPr rtl="1"/>
          <a:endParaRPr lang="he-IL"/>
        </a:p>
      </dgm:t>
    </dgm:pt>
    <dgm:pt modelId="{540CFF5C-26DE-4174-A9C7-266E14DB3D31}">
      <dgm:prSet phldrT="[טקסט]"/>
      <dgm:spPr/>
      <dgm:t>
        <a:bodyPr/>
        <a:lstStyle/>
        <a:p>
          <a:pPr rtl="1"/>
          <a:r>
            <a:rPr lang="ar-SA" b="1" dirty="0" smtClean="0"/>
            <a:t>تشغيل سخان </a:t>
          </a:r>
          <a:r>
            <a:rPr lang="ar-SA" b="1" dirty="0" err="1" smtClean="0"/>
            <a:t>المياة</a:t>
          </a:r>
          <a:r>
            <a:rPr lang="ar-SA" b="1" dirty="0" smtClean="0"/>
            <a:t> الكهرباء</a:t>
          </a:r>
          <a:endParaRPr lang="he-IL" b="1" dirty="0"/>
        </a:p>
      </dgm:t>
    </dgm:pt>
    <dgm:pt modelId="{DF663BBD-8D72-4129-976F-56D85C0C9ABC}" type="parTrans" cxnId="{7186A473-4F3A-47C3-AFBB-2A4BA3F831A9}">
      <dgm:prSet/>
      <dgm:spPr/>
      <dgm:t>
        <a:bodyPr/>
        <a:lstStyle/>
        <a:p>
          <a:pPr rtl="1"/>
          <a:endParaRPr lang="he-IL"/>
        </a:p>
      </dgm:t>
    </dgm:pt>
    <dgm:pt modelId="{078F86CF-7811-4FB7-8A6F-052E351F70DF}" type="sibTrans" cxnId="{7186A473-4F3A-47C3-AFBB-2A4BA3F831A9}">
      <dgm:prSet/>
      <dgm:spPr/>
      <dgm:t>
        <a:bodyPr/>
        <a:lstStyle/>
        <a:p>
          <a:pPr rtl="1"/>
          <a:endParaRPr lang="he-IL"/>
        </a:p>
      </dgm:t>
    </dgm:pt>
    <dgm:pt modelId="{28A01AE2-5E26-4944-9A98-E102E593106C}">
      <dgm:prSet phldrT="[טקסט]" custT="1"/>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b="1" dirty="0" smtClean="0"/>
            <a:t>ركوب الدراجة الهوائية</a:t>
          </a:r>
          <a:r>
            <a:rPr lang="ar-SA" sz="1600" dirty="0" smtClean="0"/>
            <a:t> </a:t>
          </a:r>
          <a:endParaRPr lang="he-IL" sz="1600" dirty="0" smtClean="0"/>
        </a:p>
        <a:p>
          <a:pPr defTabSz="755650" rtl="1">
            <a:lnSpc>
              <a:spcPct val="90000"/>
            </a:lnSpc>
            <a:spcBef>
              <a:spcPct val="0"/>
            </a:spcBef>
            <a:spcAft>
              <a:spcPct val="35000"/>
            </a:spcAft>
          </a:pPr>
          <a:endParaRPr lang="he-IL" sz="1400" b="1" dirty="0"/>
        </a:p>
      </dgm:t>
    </dgm:pt>
    <dgm:pt modelId="{4D85CF31-3B90-4664-BFC9-790DA5813D83}" type="parTrans" cxnId="{3A47E53D-9D92-4D3F-B10C-7354DA73008F}">
      <dgm:prSet/>
      <dgm:spPr/>
      <dgm:t>
        <a:bodyPr/>
        <a:lstStyle/>
        <a:p>
          <a:pPr rtl="1"/>
          <a:endParaRPr lang="he-IL"/>
        </a:p>
      </dgm:t>
    </dgm:pt>
    <dgm:pt modelId="{FEB417E6-7B68-4898-9F13-F1EAA6CA5886}" type="sibTrans" cxnId="{3A47E53D-9D92-4D3F-B10C-7354DA73008F}">
      <dgm:prSet/>
      <dgm:spPr/>
      <dgm:t>
        <a:bodyPr/>
        <a:lstStyle/>
        <a:p>
          <a:pPr rtl="1"/>
          <a:endParaRPr lang="he-IL"/>
        </a:p>
      </dgm:t>
    </dgm:pt>
    <dgm:pt modelId="{59D70780-1426-47EF-AA22-29176272DA0C}" type="pres">
      <dgm:prSet presAssocID="{07999533-D3D5-41BB-9F20-4AF43B08B6CC}" presName="diagram" presStyleCnt="0">
        <dgm:presLayoutVars>
          <dgm:chMax val="1"/>
          <dgm:dir/>
          <dgm:animLvl val="ctr"/>
          <dgm:resizeHandles val="exact"/>
        </dgm:presLayoutVars>
      </dgm:prSet>
      <dgm:spPr/>
      <dgm:t>
        <a:bodyPr/>
        <a:lstStyle/>
        <a:p>
          <a:pPr rtl="1"/>
          <a:endParaRPr lang="he-IL"/>
        </a:p>
      </dgm:t>
    </dgm:pt>
    <dgm:pt modelId="{1CD3A973-85E5-4084-81E2-245979034366}" type="pres">
      <dgm:prSet presAssocID="{07999533-D3D5-41BB-9F20-4AF43B08B6CC}" presName="matrix" presStyleCnt="0"/>
      <dgm:spPr/>
      <dgm:t>
        <a:bodyPr/>
        <a:lstStyle/>
        <a:p>
          <a:endParaRPr lang="en-US"/>
        </a:p>
      </dgm:t>
    </dgm:pt>
    <dgm:pt modelId="{6978B68B-D6C8-4E4F-BD07-57D89E49FD30}" type="pres">
      <dgm:prSet presAssocID="{07999533-D3D5-41BB-9F20-4AF43B08B6CC}" presName="tile1" presStyleLbl="node1" presStyleIdx="0" presStyleCnt="4" custLinFactNeighborY="-9091"/>
      <dgm:spPr/>
      <dgm:t>
        <a:bodyPr/>
        <a:lstStyle/>
        <a:p>
          <a:pPr rtl="1"/>
          <a:endParaRPr lang="he-IL"/>
        </a:p>
      </dgm:t>
    </dgm:pt>
    <dgm:pt modelId="{80E5E917-2431-46B2-AF7D-8E18403DD039}" type="pres">
      <dgm:prSet presAssocID="{07999533-D3D5-41BB-9F20-4AF43B08B6CC}" presName="tile1text" presStyleLbl="node1" presStyleIdx="0" presStyleCnt="4">
        <dgm:presLayoutVars>
          <dgm:chMax val="0"/>
          <dgm:chPref val="0"/>
          <dgm:bulletEnabled val="1"/>
        </dgm:presLayoutVars>
      </dgm:prSet>
      <dgm:spPr/>
      <dgm:t>
        <a:bodyPr/>
        <a:lstStyle/>
        <a:p>
          <a:pPr rtl="1"/>
          <a:endParaRPr lang="he-IL"/>
        </a:p>
      </dgm:t>
    </dgm:pt>
    <dgm:pt modelId="{9FA66D24-B7D3-43E9-A131-45B3C05D4DEC}" type="pres">
      <dgm:prSet presAssocID="{07999533-D3D5-41BB-9F20-4AF43B08B6CC}" presName="tile2" presStyleLbl="node1" presStyleIdx="1" presStyleCnt="4" custLinFactNeighborX="-4615"/>
      <dgm:spPr/>
      <dgm:t>
        <a:bodyPr/>
        <a:lstStyle/>
        <a:p>
          <a:pPr rtl="1"/>
          <a:endParaRPr lang="he-IL"/>
        </a:p>
      </dgm:t>
    </dgm:pt>
    <dgm:pt modelId="{B9B62B36-1440-4777-A815-44C236A0A913}" type="pres">
      <dgm:prSet presAssocID="{07999533-D3D5-41BB-9F20-4AF43B08B6CC}" presName="tile2text" presStyleLbl="node1" presStyleIdx="1" presStyleCnt="4">
        <dgm:presLayoutVars>
          <dgm:chMax val="0"/>
          <dgm:chPref val="0"/>
          <dgm:bulletEnabled val="1"/>
        </dgm:presLayoutVars>
      </dgm:prSet>
      <dgm:spPr/>
      <dgm:t>
        <a:bodyPr/>
        <a:lstStyle/>
        <a:p>
          <a:pPr rtl="1"/>
          <a:endParaRPr lang="he-IL"/>
        </a:p>
      </dgm:t>
    </dgm:pt>
    <dgm:pt modelId="{A122F0DC-2FCA-41D2-8742-DF6EC6844184}" type="pres">
      <dgm:prSet presAssocID="{07999533-D3D5-41BB-9F20-4AF43B08B6CC}" presName="tile3" presStyleLbl="node1" presStyleIdx="2" presStyleCnt="4" custLinFactNeighborX="0" custLinFactNeighborY="0"/>
      <dgm:spPr/>
      <dgm:t>
        <a:bodyPr/>
        <a:lstStyle/>
        <a:p>
          <a:pPr rtl="1"/>
          <a:endParaRPr lang="he-IL"/>
        </a:p>
      </dgm:t>
    </dgm:pt>
    <dgm:pt modelId="{0508DC54-514F-46F5-B31A-4BDE19AD797A}" type="pres">
      <dgm:prSet presAssocID="{07999533-D3D5-41BB-9F20-4AF43B08B6CC}" presName="tile3text" presStyleLbl="node1" presStyleIdx="2" presStyleCnt="4">
        <dgm:presLayoutVars>
          <dgm:chMax val="0"/>
          <dgm:chPref val="0"/>
          <dgm:bulletEnabled val="1"/>
        </dgm:presLayoutVars>
      </dgm:prSet>
      <dgm:spPr/>
      <dgm:t>
        <a:bodyPr/>
        <a:lstStyle/>
        <a:p>
          <a:pPr rtl="1"/>
          <a:endParaRPr lang="he-IL"/>
        </a:p>
      </dgm:t>
    </dgm:pt>
    <dgm:pt modelId="{ADE60600-47EE-4E37-ABB6-E16697673692}" type="pres">
      <dgm:prSet presAssocID="{07999533-D3D5-41BB-9F20-4AF43B08B6CC}" presName="tile4" presStyleLbl="node1" presStyleIdx="3" presStyleCnt="4" custLinFactNeighborX="-4615" custLinFactNeighborY="3704"/>
      <dgm:spPr/>
      <dgm:t>
        <a:bodyPr/>
        <a:lstStyle/>
        <a:p>
          <a:pPr rtl="1"/>
          <a:endParaRPr lang="he-IL"/>
        </a:p>
      </dgm:t>
    </dgm:pt>
    <dgm:pt modelId="{C6A7FA89-1926-44AC-87C6-109BF91004D1}" type="pres">
      <dgm:prSet presAssocID="{07999533-D3D5-41BB-9F20-4AF43B08B6CC}" presName="tile4text" presStyleLbl="node1" presStyleIdx="3" presStyleCnt="4">
        <dgm:presLayoutVars>
          <dgm:chMax val="0"/>
          <dgm:chPref val="0"/>
          <dgm:bulletEnabled val="1"/>
        </dgm:presLayoutVars>
      </dgm:prSet>
      <dgm:spPr/>
      <dgm:t>
        <a:bodyPr/>
        <a:lstStyle/>
        <a:p>
          <a:pPr rtl="1"/>
          <a:endParaRPr lang="he-IL"/>
        </a:p>
      </dgm:t>
    </dgm:pt>
    <dgm:pt modelId="{44F7D665-2206-46F8-A76A-4F7B7D5EBA45}" type="pres">
      <dgm:prSet presAssocID="{07999533-D3D5-41BB-9F20-4AF43B08B6CC}" presName="centerTile" presStyleLbl="fgShp" presStyleIdx="0" presStyleCnt="1">
        <dgm:presLayoutVars>
          <dgm:chMax val="0"/>
          <dgm:chPref val="0"/>
        </dgm:presLayoutVars>
      </dgm:prSet>
      <dgm:spPr/>
      <dgm:t>
        <a:bodyPr/>
        <a:lstStyle/>
        <a:p>
          <a:pPr rtl="1"/>
          <a:endParaRPr lang="he-IL"/>
        </a:p>
      </dgm:t>
    </dgm:pt>
  </dgm:ptLst>
  <dgm:cxnLst>
    <dgm:cxn modelId="{F1C1CB1E-3C4F-4F49-9D8D-80470765CF7C}" type="presOf" srcId="{2DD5040E-F6F0-413D-B1AD-72A07A4019D4}" destId="{6978B68B-D6C8-4E4F-BD07-57D89E49FD30}" srcOrd="0" destOrd="0" presId="urn:microsoft.com/office/officeart/2005/8/layout/matrix1"/>
    <dgm:cxn modelId="{3A47E53D-9D92-4D3F-B10C-7354DA73008F}" srcId="{EFE8B4C4-85DD-44D4-87D1-5A4DAD430134}" destId="{28A01AE2-5E26-4944-9A98-E102E593106C}" srcOrd="3" destOrd="0" parTransId="{4D85CF31-3B90-4664-BFC9-790DA5813D83}" sibTransId="{FEB417E6-7B68-4898-9F13-F1EAA6CA5886}"/>
    <dgm:cxn modelId="{656301D0-AB62-4EC6-8F1B-30A75C73A478}" type="presOf" srcId="{540CFF5C-26DE-4174-A9C7-266E14DB3D31}" destId="{0508DC54-514F-46F5-B31A-4BDE19AD797A}" srcOrd="1" destOrd="0" presId="urn:microsoft.com/office/officeart/2005/8/layout/matrix1"/>
    <dgm:cxn modelId="{F3399273-5475-4DAB-A55C-CF290E02FD82}" type="presOf" srcId="{928FABDE-A930-432B-AA89-ED2207D728D8}" destId="{B9B62B36-1440-4777-A815-44C236A0A913}" srcOrd="1" destOrd="0" presId="urn:microsoft.com/office/officeart/2005/8/layout/matrix1"/>
    <dgm:cxn modelId="{40E05F21-DBCA-4DD1-96AA-2E009EA874BB}" srcId="{EFE8B4C4-85DD-44D4-87D1-5A4DAD430134}" destId="{2DD5040E-F6F0-413D-B1AD-72A07A4019D4}" srcOrd="0" destOrd="0" parTransId="{48B7614F-C153-44D1-83E3-60FC7F705573}" sibTransId="{8BDFC923-1341-4145-A86D-C13D7250CB5E}"/>
    <dgm:cxn modelId="{8E380A00-309C-424B-BAFA-E1E859004FBF}" type="presOf" srcId="{2DD5040E-F6F0-413D-B1AD-72A07A4019D4}" destId="{80E5E917-2431-46B2-AF7D-8E18403DD039}" srcOrd="1" destOrd="0" presId="urn:microsoft.com/office/officeart/2005/8/layout/matrix1"/>
    <dgm:cxn modelId="{4320F307-62DB-434B-9974-217E1D57E534}" srcId="{EFE8B4C4-85DD-44D4-87D1-5A4DAD430134}" destId="{928FABDE-A930-432B-AA89-ED2207D728D8}" srcOrd="1" destOrd="0" parTransId="{5DDF27DA-86F7-4BDB-8890-77286A1F54CA}" sibTransId="{3BEDD23C-13F3-45EF-B772-86814CB5B744}"/>
    <dgm:cxn modelId="{52A1CEEA-F0A5-4BE6-AE1E-5A3580FE1AC7}" type="presOf" srcId="{540CFF5C-26DE-4174-A9C7-266E14DB3D31}" destId="{A122F0DC-2FCA-41D2-8742-DF6EC6844184}" srcOrd="0" destOrd="0" presId="urn:microsoft.com/office/officeart/2005/8/layout/matrix1"/>
    <dgm:cxn modelId="{5B0580C2-4E14-4DED-9825-5277792FA161}" type="presOf" srcId="{07999533-D3D5-41BB-9F20-4AF43B08B6CC}" destId="{59D70780-1426-47EF-AA22-29176272DA0C}" srcOrd="0" destOrd="0" presId="urn:microsoft.com/office/officeart/2005/8/layout/matrix1"/>
    <dgm:cxn modelId="{7186A473-4F3A-47C3-AFBB-2A4BA3F831A9}" srcId="{EFE8B4C4-85DD-44D4-87D1-5A4DAD430134}" destId="{540CFF5C-26DE-4174-A9C7-266E14DB3D31}" srcOrd="2" destOrd="0" parTransId="{DF663BBD-8D72-4129-976F-56D85C0C9ABC}" sibTransId="{078F86CF-7811-4FB7-8A6F-052E351F70DF}"/>
    <dgm:cxn modelId="{6C64C68E-E8AC-4245-8E16-3CF3F8337FF8}" type="presOf" srcId="{28A01AE2-5E26-4944-9A98-E102E593106C}" destId="{ADE60600-47EE-4E37-ABB6-E16697673692}" srcOrd="0" destOrd="0" presId="urn:microsoft.com/office/officeart/2005/8/layout/matrix1"/>
    <dgm:cxn modelId="{7802EAF8-502E-4B25-B439-2CA4D87926D3}" type="presOf" srcId="{28A01AE2-5E26-4944-9A98-E102E593106C}" destId="{C6A7FA89-1926-44AC-87C6-109BF91004D1}" srcOrd="1" destOrd="0" presId="urn:microsoft.com/office/officeart/2005/8/layout/matrix1"/>
    <dgm:cxn modelId="{2A77EFA3-D270-4795-90C1-8F33B55DD9DF}" type="presOf" srcId="{EFE8B4C4-85DD-44D4-87D1-5A4DAD430134}" destId="{44F7D665-2206-46F8-A76A-4F7B7D5EBA45}" srcOrd="0" destOrd="0" presId="urn:microsoft.com/office/officeart/2005/8/layout/matrix1"/>
    <dgm:cxn modelId="{BF089116-8124-4307-8790-0A08A3B580C2}" srcId="{07999533-D3D5-41BB-9F20-4AF43B08B6CC}" destId="{EFE8B4C4-85DD-44D4-87D1-5A4DAD430134}" srcOrd="0" destOrd="0" parTransId="{79B8D972-26DF-43EB-B5DC-4E938C6520BA}" sibTransId="{D0FC6FA0-A9EF-4620-9EB4-567C0CDDC510}"/>
    <dgm:cxn modelId="{B7F65ABD-CA1B-4B93-AD64-37E43C0F3384}" type="presOf" srcId="{928FABDE-A930-432B-AA89-ED2207D728D8}" destId="{9FA66D24-B7D3-43E9-A131-45B3C05D4DEC}" srcOrd="0" destOrd="0" presId="urn:microsoft.com/office/officeart/2005/8/layout/matrix1"/>
    <dgm:cxn modelId="{91565820-0FDA-445D-A143-24C5B2C14703}" type="presParOf" srcId="{59D70780-1426-47EF-AA22-29176272DA0C}" destId="{1CD3A973-85E5-4084-81E2-245979034366}" srcOrd="0" destOrd="0" presId="urn:microsoft.com/office/officeart/2005/8/layout/matrix1"/>
    <dgm:cxn modelId="{1A5518EE-32BC-40B0-8670-29E83C142119}" type="presParOf" srcId="{1CD3A973-85E5-4084-81E2-245979034366}" destId="{6978B68B-D6C8-4E4F-BD07-57D89E49FD30}" srcOrd="0" destOrd="0" presId="urn:microsoft.com/office/officeart/2005/8/layout/matrix1"/>
    <dgm:cxn modelId="{E0BB4739-9D8D-4453-8E56-672FCD818D32}" type="presParOf" srcId="{1CD3A973-85E5-4084-81E2-245979034366}" destId="{80E5E917-2431-46B2-AF7D-8E18403DD039}" srcOrd="1" destOrd="0" presId="urn:microsoft.com/office/officeart/2005/8/layout/matrix1"/>
    <dgm:cxn modelId="{480E4996-A172-4D37-893D-655B6C99EB30}" type="presParOf" srcId="{1CD3A973-85E5-4084-81E2-245979034366}" destId="{9FA66D24-B7D3-43E9-A131-45B3C05D4DEC}" srcOrd="2" destOrd="0" presId="urn:microsoft.com/office/officeart/2005/8/layout/matrix1"/>
    <dgm:cxn modelId="{BB0F1996-E78D-4D00-B329-F80990E06AEE}" type="presParOf" srcId="{1CD3A973-85E5-4084-81E2-245979034366}" destId="{B9B62B36-1440-4777-A815-44C236A0A913}" srcOrd="3" destOrd="0" presId="urn:microsoft.com/office/officeart/2005/8/layout/matrix1"/>
    <dgm:cxn modelId="{D84A6E2B-2127-45D2-81AF-ACF3D83CCCD3}" type="presParOf" srcId="{1CD3A973-85E5-4084-81E2-245979034366}" destId="{A122F0DC-2FCA-41D2-8742-DF6EC6844184}" srcOrd="4" destOrd="0" presId="urn:microsoft.com/office/officeart/2005/8/layout/matrix1"/>
    <dgm:cxn modelId="{90D5B7D9-6C69-404D-929B-B39C61067CA8}" type="presParOf" srcId="{1CD3A973-85E5-4084-81E2-245979034366}" destId="{0508DC54-514F-46F5-B31A-4BDE19AD797A}" srcOrd="5" destOrd="0" presId="urn:microsoft.com/office/officeart/2005/8/layout/matrix1"/>
    <dgm:cxn modelId="{82049945-6B4C-488F-8C43-32A93EC207B2}" type="presParOf" srcId="{1CD3A973-85E5-4084-81E2-245979034366}" destId="{ADE60600-47EE-4E37-ABB6-E16697673692}" srcOrd="6" destOrd="0" presId="urn:microsoft.com/office/officeart/2005/8/layout/matrix1"/>
    <dgm:cxn modelId="{7C0C75D8-960D-4E85-9367-04F12A6CADB0}" type="presParOf" srcId="{1CD3A973-85E5-4084-81E2-245979034366}" destId="{C6A7FA89-1926-44AC-87C6-109BF91004D1}" srcOrd="7" destOrd="0" presId="urn:microsoft.com/office/officeart/2005/8/layout/matrix1"/>
    <dgm:cxn modelId="{280D5B86-A7E1-4C6A-82A9-4A1920C66F2E}" type="presParOf" srcId="{59D70780-1426-47EF-AA22-29176272DA0C}" destId="{44F7D665-2206-46F8-A76A-4F7B7D5EBA45}"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0AC050-1F90-4964-9CD5-00374CA04CB1}" type="doc">
      <dgm:prSet loTypeId="urn:microsoft.com/office/officeart/2005/8/layout/cycle5" loCatId="cycle" qsTypeId="urn:microsoft.com/office/officeart/2005/8/quickstyle/simple1" qsCatId="simple" csTypeId="urn:microsoft.com/office/officeart/2005/8/colors/colorful5" csCatId="colorful" phldr="1"/>
      <dgm:spPr/>
      <dgm:t>
        <a:bodyPr/>
        <a:lstStyle/>
        <a:p>
          <a:pPr rtl="1"/>
          <a:endParaRPr lang="he-IL"/>
        </a:p>
      </dgm:t>
    </dgm:pt>
    <dgm:pt modelId="{40BB2CBE-1F2E-4394-9C0F-B108F7A013F9}">
      <dgm:prSet phldrT="[טקסט]" custT="1"/>
      <dgm:spPr/>
      <dgm:t>
        <a:bodyPr/>
        <a:lstStyle/>
        <a:p>
          <a:pPr rtl="1"/>
          <a:r>
            <a:rPr lang="ar-SA" sz="1600" b="1" dirty="0" smtClean="0"/>
            <a:t>تفاعل كيماوي </a:t>
          </a:r>
          <a:r>
            <a:rPr lang="ar-SA" sz="1600" b="1" dirty="0" err="1" smtClean="0"/>
            <a:t>باطراف</a:t>
          </a:r>
          <a:r>
            <a:rPr lang="ar-SA" sz="1600" b="1" dirty="0" smtClean="0"/>
            <a:t> العضلات</a:t>
          </a:r>
          <a:endParaRPr lang="he-IL" sz="1600" b="1" dirty="0"/>
        </a:p>
      </dgm:t>
    </dgm:pt>
    <dgm:pt modelId="{198B1C5D-4119-45DC-8D8F-40B58537EC54}" type="parTrans" cxnId="{EFDB9F83-45F5-442F-BE2E-9CAE6A041798}">
      <dgm:prSet/>
      <dgm:spPr/>
      <dgm:t>
        <a:bodyPr/>
        <a:lstStyle/>
        <a:p>
          <a:pPr rtl="1"/>
          <a:endParaRPr lang="he-IL"/>
        </a:p>
      </dgm:t>
    </dgm:pt>
    <dgm:pt modelId="{92BB5F49-A797-4D47-B984-B256BC81D009}" type="sibTrans" cxnId="{EFDB9F83-45F5-442F-BE2E-9CAE6A041798}">
      <dgm:prSet/>
      <dgm:spPr/>
      <dgm:t>
        <a:bodyPr/>
        <a:lstStyle/>
        <a:p>
          <a:pPr rtl="1"/>
          <a:endParaRPr lang="he-IL"/>
        </a:p>
      </dgm:t>
    </dgm:pt>
    <dgm:pt modelId="{FE6A4C9D-F191-4655-82FD-9FAD6F8B0C92}">
      <dgm:prSet phldrT="[טקסט]" custT="1"/>
      <dgm:spPr/>
      <dgm:t>
        <a:bodyPr/>
        <a:lstStyle/>
        <a:p>
          <a:pPr rtl="1"/>
          <a:r>
            <a:rPr lang="he-IL" sz="1800" b="1" dirty="0" smtClean="0"/>
            <a:t>2.</a:t>
          </a:r>
          <a:r>
            <a:rPr lang="ar-SA" sz="1800" b="1" dirty="0" smtClean="0"/>
            <a:t>انتاج تيار كهربائي</a:t>
          </a:r>
          <a:endParaRPr lang="he-IL" sz="1800" b="1" dirty="0"/>
        </a:p>
      </dgm:t>
    </dgm:pt>
    <dgm:pt modelId="{05925647-6E67-4DF6-B8A2-D65418D07DD1}" type="parTrans" cxnId="{CE6CB334-C77A-4E43-A5A6-4744E83EF757}">
      <dgm:prSet/>
      <dgm:spPr/>
      <dgm:t>
        <a:bodyPr/>
        <a:lstStyle/>
        <a:p>
          <a:pPr rtl="1"/>
          <a:endParaRPr lang="he-IL"/>
        </a:p>
      </dgm:t>
    </dgm:pt>
    <dgm:pt modelId="{2BABDB93-5E19-4AF3-8CA0-C707AE0688FD}" type="sibTrans" cxnId="{CE6CB334-C77A-4E43-A5A6-4744E83EF757}">
      <dgm:prSet/>
      <dgm:spPr/>
      <dgm:t>
        <a:bodyPr/>
        <a:lstStyle/>
        <a:p>
          <a:pPr rtl="1"/>
          <a:endParaRPr lang="he-IL"/>
        </a:p>
      </dgm:t>
    </dgm:pt>
    <dgm:pt modelId="{6D12E713-18A8-492D-A9A2-3316AD10CAC4}">
      <dgm:prSet phldrT="[טקסט]" custT="1"/>
      <dgm:spPr/>
      <dgm:t>
        <a:bodyPr/>
        <a:lstStyle/>
        <a:p>
          <a:pPr rtl="1"/>
          <a:r>
            <a:rPr lang="he-IL" sz="2000" b="1" dirty="0" smtClean="0"/>
            <a:t>3.</a:t>
          </a:r>
          <a:r>
            <a:rPr lang="ar-SA" sz="2000" b="1" dirty="0" smtClean="0"/>
            <a:t>نقل اشارات للدماغ</a:t>
          </a:r>
          <a:endParaRPr lang="he-IL" sz="2000" b="1" dirty="0"/>
        </a:p>
      </dgm:t>
    </dgm:pt>
    <dgm:pt modelId="{15B25252-61B3-43F5-8D85-7E20D3B91668}" type="parTrans" cxnId="{89D3BEA8-68D3-477E-A874-D0EB0C4DE55A}">
      <dgm:prSet/>
      <dgm:spPr/>
      <dgm:t>
        <a:bodyPr/>
        <a:lstStyle/>
        <a:p>
          <a:pPr rtl="1"/>
          <a:endParaRPr lang="he-IL"/>
        </a:p>
      </dgm:t>
    </dgm:pt>
    <dgm:pt modelId="{01EDF9DD-81E1-46B5-AACF-9420C37C4179}" type="sibTrans" cxnId="{89D3BEA8-68D3-477E-A874-D0EB0C4DE55A}">
      <dgm:prSet/>
      <dgm:spPr/>
      <dgm:t>
        <a:bodyPr/>
        <a:lstStyle/>
        <a:p>
          <a:pPr rtl="1"/>
          <a:endParaRPr lang="he-IL"/>
        </a:p>
      </dgm:t>
    </dgm:pt>
    <dgm:pt modelId="{E5AB9A0F-01ED-4940-91DE-BDE8EA4A5B42}">
      <dgm:prSet phldrT="[טקסט]" custT="1"/>
      <dgm:spPr/>
      <dgm:t>
        <a:bodyPr/>
        <a:lstStyle/>
        <a:p>
          <a:pPr rtl="1"/>
          <a:r>
            <a:rPr lang="he-IL" sz="1400" b="1" dirty="0" smtClean="0"/>
            <a:t> 4. </a:t>
          </a:r>
          <a:r>
            <a:rPr lang="ar-SA" sz="1400" b="1" dirty="0" smtClean="0"/>
            <a:t>يتم نقل هذه الاشارات الى باقي اعضاء الجسم</a:t>
          </a:r>
          <a:endParaRPr lang="he-IL" sz="1400" b="1" dirty="0"/>
        </a:p>
      </dgm:t>
    </dgm:pt>
    <dgm:pt modelId="{CDD556CD-5EC2-46DD-AE16-42403A194B9A}" type="parTrans" cxnId="{78C2218C-F39C-4143-A9F4-C0032773918A}">
      <dgm:prSet/>
      <dgm:spPr/>
      <dgm:t>
        <a:bodyPr/>
        <a:lstStyle/>
        <a:p>
          <a:pPr rtl="1"/>
          <a:endParaRPr lang="he-IL"/>
        </a:p>
      </dgm:t>
    </dgm:pt>
    <dgm:pt modelId="{1F81AEEF-7BAB-47FA-A77F-2BB6831A3601}" type="sibTrans" cxnId="{78C2218C-F39C-4143-A9F4-C0032773918A}">
      <dgm:prSet/>
      <dgm:spPr/>
      <dgm:t>
        <a:bodyPr/>
        <a:lstStyle/>
        <a:p>
          <a:pPr rtl="1"/>
          <a:endParaRPr lang="he-IL"/>
        </a:p>
      </dgm:t>
    </dgm:pt>
    <dgm:pt modelId="{8B7E6AC0-00E2-47CF-9CEB-9DAE847C685D}">
      <dgm:prSet phldrT="[טקסט]" custT="1"/>
      <dgm:spPr/>
      <dgm:t>
        <a:bodyPr/>
        <a:lstStyle/>
        <a:p>
          <a:pPr rtl="1"/>
          <a:r>
            <a:rPr lang="he-IL" sz="2000" b="1" dirty="0" smtClean="0"/>
            <a:t>5. </a:t>
          </a:r>
          <a:r>
            <a:rPr lang="ar-SA" sz="2000" b="1" dirty="0" smtClean="0"/>
            <a:t>تشغيل الاعضاء</a:t>
          </a:r>
          <a:endParaRPr lang="he-IL" sz="2000" b="1" dirty="0"/>
        </a:p>
      </dgm:t>
    </dgm:pt>
    <dgm:pt modelId="{7A088692-4AA5-4634-9442-BF02299CED58}" type="parTrans" cxnId="{B9757425-C7E3-4ADF-B7BF-BD4BC4C99DE6}">
      <dgm:prSet/>
      <dgm:spPr/>
      <dgm:t>
        <a:bodyPr/>
        <a:lstStyle/>
        <a:p>
          <a:pPr rtl="1"/>
          <a:endParaRPr lang="he-IL"/>
        </a:p>
      </dgm:t>
    </dgm:pt>
    <dgm:pt modelId="{10925D96-8137-489F-BED9-6608592EFA49}" type="sibTrans" cxnId="{B9757425-C7E3-4ADF-B7BF-BD4BC4C99DE6}">
      <dgm:prSet/>
      <dgm:spPr/>
      <dgm:t>
        <a:bodyPr/>
        <a:lstStyle/>
        <a:p>
          <a:pPr rtl="1"/>
          <a:endParaRPr lang="he-IL"/>
        </a:p>
      </dgm:t>
    </dgm:pt>
    <dgm:pt modelId="{09EA115F-58B9-4C2C-BED7-2277FC6E7F8E}" type="pres">
      <dgm:prSet presAssocID="{1C0AC050-1F90-4964-9CD5-00374CA04CB1}" presName="cycle" presStyleCnt="0">
        <dgm:presLayoutVars>
          <dgm:dir/>
          <dgm:resizeHandles val="exact"/>
        </dgm:presLayoutVars>
      </dgm:prSet>
      <dgm:spPr/>
      <dgm:t>
        <a:bodyPr/>
        <a:lstStyle/>
        <a:p>
          <a:pPr rtl="1"/>
          <a:endParaRPr lang="he-IL"/>
        </a:p>
      </dgm:t>
    </dgm:pt>
    <dgm:pt modelId="{B15D3F87-76B7-45A7-BA98-CB04CD93DA9E}" type="pres">
      <dgm:prSet presAssocID="{40BB2CBE-1F2E-4394-9C0F-B108F7A013F9}" presName="node" presStyleLbl="node1" presStyleIdx="0" presStyleCnt="5">
        <dgm:presLayoutVars>
          <dgm:bulletEnabled val="1"/>
        </dgm:presLayoutVars>
      </dgm:prSet>
      <dgm:spPr/>
      <dgm:t>
        <a:bodyPr/>
        <a:lstStyle/>
        <a:p>
          <a:pPr rtl="1"/>
          <a:endParaRPr lang="he-IL"/>
        </a:p>
      </dgm:t>
    </dgm:pt>
    <dgm:pt modelId="{F5F10323-D8AA-4D0B-BF88-A1C7F405BB7B}" type="pres">
      <dgm:prSet presAssocID="{40BB2CBE-1F2E-4394-9C0F-B108F7A013F9}" presName="spNode" presStyleCnt="0"/>
      <dgm:spPr/>
      <dgm:t>
        <a:bodyPr/>
        <a:lstStyle/>
        <a:p>
          <a:endParaRPr lang="en-US"/>
        </a:p>
      </dgm:t>
    </dgm:pt>
    <dgm:pt modelId="{C308CB5D-D973-42A1-8560-A5EA5019C357}" type="pres">
      <dgm:prSet presAssocID="{92BB5F49-A797-4D47-B984-B256BC81D009}" presName="sibTrans" presStyleLbl="sibTrans1D1" presStyleIdx="0" presStyleCnt="5"/>
      <dgm:spPr/>
      <dgm:t>
        <a:bodyPr/>
        <a:lstStyle/>
        <a:p>
          <a:pPr rtl="1"/>
          <a:endParaRPr lang="he-IL"/>
        </a:p>
      </dgm:t>
    </dgm:pt>
    <dgm:pt modelId="{E7254661-681C-4EE0-86B2-EAA865C83E6C}" type="pres">
      <dgm:prSet presAssocID="{FE6A4C9D-F191-4655-82FD-9FAD6F8B0C92}" presName="node" presStyleLbl="node1" presStyleIdx="1" presStyleCnt="5">
        <dgm:presLayoutVars>
          <dgm:bulletEnabled val="1"/>
        </dgm:presLayoutVars>
      </dgm:prSet>
      <dgm:spPr/>
      <dgm:t>
        <a:bodyPr/>
        <a:lstStyle/>
        <a:p>
          <a:pPr rtl="1"/>
          <a:endParaRPr lang="he-IL"/>
        </a:p>
      </dgm:t>
    </dgm:pt>
    <dgm:pt modelId="{CB685B5C-37D2-416D-99BC-6D29350E22E1}" type="pres">
      <dgm:prSet presAssocID="{FE6A4C9D-F191-4655-82FD-9FAD6F8B0C92}" presName="spNode" presStyleCnt="0"/>
      <dgm:spPr/>
      <dgm:t>
        <a:bodyPr/>
        <a:lstStyle/>
        <a:p>
          <a:endParaRPr lang="en-US"/>
        </a:p>
      </dgm:t>
    </dgm:pt>
    <dgm:pt modelId="{989159AF-B75B-491F-8AE4-1CC3430626D6}" type="pres">
      <dgm:prSet presAssocID="{2BABDB93-5E19-4AF3-8CA0-C707AE0688FD}" presName="sibTrans" presStyleLbl="sibTrans1D1" presStyleIdx="1" presStyleCnt="5"/>
      <dgm:spPr/>
      <dgm:t>
        <a:bodyPr/>
        <a:lstStyle/>
        <a:p>
          <a:pPr rtl="1"/>
          <a:endParaRPr lang="he-IL"/>
        </a:p>
      </dgm:t>
    </dgm:pt>
    <dgm:pt modelId="{2064AC2F-B533-4252-953B-520F37C03C52}" type="pres">
      <dgm:prSet presAssocID="{6D12E713-18A8-492D-A9A2-3316AD10CAC4}" presName="node" presStyleLbl="node1" presStyleIdx="2" presStyleCnt="5">
        <dgm:presLayoutVars>
          <dgm:bulletEnabled val="1"/>
        </dgm:presLayoutVars>
      </dgm:prSet>
      <dgm:spPr/>
      <dgm:t>
        <a:bodyPr/>
        <a:lstStyle/>
        <a:p>
          <a:pPr rtl="1"/>
          <a:endParaRPr lang="he-IL"/>
        </a:p>
      </dgm:t>
    </dgm:pt>
    <dgm:pt modelId="{655DE724-0FE7-4E8C-909F-110D0DD201A5}" type="pres">
      <dgm:prSet presAssocID="{6D12E713-18A8-492D-A9A2-3316AD10CAC4}" presName="spNode" presStyleCnt="0"/>
      <dgm:spPr/>
      <dgm:t>
        <a:bodyPr/>
        <a:lstStyle/>
        <a:p>
          <a:endParaRPr lang="en-US"/>
        </a:p>
      </dgm:t>
    </dgm:pt>
    <dgm:pt modelId="{2DADB600-1AF5-4481-982D-D4FAF9D5FE23}" type="pres">
      <dgm:prSet presAssocID="{01EDF9DD-81E1-46B5-AACF-9420C37C4179}" presName="sibTrans" presStyleLbl="sibTrans1D1" presStyleIdx="2" presStyleCnt="5"/>
      <dgm:spPr/>
      <dgm:t>
        <a:bodyPr/>
        <a:lstStyle/>
        <a:p>
          <a:pPr rtl="1"/>
          <a:endParaRPr lang="he-IL"/>
        </a:p>
      </dgm:t>
    </dgm:pt>
    <dgm:pt modelId="{15184FD4-7DDB-43F4-84D2-90AE59001C0E}" type="pres">
      <dgm:prSet presAssocID="{E5AB9A0F-01ED-4940-91DE-BDE8EA4A5B42}" presName="node" presStyleLbl="node1" presStyleIdx="3" presStyleCnt="5" custScaleX="122011">
        <dgm:presLayoutVars>
          <dgm:bulletEnabled val="1"/>
        </dgm:presLayoutVars>
      </dgm:prSet>
      <dgm:spPr/>
      <dgm:t>
        <a:bodyPr/>
        <a:lstStyle/>
        <a:p>
          <a:pPr rtl="1"/>
          <a:endParaRPr lang="he-IL"/>
        </a:p>
      </dgm:t>
    </dgm:pt>
    <dgm:pt modelId="{4A950E67-D467-4546-B86E-B568B2B25433}" type="pres">
      <dgm:prSet presAssocID="{E5AB9A0F-01ED-4940-91DE-BDE8EA4A5B42}" presName="spNode" presStyleCnt="0"/>
      <dgm:spPr/>
      <dgm:t>
        <a:bodyPr/>
        <a:lstStyle/>
        <a:p>
          <a:endParaRPr lang="en-US"/>
        </a:p>
      </dgm:t>
    </dgm:pt>
    <dgm:pt modelId="{8458FBBB-6517-4506-9957-6376947E0A26}" type="pres">
      <dgm:prSet presAssocID="{1F81AEEF-7BAB-47FA-A77F-2BB6831A3601}" presName="sibTrans" presStyleLbl="sibTrans1D1" presStyleIdx="3" presStyleCnt="5"/>
      <dgm:spPr/>
      <dgm:t>
        <a:bodyPr/>
        <a:lstStyle/>
        <a:p>
          <a:pPr rtl="1"/>
          <a:endParaRPr lang="he-IL"/>
        </a:p>
      </dgm:t>
    </dgm:pt>
    <dgm:pt modelId="{89994E08-0D62-4ADA-9843-823D04875FE5}" type="pres">
      <dgm:prSet presAssocID="{8B7E6AC0-00E2-47CF-9CEB-9DAE847C685D}" presName="node" presStyleLbl="node1" presStyleIdx="4" presStyleCnt="5">
        <dgm:presLayoutVars>
          <dgm:bulletEnabled val="1"/>
        </dgm:presLayoutVars>
      </dgm:prSet>
      <dgm:spPr/>
      <dgm:t>
        <a:bodyPr/>
        <a:lstStyle/>
        <a:p>
          <a:pPr rtl="1"/>
          <a:endParaRPr lang="he-IL"/>
        </a:p>
      </dgm:t>
    </dgm:pt>
    <dgm:pt modelId="{360ED7A3-4700-4075-BFE9-17D56572CB25}" type="pres">
      <dgm:prSet presAssocID="{8B7E6AC0-00E2-47CF-9CEB-9DAE847C685D}" presName="spNode" presStyleCnt="0"/>
      <dgm:spPr/>
      <dgm:t>
        <a:bodyPr/>
        <a:lstStyle/>
        <a:p>
          <a:endParaRPr lang="en-US"/>
        </a:p>
      </dgm:t>
    </dgm:pt>
    <dgm:pt modelId="{4B4C7673-DB67-4868-8C0F-21A64C911B69}" type="pres">
      <dgm:prSet presAssocID="{10925D96-8137-489F-BED9-6608592EFA49}" presName="sibTrans" presStyleLbl="sibTrans1D1" presStyleIdx="4" presStyleCnt="5"/>
      <dgm:spPr/>
      <dgm:t>
        <a:bodyPr/>
        <a:lstStyle/>
        <a:p>
          <a:pPr rtl="1"/>
          <a:endParaRPr lang="he-IL"/>
        </a:p>
      </dgm:t>
    </dgm:pt>
  </dgm:ptLst>
  <dgm:cxnLst>
    <dgm:cxn modelId="{8C61A96A-ED59-49D7-81E4-901E64F4E203}" type="presOf" srcId="{8B7E6AC0-00E2-47CF-9CEB-9DAE847C685D}" destId="{89994E08-0D62-4ADA-9843-823D04875FE5}" srcOrd="0" destOrd="0" presId="urn:microsoft.com/office/officeart/2005/8/layout/cycle5"/>
    <dgm:cxn modelId="{7C2C3D42-9350-4C4B-9981-7D843455F3F6}" type="presOf" srcId="{10925D96-8137-489F-BED9-6608592EFA49}" destId="{4B4C7673-DB67-4868-8C0F-21A64C911B69}" srcOrd="0" destOrd="0" presId="urn:microsoft.com/office/officeart/2005/8/layout/cycle5"/>
    <dgm:cxn modelId="{EFDB9F83-45F5-442F-BE2E-9CAE6A041798}" srcId="{1C0AC050-1F90-4964-9CD5-00374CA04CB1}" destId="{40BB2CBE-1F2E-4394-9C0F-B108F7A013F9}" srcOrd="0" destOrd="0" parTransId="{198B1C5D-4119-45DC-8D8F-40B58537EC54}" sibTransId="{92BB5F49-A797-4D47-B984-B256BC81D009}"/>
    <dgm:cxn modelId="{78C2218C-F39C-4143-A9F4-C0032773918A}" srcId="{1C0AC050-1F90-4964-9CD5-00374CA04CB1}" destId="{E5AB9A0F-01ED-4940-91DE-BDE8EA4A5B42}" srcOrd="3" destOrd="0" parTransId="{CDD556CD-5EC2-46DD-AE16-42403A194B9A}" sibTransId="{1F81AEEF-7BAB-47FA-A77F-2BB6831A3601}"/>
    <dgm:cxn modelId="{BAF22DC1-9C17-438B-8BBA-176C5EEADF1E}" type="presOf" srcId="{1F81AEEF-7BAB-47FA-A77F-2BB6831A3601}" destId="{8458FBBB-6517-4506-9957-6376947E0A26}" srcOrd="0" destOrd="0" presId="urn:microsoft.com/office/officeart/2005/8/layout/cycle5"/>
    <dgm:cxn modelId="{89D3BEA8-68D3-477E-A874-D0EB0C4DE55A}" srcId="{1C0AC050-1F90-4964-9CD5-00374CA04CB1}" destId="{6D12E713-18A8-492D-A9A2-3316AD10CAC4}" srcOrd="2" destOrd="0" parTransId="{15B25252-61B3-43F5-8D85-7E20D3B91668}" sibTransId="{01EDF9DD-81E1-46B5-AACF-9420C37C4179}"/>
    <dgm:cxn modelId="{17282DD0-C21E-42BA-8B12-77AC8686C413}" type="presOf" srcId="{1C0AC050-1F90-4964-9CD5-00374CA04CB1}" destId="{09EA115F-58B9-4C2C-BED7-2277FC6E7F8E}" srcOrd="0" destOrd="0" presId="urn:microsoft.com/office/officeart/2005/8/layout/cycle5"/>
    <dgm:cxn modelId="{16ED3C3A-8E96-42EE-9F60-308D23140CC0}" type="presOf" srcId="{2BABDB93-5E19-4AF3-8CA0-C707AE0688FD}" destId="{989159AF-B75B-491F-8AE4-1CC3430626D6}" srcOrd="0" destOrd="0" presId="urn:microsoft.com/office/officeart/2005/8/layout/cycle5"/>
    <dgm:cxn modelId="{468C6BC6-F597-4EE6-A47F-1B7050C1C02E}" type="presOf" srcId="{92BB5F49-A797-4D47-B984-B256BC81D009}" destId="{C308CB5D-D973-42A1-8560-A5EA5019C357}" srcOrd="0" destOrd="0" presId="urn:microsoft.com/office/officeart/2005/8/layout/cycle5"/>
    <dgm:cxn modelId="{CE6CB334-C77A-4E43-A5A6-4744E83EF757}" srcId="{1C0AC050-1F90-4964-9CD5-00374CA04CB1}" destId="{FE6A4C9D-F191-4655-82FD-9FAD6F8B0C92}" srcOrd="1" destOrd="0" parTransId="{05925647-6E67-4DF6-B8A2-D65418D07DD1}" sibTransId="{2BABDB93-5E19-4AF3-8CA0-C707AE0688FD}"/>
    <dgm:cxn modelId="{B9757425-C7E3-4ADF-B7BF-BD4BC4C99DE6}" srcId="{1C0AC050-1F90-4964-9CD5-00374CA04CB1}" destId="{8B7E6AC0-00E2-47CF-9CEB-9DAE847C685D}" srcOrd="4" destOrd="0" parTransId="{7A088692-4AA5-4634-9442-BF02299CED58}" sibTransId="{10925D96-8137-489F-BED9-6608592EFA49}"/>
    <dgm:cxn modelId="{FD8659BB-BB8C-41BC-BDDC-4837EC77D9CB}" type="presOf" srcId="{01EDF9DD-81E1-46B5-AACF-9420C37C4179}" destId="{2DADB600-1AF5-4481-982D-D4FAF9D5FE23}" srcOrd="0" destOrd="0" presId="urn:microsoft.com/office/officeart/2005/8/layout/cycle5"/>
    <dgm:cxn modelId="{B65804AD-AACE-4460-82E0-99932545C7A9}" type="presOf" srcId="{40BB2CBE-1F2E-4394-9C0F-B108F7A013F9}" destId="{B15D3F87-76B7-45A7-BA98-CB04CD93DA9E}" srcOrd="0" destOrd="0" presId="urn:microsoft.com/office/officeart/2005/8/layout/cycle5"/>
    <dgm:cxn modelId="{A1474F93-B44C-4A97-8986-FC5E398265EC}" type="presOf" srcId="{6D12E713-18A8-492D-A9A2-3316AD10CAC4}" destId="{2064AC2F-B533-4252-953B-520F37C03C52}" srcOrd="0" destOrd="0" presId="urn:microsoft.com/office/officeart/2005/8/layout/cycle5"/>
    <dgm:cxn modelId="{9526CA4C-CF84-49B3-9606-604AA9966BF9}" type="presOf" srcId="{FE6A4C9D-F191-4655-82FD-9FAD6F8B0C92}" destId="{E7254661-681C-4EE0-86B2-EAA865C83E6C}" srcOrd="0" destOrd="0" presId="urn:microsoft.com/office/officeart/2005/8/layout/cycle5"/>
    <dgm:cxn modelId="{020C841D-85A0-41D6-A625-AC576849FACB}" type="presOf" srcId="{E5AB9A0F-01ED-4940-91DE-BDE8EA4A5B42}" destId="{15184FD4-7DDB-43F4-84D2-90AE59001C0E}" srcOrd="0" destOrd="0" presId="urn:microsoft.com/office/officeart/2005/8/layout/cycle5"/>
    <dgm:cxn modelId="{B32C92DB-3759-4BE5-B52C-756726826332}" type="presParOf" srcId="{09EA115F-58B9-4C2C-BED7-2277FC6E7F8E}" destId="{B15D3F87-76B7-45A7-BA98-CB04CD93DA9E}" srcOrd="0" destOrd="0" presId="urn:microsoft.com/office/officeart/2005/8/layout/cycle5"/>
    <dgm:cxn modelId="{4F9FF48D-6809-46A6-A511-CA2899D1C6CD}" type="presParOf" srcId="{09EA115F-58B9-4C2C-BED7-2277FC6E7F8E}" destId="{F5F10323-D8AA-4D0B-BF88-A1C7F405BB7B}" srcOrd="1" destOrd="0" presId="urn:microsoft.com/office/officeart/2005/8/layout/cycle5"/>
    <dgm:cxn modelId="{90CB468B-7DB4-4387-8DF6-C55A7E19A317}" type="presParOf" srcId="{09EA115F-58B9-4C2C-BED7-2277FC6E7F8E}" destId="{C308CB5D-D973-42A1-8560-A5EA5019C357}" srcOrd="2" destOrd="0" presId="urn:microsoft.com/office/officeart/2005/8/layout/cycle5"/>
    <dgm:cxn modelId="{9FA03F29-93A0-4508-BCE4-214EC2412A23}" type="presParOf" srcId="{09EA115F-58B9-4C2C-BED7-2277FC6E7F8E}" destId="{E7254661-681C-4EE0-86B2-EAA865C83E6C}" srcOrd="3" destOrd="0" presId="urn:microsoft.com/office/officeart/2005/8/layout/cycle5"/>
    <dgm:cxn modelId="{D24C94CB-B491-4F83-AA8E-E1262912DC29}" type="presParOf" srcId="{09EA115F-58B9-4C2C-BED7-2277FC6E7F8E}" destId="{CB685B5C-37D2-416D-99BC-6D29350E22E1}" srcOrd="4" destOrd="0" presId="urn:microsoft.com/office/officeart/2005/8/layout/cycle5"/>
    <dgm:cxn modelId="{929227C7-C1B7-4975-83F2-38C4E7D3FA48}" type="presParOf" srcId="{09EA115F-58B9-4C2C-BED7-2277FC6E7F8E}" destId="{989159AF-B75B-491F-8AE4-1CC3430626D6}" srcOrd="5" destOrd="0" presId="urn:microsoft.com/office/officeart/2005/8/layout/cycle5"/>
    <dgm:cxn modelId="{2191701A-B201-40FE-A5F9-9F646F42C973}" type="presParOf" srcId="{09EA115F-58B9-4C2C-BED7-2277FC6E7F8E}" destId="{2064AC2F-B533-4252-953B-520F37C03C52}" srcOrd="6" destOrd="0" presId="urn:microsoft.com/office/officeart/2005/8/layout/cycle5"/>
    <dgm:cxn modelId="{E633F210-B1F0-40D0-8A6C-890ABAA09C85}" type="presParOf" srcId="{09EA115F-58B9-4C2C-BED7-2277FC6E7F8E}" destId="{655DE724-0FE7-4E8C-909F-110D0DD201A5}" srcOrd="7" destOrd="0" presId="urn:microsoft.com/office/officeart/2005/8/layout/cycle5"/>
    <dgm:cxn modelId="{197EA160-FF56-46C5-8F35-2D6D20E68AEE}" type="presParOf" srcId="{09EA115F-58B9-4C2C-BED7-2277FC6E7F8E}" destId="{2DADB600-1AF5-4481-982D-D4FAF9D5FE23}" srcOrd="8" destOrd="0" presId="urn:microsoft.com/office/officeart/2005/8/layout/cycle5"/>
    <dgm:cxn modelId="{81390CF9-B1A9-4D5D-ABAA-0BB049B939E5}" type="presParOf" srcId="{09EA115F-58B9-4C2C-BED7-2277FC6E7F8E}" destId="{15184FD4-7DDB-43F4-84D2-90AE59001C0E}" srcOrd="9" destOrd="0" presId="urn:microsoft.com/office/officeart/2005/8/layout/cycle5"/>
    <dgm:cxn modelId="{F7C6912C-F29B-4610-9DBC-BE3E4CC4DABC}" type="presParOf" srcId="{09EA115F-58B9-4C2C-BED7-2277FC6E7F8E}" destId="{4A950E67-D467-4546-B86E-B568B2B25433}" srcOrd="10" destOrd="0" presId="urn:microsoft.com/office/officeart/2005/8/layout/cycle5"/>
    <dgm:cxn modelId="{8C0AA061-4080-466F-9A2C-2DD1BDBD7A1D}" type="presParOf" srcId="{09EA115F-58B9-4C2C-BED7-2277FC6E7F8E}" destId="{8458FBBB-6517-4506-9957-6376947E0A26}" srcOrd="11" destOrd="0" presId="urn:microsoft.com/office/officeart/2005/8/layout/cycle5"/>
    <dgm:cxn modelId="{E69D0E03-C2FA-4CC5-BD24-D0F9630EB752}" type="presParOf" srcId="{09EA115F-58B9-4C2C-BED7-2277FC6E7F8E}" destId="{89994E08-0D62-4ADA-9843-823D04875FE5}" srcOrd="12" destOrd="0" presId="urn:microsoft.com/office/officeart/2005/8/layout/cycle5"/>
    <dgm:cxn modelId="{4DD1D1EF-4FEA-4F2A-A0F6-983930928322}" type="presParOf" srcId="{09EA115F-58B9-4C2C-BED7-2277FC6E7F8E}" destId="{360ED7A3-4700-4075-BFE9-17D56572CB25}" srcOrd="13" destOrd="0" presId="urn:microsoft.com/office/officeart/2005/8/layout/cycle5"/>
    <dgm:cxn modelId="{10E0401B-D118-445A-90D5-577105F8B62B}" type="presParOf" srcId="{09EA115F-58B9-4C2C-BED7-2277FC6E7F8E}" destId="{4B4C7673-DB67-4868-8C0F-21A64C911B69}" srcOrd="14" destOrd="0" presId="urn:microsoft.com/office/officeart/2005/8/layout/cycle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D62474-0B60-4323-A7AA-424EF96ABB1D}">
      <dsp:nvSpPr>
        <dsp:cNvPr id="0" name=""/>
        <dsp:cNvSpPr/>
      </dsp:nvSpPr>
      <dsp:spPr>
        <a:xfrm>
          <a:off x="1453730" y="471775"/>
          <a:ext cx="3157993" cy="3157993"/>
        </a:xfrm>
        <a:prstGeom prst="blockArc">
          <a:avLst>
            <a:gd name="adj1" fmla="val 10796755"/>
            <a:gd name="adj2" fmla="val 16145930"/>
            <a:gd name="adj3" fmla="val 4638"/>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0011B9-050B-4830-BA15-79FE1D8C5C22}">
      <dsp:nvSpPr>
        <dsp:cNvPr id="0" name=""/>
        <dsp:cNvSpPr/>
      </dsp:nvSpPr>
      <dsp:spPr>
        <a:xfrm>
          <a:off x="1453730" y="474496"/>
          <a:ext cx="3157993" cy="3157993"/>
        </a:xfrm>
        <a:prstGeom prst="blockArc">
          <a:avLst>
            <a:gd name="adj1" fmla="val 5399999"/>
            <a:gd name="adj2" fmla="val 10802819"/>
            <a:gd name="adj3" fmla="val 4638"/>
          </a:avLst>
        </a:prstGeom>
        <a:solidFill>
          <a:schemeClr val="accent2">
            <a:hueOff val="3121013"/>
            <a:satOff val="-3893"/>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452B7E-515C-4FFA-A071-DEFBDA20FAF6}">
      <dsp:nvSpPr>
        <dsp:cNvPr id="0" name=""/>
        <dsp:cNvSpPr/>
      </dsp:nvSpPr>
      <dsp:spPr>
        <a:xfrm>
          <a:off x="1453731" y="474496"/>
          <a:ext cx="3157993" cy="3157993"/>
        </a:xfrm>
        <a:prstGeom prst="blockArc">
          <a:avLst>
            <a:gd name="adj1" fmla="val 21597181"/>
            <a:gd name="adj2" fmla="val 5400001"/>
            <a:gd name="adj3" fmla="val 4638"/>
          </a:avLst>
        </a:prstGeom>
        <a:solidFill>
          <a:schemeClr val="accent2">
            <a:hueOff val="1560506"/>
            <a:satOff val="-1946"/>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9004BF-DE9A-47B5-92EE-6C1A8DAF9019}">
      <dsp:nvSpPr>
        <dsp:cNvPr id="0" name=""/>
        <dsp:cNvSpPr/>
      </dsp:nvSpPr>
      <dsp:spPr>
        <a:xfrm>
          <a:off x="1453731" y="471775"/>
          <a:ext cx="3157993" cy="3157993"/>
        </a:xfrm>
        <a:prstGeom prst="blockArc">
          <a:avLst>
            <a:gd name="adj1" fmla="val 16145927"/>
            <a:gd name="adj2" fmla="val 3245"/>
            <a:gd name="adj3" fmla="val 463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90AAA2-554E-4291-B822-77072F5D2D8C}">
      <dsp:nvSpPr>
        <dsp:cNvPr id="0" name=""/>
        <dsp:cNvSpPr/>
      </dsp:nvSpPr>
      <dsp:spPr>
        <a:xfrm>
          <a:off x="2306178" y="1325678"/>
          <a:ext cx="1453098" cy="14530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t>الكهرباء بالطبيعة</a:t>
          </a:r>
          <a:endParaRPr lang="he-IL" sz="2400" kern="1200" dirty="0"/>
        </a:p>
      </dsp:txBody>
      <dsp:txXfrm>
        <a:off x="2306178" y="1325678"/>
        <a:ext cx="1453098" cy="1453098"/>
      </dsp:txXfrm>
    </dsp:sp>
    <dsp:sp modelId="{C180F6A8-DA36-4744-B79C-C8AECE66CA5D}">
      <dsp:nvSpPr>
        <dsp:cNvPr id="0" name=""/>
        <dsp:cNvSpPr/>
      </dsp:nvSpPr>
      <dsp:spPr>
        <a:xfrm>
          <a:off x="2190725" y="0"/>
          <a:ext cx="1635486" cy="101716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kern="1200" dirty="0" smtClean="0"/>
            <a:t>كيف خلقت الكهرباء في الطبيعة.</a:t>
          </a:r>
          <a:endParaRPr lang="he-IL" sz="1600" kern="1200" dirty="0"/>
        </a:p>
      </dsp:txBody>
      <dsp:txXfrm>
        <a:off x="2190725" y="0"/>
        <a:ext cx="1635486" cy="1017169"/>
      </dsp:txXfrm>
    </dsp:sp>
    <dsp:sp modelId="{FC08ACF3-A9B2-4507-AA2E-F7AF80952075}">
      <dsp:nvSpPr>
        <dsp:cNvPr id="0" name=""/>
        <dsp:cNvSpPr/>
      </dsp:nvSpPr>
      <dsp:spPr>
        <a:xfrm>
          <a:off x="4083304" y="1565954"/>
          <a:ext cx="983602" cy="972546"/>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kern="1200" dirty="0" smtClean="0"/>
            <a:t>الموارد الطبيعية وإنتاج الكهرباء</a:t>
          </a:r>
          <a:endParaRPr lang="he-IL" sz="1400" kern="1200" dirty="0"/>
        </a:p>
      </dsp:txBody>
      <dsp:txXfrm>
        <a:off x="4083304" y="1565954"/>
        <a:ext cx="983602" cy="972546"/>
      </dsp:txXfrm>
    </dsp:sp>
    <dsp:sp modelId="{1F356F99-FE93-42C0-9221-6CC5E315BBC9}">
      <dsp:nvSpPr>
        <dsp:cNvPr id="0" name=""/>
        <dsp:cNvSpPr/>
      </dsp:nvSpPr>
      <dsp:spPr>
        <a:xfrm>
          <a:off x="2524143" y="3087286"/>
          <a:ext cx="1017169" cy="1017169"/>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kern="1200" dirty="0" smtClean="0"/>
            <a:t>الكهرباء والكائنات الحية</a:t>
          </a:r>
          <a:endParaRPr lang="he-IL" sz="1600" kern="1200" dirty="0"/>
        </a:p>
      </dsp:txBody>
      <dsp:txXfrm>
        <a:off x="2524143" y="3087286"/>
        <a:ext cx="1017169" cy="1017169"/>
      </dsp:txXfrm>
    </dsp:sp>
    <dsp:sp modelId="{70A4517B-B37E-4259-BD75-1AFDF3267428}">
      <dsp:nvSpPr>
        <dsp:cNvPr id="0" name=""/>
        <dsp:cNvSpPr/>
      </dsp:nvSpPr>
      <dsp:spPr>
        <a:xfrm>
          <a:off x="981764" y="1543643"/>
          <a:ext cx="1017169" cy="1017169"/>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kern="1200" dirty="0" smtClean="0"/>
            <a:t>الكهرباء في الجسم الحي</a:t>
          </a:r>
          <a:endParaRPr lang="he-IL" sz="1600" kern="1200" dirty="0"/>
        </a:p>
      </dsp:txBody>
      <dsp:txXfrm>
        <a:off x="981764" y="1543643"/>
        <a:ext cx="1017169" cy="101716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89686A-FE76-4F84-9F50-71AE2947B8F9}">
      <dsp:nvSpPr>
        <dsp:cNvPr id="0" name=""/>
        <dsp:cNvSpPr/>
      </dsp:nvSpPr>
      <dsp:spPr>
        <a:xfrm>
          <a:off x="221391" y="0"/>
          <a:ext cx="1663045" cy="1663045"/>
        </a:xfrm>
        <a:prstGeom prst="roundRect">
          <a:avLst>
            <a:gd name="adj" fmla="val 1000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8897FC-EE7D-4424-A15C-5905D3218573}">
      <dsp:nvSpPr>
        <dsp:cNvPr id="0" name=""/>
        <dsp:cNvSpPr/>
      </dsp:nvSpPr>
      <dsp:spPr>
        <a:xfrm>
          <a:off x="221392" y="1099396"/>
          <a:ext cx="1663045" cy="185293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b="1" u="sng" kern="1200" dirty="0" smtClean="0"/>
            <a:t>الجسم </a:t>
          </a:r>
          <a:r>
            <a:rPr lang="ar-SA" sz="1400" b="1" u="sng" kern="1200" dirty="0" err="1" smtClean="0"/>
            <a:t>الاول </a:t>
          </a:r>
          <a:r>
            <a:rPr lang="ar-SA" sz="1400" b="1" u="sng" kern="1200" dirty="0" smtClean="0"/>
            <a:t>-الشعر</a:t>
          </a:r>
          <a:endParaRPr lang="he-IL" sz="1400" b="1" u="sng" kern="1200" dirty="0"/>
        </a:p>
      </dsp:txBody>
      <dsp:txXfrm>
        <a:off x="221392" y="1099396"/>
        <a:ext cx="1663045" cy="1852931"/>
      </dsp:txXfrm>
    </dsp:sp>
    <dsp:sp modelId="{50236CBC-52F8-45B6-ADDF-2E9A22B87ABB}">
      <dsp:nvSpPr>
        <dsp:cNvPr id="0" name=""/>
        <dsp:cNvSpPr/>
      </dsp:nvSpPr>
      <dsp:spPr>
        <a:xfrm>
          <a:off x="2092698" y="464499"/>
          <a:ext cx="360408" cy="39960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he-IL" sz="1800" kern="1200"/>
        </a:p>
      </dsp:txBody>
      <dsp:txXfrm>
        <a:off x="2092698" y="464499"/>
        <a:ext cx="360408" cy="399606"/>
      </dsp:txXfrm>
    </dsp:sp>
    <dsp:sp modelId="{194B0EFF-0B05-44A2-BB46-E573B720592E}">
      <dsp:nvSpPr>
        <dsp:cNvPr id="0" name=""/>
        <dsp:cNvSpPr/>
      </dsp:nvSpPr>
      <dsp:spPr>
        <a:xfrm>
          <a:off x="2914175" y="0"/>
          <a:ext cx="1663045" cy="166304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0FE6CC-D1F5-486C-A129-7A52CBCF3D31}">
      <dsp:nvSpPr>
        <dsp:cNvPr id="0" name=""/>
        <dsp:cNvSpPr/>
      </dsp:nvSpPr>
      <dsp:spPr>
        <a:xfrm>
          <a:off x="2852245" y="1099396"/>
          <a:ext cx="1663045" cy="1852931"/>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u="sng" kern="1200" dirty="0" smtClean="0"/>
            <a:t>الجسم الثاني- المشط</a:t>
          </a:r>
          <a:endParaRPr lang="he-IL" sz="1600" b="1" u="sng" kern="1200" dirty="0" smtClean="0"/>
        </a:p>
        <a:p>
          <a:pPr lvl="0" algn="ctr" defTabSz="711200" rtl="1">
            <a:lnSpc>
              <a:spcPct val="90000"/>
            </a:lnSpc>
            <a:spcBef>
              <a:spcPct val="0"/>
            </a:spcBef>
            <a:spcAft>
              <a:spcPct val="35000"/>
            </a:spcAft>
          </a:pPr>
          <a:r>
            <a:rPr lang="ar-SA" sz="1050" kern="1200" dirty="0" smtClean="0"/>
            <a:t>خلال فرك اسنان المشط بالشعر</a:t>
          </a:r>
          <a:r>
            <a:rPr lang="he-IL" sz="1050" kern="1200" dirty="0" smtClean="0"/>
            <a:t> </a:t>
          </a:r>
          <a:r>
            <a:rPr lang="ar-SA" sz="1050" kern="1200" dirty="0" smtClean="0"/>
            <a:t>تنتقل الكترونات من الشعر لأسنان المشط وهكذا تنتج الشحنات الكهربائية</a:t>
          </a:r>
          <a:r>
            <a:rPr lang="he-IL" sz="1050" kern="1200" dirty="0" smtClean="0"/>
            <a:t> .</a:t>
          </a:r>
          <a:endParaRPr lang="he-IL" sz="1200" kern="1200" dirty="0"/>
        </a:p>
      </dsp:txBody>
      <dsp:txXfrm>
        <a:off x="2852245" y="1099396"/>
        <a:ext cx="1663045" cy="1852931"/>
      </dsp:txXfrm>
    </dsp:sp>
    <dsp:sp modelId="{3BFCC612-81BC-4124-9175-6B08EAC0AE50}">
      <dsp:nvSpPr>
        <dsp:cNvPr id="0" name=""/>
        <dsp:cNvSpPr/>
      </dsp:nvSpPr>
      <dsp:spPr>
        <a:xfrm>
          <a:off x="4811604" y="541558"/>
          <a:ext cx="445168" cy="459040"/>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endParaRPr lang="he-IL" sz="2000" kern="1200"/>
        </a:p>
      </dsp:txBody>
      <dsp:txXfrm>
        <a:off x="4811604" y="541558"/>
        <a:ext cx="445168" cy="459040"/>
      </dsp:txXfrm>
    </dsp:sp>
    <dsp:sp modelId="{774F88F4-526F-4607-93E4-C1122DEB74C6}">
      <dsp:nvSpPr>
        <dsp:cNvPr id="0" name=""/>
        <dsp:cNvSpPr/>
      </dsp:nvSpPr>
      <dsp:spPr>
        <a:xfrm>
          <a:off x="5399494" y="0"/>
          <a:ext cx="1501430" cy="1663045"/>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2DF795-073D-46F3-9C0F-268E0B44D7FA}">
      <dsp:nvSpPr>
        <dsp:cNvPr id="0" name=""/>
        <dsp:cNvSpPr/>
      </dsp:nvSpPr>
      <dsp:spPr>
        <a:xfrm>
          <a:off x="5312011" y="1227533"/>
          <a:ext cx="1596939" cy="1724794"/>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u="sng" kern="1200" dirty="0" smtClean="0"/>
            <a:t>النتيجة</a:t>
          </a:r>
          <a:r>
            <a:rPr lang="he-IL" sz="1600" b="1" u="sng" kern="1200" dirty="0" smtClean="0"/>
            <a:t>:</a:t>
          </a:r>
        </a:p>
        <a:p>
          <a:pPr lvl="0" algn="r" defTabSz="711200" rtl="1">
            <a:lnSpc>
              <a:spcPct val="90000"/>
            </a:lnSpc>
            <a:spcBef>
              <a:spcPct val="0"/>
            </a:spcBef>
            <a:spcAft>
              <a:spcPct val="35000"/>
            </a:spcAft>
          </a:pPr>
          <a:r>
            <a:rPr lang="ar-SA" sz="1000" b="1" kern="1200" dirty="0" err="1" smtClean="0"/>
            <a:t>قصات</a:t>
          </a:r>
          <a:r>
            <a:rPr lang="ar-SA" sz="1000" b="1" kern="1200" dirty="0" smtClean="0"/>
            <a:t> الورق تنجذب </a:t>
          </a:r>
          <a:r>
            <a:rPr lang="ar-SA" sz="1000" b="1" kern="1200" dirty="0" err="1" smtClean="0"/>
            <a:t>للمشط .</a:t>
          </a:r>
          <a:endParaRPr lang="ar-SA" sz="1000" b="1" kern="1200" dirty="0" smtClean="0"/>
        </a:p>
        <a:p>
          <a:pPr lvl="0" algn="r" defTabSz="711200" rtl="1">
            <a:lnSpc>
              <a:spcPct val="90000"/>
            </a:lnSpc>
            <a:spcBef>
              <a:spcPct val="0"/>
            </a:spcBef>
            <a:spcAft>
              <a:spcPct val="35000"/>
            </a:spcAft>
          </a:pPr>
          <a:r>
            <a:rPr lang="ar-SA" sz="1000" b="1" kern="1200" dirty="0" err="1" smtClean="0"/>
            <a:t>شرح </a:t>
          </a:r>
          <a:r>
            <a:rPr lang="ar-SA" sz="1000" b="1" kern="1200" dirty="0" smtClean="0"/>
            <a:t>:السبب </a:t>
          </a:r>
          <a:r>
            <a:rPr lang="ar-SA" sz="1000" b="1" i="0" kern="1200" dirty="0" smtClean="0"/>
            <a:t>في ذلك هو وجود ما يسمى بالشحنات الكهربائية</a:t>
          </a:r>
          <a:endParaRPr lang="he-IL" sz="1000" b="1" kern="1200" dirty="0"/>
        </a:p>
      </dsp:txBody>
      <dsp:txXfrm>
        <a:off x="5312011" y="1227533"/>
        <a:ext cx="1596939" cy="172479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78B68B-D6C8-4E4F-BD07-57D89E49FD30}">
      <dsp:nvSpPr>
        <dsp:cNvPr id="0" name=""/>
        <dsp:cNvSpPr/>
      </dsp:nvSpPr>
      <dsp:spPr>
        <a:xfrm rot="16200000">
          <a:off x="630070" y="-630070"/>
          <a:ext cx="792087" cy="2052228"/>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ar-SA" sz="1600" b="1" kern="1200" dirty="0" smtClean="0"/>
            <a:t>تشغيل الحاسوب</a:t>
          </a:r>
          <a:endParaRPr lang="he-IL" sz="1600" b="1" kern="1200" dirty="0"/>
        </a:p>
      </dsp:txBody>
      <dsp:txXfrm rot="16200000">
        <a:off x="729080" y="-729080"/>
        <a:ext cx="594066" cy="2052228"/>
      </dsp:txXfrm>
    </dsp:sp>
    <dsp:sp modelId="{9FA66D24-B7D3-43E9-A131-45B3C05D4DEC}">
      <dsp:nvSpPr>
        <dsp:cNvPr id="0" name=""/>
        <dsp:cNvSpPr/>
      </dsp:nvSpPr>
      <dsp:spPr>
        <a:xfrm>
          <a:off x="1957517" y="0"/>
          <a:ext cx="2052228" cy="792087"/>
        </a:xfrm>
        <a:prstGeom prst="round1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ar-SA" sz="1600" b="1" kern="1200" dirty="0" smtClean="0"/>
            <a:t>اضاءة المنزل</a:t>
          </a:r>
          <a:endParaRPr lang="he-IL" sz="1600" b="1" kern="1200" dirty="0"/>
        </a:p>
      </dsp:txBody>
      <dsp:txXfrm>
        <a:off x="1957517" y="0"/>
        <a:ext cx="2052228" cy="594066"/>
      </dsp:txXfrm>
    </dsp:sp>
    <dsp:sp modelId="{A122F0DC-2FCA-41D2-8742-DF6EC6844184}">
      <dsp:nvSpPr>
        <dsp:cNvPr id="0" name=""/>
        <dsp:cNvSpPr/>
      </dsp:nvSpPr>
      <dsp:spPr>
        <a:xfrm rot="10800000">
          <a:off x="0" y="792087"/>
          <a:ext cx="2052228" cy="792087"/>
        </a:xfrm>
        <a:prstGeom prst="round1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1">
            <a:lnSpc>
              <a:spcPct val="90000"/>
            </a:lnSpc>
            <a:spcBef>
              <a:spcPct val="0"/>
            </a:spcBef>
            <a:spcAft>
              <a:spcPct val="35000"/>
            </a:spcAft>
          </a:pPr>
          <a:r>
            <a:rPr lang="ar-SA" sz="1500" b="1" kern="1200" dirty="0" smtClean="0"/>
            <a:t>تشغيل سخان </a:t>
          </a:r>
          <a:r>
            <a:rPr lang="ar-SA" sz="1500" b="1" kern="1200" dirty="0" err="1" smtClean="0"/>
            <a:t>المياة</a:t>
          </a:r>
          <a:r>
            <a:rPr lang="ar-SA" sz="1500" b="1" kern="1200" dirty="0" smtClean="0"/>
            <a:t> الكهرباء</a:t>
          </a:r>
          <a:endParaRPr lang="he-IL" sz="1500" b="1" kern="1200" dirty="0"/>
        </a:p>
      </dsp:txBody>
      <dsp:txXfrm rot="10800000">
        <a:off x="0" y="990109"/>
        <a:ext cx="2052228" cy="594066"/>
      </dsp:txXfrm>
    </dsp:sp>
    <dsp:sp modelId="{ADE60600-47EE-4E37-ABB6-E16697673692}">
      <dsp:nvSpPr>
        <dsp:cNvPr id="0" name=""/>
        <dsp:cNvSpPr/>
      </dsp:nvSpPr>
      <dsp:spPr>
        <a:xfrm rot="5400000">
          <a:off x="2587587" y="162017"/>
          <a:ext cx="792087" cy="2052228"/>
        </a:xfrm>
        <a:prstGeom prst="round1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1600" b="1" kern="1200" dirty="0" smtClean="0"/>
            <a:t>ركوب الدراجة الهوائية</a:t>
          </a:r>
          <a:r>
            <a:rPr lang="ar-SA" sz="1600" kern="1200" dirty="0" smtClean="0"/>
            <a:t> </a:t>
          </a:r>
          <a:endParaRPr lang="he-IL" sz="1600" kern="1200" dirty="0" smtClean="0"/>
        </a:p>
        <a:p>
          <a:pPr lvl="0" defTabSz="755650" rtl="1">
            <a:lnSpc>
              <a:spcPct val="90000"/>
            </a:lnSpc>
            <a:spcBef>
              <a:spcPct val="0"/>
            </a:spcBef>
            <a:spcAft>
              <a:spcPct val="35000"/>
            </a:spcAft>
          </a:pPr>
          <a:endParaRPr lang="he-IL" sz="1400" b="1" kern="1200" dirty="0"/>
        </a:p>
      </dsp:txBody>
      <dsp:txXfrm rot="5400000">
        <a:off x="2686598" y="261029"/>
        <a:ext cx="594066" cy="2052228"/>
      </dsp:txXfrm>
    </dsp:sp>
    <dsp:sp modelId="{44F7D665-2206-46F8-A76A-4F7B7D5EBA45}">
      <dsp:nvSpPr>
        <dsp:cNvPr id="0" name=""/>
        <dsp:cNvSpPr/>
      </dsp:nvSpPr>
      <dsp:spPr>
        <a:xfrm>
          <a:off x="1436559" y="594065"/>
          <a:ext cx="1231336" cy="396043"/>
        </a:xfrm>
        <a:prstGeom prst="roundRect">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endParaRPr lang="he-IL" sz="3200" b="1" kern="1200" dirty="0">
            <a:solidFill>
              <a:srgbClr val="FF0000"/>
            </a:solidFill>
          </a:endParaRPr>
        </a:p>
      </dsp:txBody>
      <dsp:txXfrm>
        <a:off x="1436559" y="594065"/>
        <a:ext cx="1231336" cy="39604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5D3F87-76B7-45A7-BA98-CB04CD93DA9E}">
      <dsp:nvSpPr>
        <dsp:cNvPr id="0" name=""/>
        <dsp:cNvSpPr/>
      </dsp:nvSpPr>
      <dsp:spPr>
        <a:xfrm>
          <a:off x="1603338" y="1536"/>
          <a:ext cx="1257819" cy="81758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t>تفاعل كيماوي </a:t>
          </a:r>
          <a:r>
            <a:rPr lang="ar-SA" sz="1600" b="1" kern="1200" dirty="0" err="1" smtClean="0"/>
            <a:t>باطراف</a:t>
          </a:r>
          <a:r>
            <a:rPr lang="ar-SA" sz="1600" b="1" kern="1200" dirty="0" smtClean="0"/>
            <a:t> العضلات</a:t>
          </a:r>
          <a:endParaRPr lang="he-IL" sz="1600" b="1" kern="1200" dirty="0"/>
        </a:p>
      </dsp:txBody>
      <dsp:txXfrm>
        <a:off x="1603338" y="1536"/>
        <a:ext cx="1257819" cy="817582"/>
      </dsp:txXfrm>
    </dsp:sp>
    <dsp:sp modelId="{C308CB5D-D973-42A1-8560-A5EA5019C357}">
      <dsp:nvSpPr>
        <dsp:cNvPr id="0" name=""/>
        <dsp:cNvSpPr/>
      </dsp:nvSpPr>
      <dsp:spPr>
        <a:xfrm>
          <a:off x="597549" y="410327"/>
          <a:ext cx="3269397" cy="3269397"/>
        </a:xfrm>
        <a:custGeom>
          <a:avLst/>
          <a:gdLst/>
          <a:ahLst/>
          <a:cxnLst/>
          <a:rect l="0" t="0" r="0" b="0"/>
          <a:pathLst>
            <a:path>
              <a:moveTo>
                <a:pt x="2432420" y="207856"/>
              </a:moveTo>
              <a:arcTo wR="1634698" hR="1634698" stAng="17952526" swAng="1212982"/>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7254661-681C-4EE0-86B2-EAA865C83E6C}">
      <dsp:nvSpPr>
        <dsp:cNvPr id="0" name=""/>
        <dsp:cNvSpPr/>
      </dsp:nvSpPr>
      <dsp:spPr>
        <a:xfrm>
          <a:off x="3158029" y="1131085"/>
          <a:ext cx="1257819" cy="817582"/>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smtClean="0"/>
            <a:t>2.</a:t>
          </a:r>
          <a:r>
            <a:rPr lang="ar-SA" sz="1800" b="1" kern="1200" dirty="0" smtClean="0"/>
            <a:t>انتاج تيار كهربائي</a:t>
          </a:r>
          <a:endParaRPr lang="he-IL" sz="1800" b="1" kern="1200" dirty="0"/>
        </a:p>
      </dsp:txBody>
      <dsp:txXfrm>
        <a:off x="3158029" y="1131085"/>
        <a:ext cx="1257819" cy="817582"/>
      </dsp:txXfrm>
    </dsp:sp>
    <dsp:sp modelId="{989159AF-B75B-491F-8AE4-1CC3430626D6}">
      <dsp:nvSpPr>
        <dsp:cNvPr id="0" name=""/>
        <dsp:cNvSpPr/>
      </dsp:nvSpPr>
      <dsp:spPr>
        <a:xfrm>
          <a:off x="597549" y="410327"/>
          <a:ext cx="3269397" cy="3269397"/>
        </a:xfrm>
        <a:custGeom>
          <a:avLst/>
          <a:gdLst/>
          <a:ahLst/>
          <a:cxnLst/>
          <a:rect l="0" t="0" r="0" b="0"/>
          <a:pathLst>
            <a:path>
              <a:moveTo>
                <a:pt x="3265491" y="1747632"/>
              </a:moveTo>
              <a:arcTo wR="1634698" hR="1634698" stAng="21837687" swAng="1360843"/>
            </a:path>
          </a:pathLst>
        </a:custGeom>
        <a:noFill/>
        <a:ln w="9525" cap="flat" cmpd="sng" algn="ctr">
          <a:solidFill>
            <a:schemeClr val="accent5">
              <a:hueOff val="-2483469"/>
              <a:satOff val="9953"/>
              <a:lumOff val="215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064AC2F-B533-4252-953B-520F37C03C52}">
      <dsp:nvSpPr>
        <dsp:cNvPr id="0" name=""/>
        <dsp:cNvSpPr/>
      </dsp:nvSpPr>
      <dsp:spPr>
        <a:xfrm>
          <a:off x="2564190" y="2958734"/>
          <a:ext cx="1257819" cy="817582"/>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smtClean="0"/>
            <a:t>3.</a:t>
          </a:r>
          <a:r>
            <a:rPr lang="ar-SA" sz="2000" b="1" kern="1200" dirty="0" smtClean="0"/>
            <a:t>نقل اشارات للدماغ</a:t>
          </a:r>
          <a:endParaRPr lang="he-IL" sz="2000" b="1" kern="1200" dirty="0"/>
        </a:p>
      </dsp:txBody>
      <dsp:txXfrm>
        <a:off x="2564190" y="2958734"/>
        <a:ext cx="1257819" cy="817582"/>
      </dsp:txXfrm>
    </dsp:sp>
    <dsp:sp modelId="{2DADB600-1AF5-4481-982D-D4FAF9D5FE23}">
      <dsp:nvSpPr>
        <dsp:cNvPr id="0" name=""/>
        <dsp:cNvSpPr/>
      </dsp:nvSpPr>
      <dsp:spPr>
        <a:xfrm>
          <a:off x="597549" y="410327"/>
          <a:ext cx="3269397" cy="3269397"/>
        </a:xfrm>
        <a:custGeom>
          <a:avLst/>
          <a:gdLst/>
          <a:ahLst/>
          <a:cxnLst/>
          <a:rect l="0" t="0" r="0" b="0"/>
          <a:pathLst>
            <a:path>
              <a:moveTo>
                <a:pt x="1863028" y="3253372"/>
              </a:moveTo>
              <a:arcTo wR="1634698" hR="1634698" stAng="4918251" swAng="668452"/>
            </a:path>
          </a:pathLst>
        </a:custGeom>
        <a:noFill/>
        <a:ln w="9525" cap="flat" cmpd="sng" algn="ctr">
          <a:solidFill>
            <a:schemeClr val="accent5">
              <a:hueOff val="-4966938"/>
              <a:satOff val="19906"/>
              <a:lumOff val="431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5184FD4-7DDB-43F4-84D2-90AE59001C0E}">
      <dsp:nvSpPr>
        <dsp:cNvPr id="0" name=""/>
        <dsp:cNvSpPr/>
      </dsp:nvSpPr>
      <dsp:spPr>
        <a:xfrm>
          <a:off x="504057" y="2958734"/>
          <a:ext cx="1534678" cy="817582"/>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b="1" kern="1200" dirty="0" smtClean="0"/>
            <a:t> 4. </a:t>
          </a:r>
          <a:r>
            <a:rPr lang="ar-SA" sz="1400" b="1" kern="1200" dirty="0" smtClean="0"/>
            <a:t>يتم نقل هذه الاشارات الى باقي اعضاء الجسم</a:t>
          </a:r>
          <a:endParaRPr lang="he-IL" sz="1400" b="1" kern="1200" dirty="0"/>
        </a:p>
      </dsp:txBody>
      <dsp:txXfrm>
        <a:off x="504057" y="2958734"/>
        <a:ext cx="1534678" cy="817582"/>
      </dsp:txXfrm>
    </dsp:sp>
    <dsp:sp modelId="{8458FBBB-6517-4506-9957-6376947E0A26}">
      <dsp:nvSpPr>
        <dsp:cNvPr id="0" name=""/>
        <dsp:cNvSpPr/>
      </dsp:nvSpPr>
      <dsp:spPr>
        <a:xfrm>
          <a:off x="597549" y="410327"/>
          <a:ext cx="3269397" cy="3269397"/>
        </a:xfrm>
        <a:custGeom>
          <a:avLst/>
          <a:gdLst/>
          <a:ahLst/>
          <a:cxnLst/>
          <a:rect l="0" t="0" r="0" b="0"/>
          <a:pathLst>
            <a:path>
              <a:moveTo>
                <a:pt x="173564" y="2367725"/>
              </a:moveTo>
              <a:arcTo wR="1634698" hR="1634698" stAng="9201470" swAng="1360843"/>
            </a:path>
          </a:pathLst>
        </a:custGeom>
        <a:noFill/>
        <a:ln w="9525" cap="flat" cmpd="sng" algn="ctr">
          <a:solidFill>
            <a:schemeClr val="accent5">
              <a:hueOff val="-7450407"/>
              <a:satOff val="29858"/>
              <a:lumOff val="647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9994E08-0D62-4ADA-9843-823D04875FE5}">
      <dsp:nvSpPr>
        <dsp:cNvPr id="0" name=""/>
        <dsp:cNvSpPr/>
      </dsp:nvSpPr>
      <dsp:spPr>
        <a:xfrm>
          <a:off x="48647" y="1131085"/>
          <a:ext cx="1257819" cy="817582"/>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smtClean="0"/>
            <a:t>5. </a:t>
          </a:r>
          <a:r>
            <a:rPr lang="ar-SA" sz="2000" b="1" kern="1200" dirty="0" smtClean="0"/>
            <a:t>تشغيل الاعضاء</a:t>
          </a:r>
          <a:endParaRPr lang="he-IL" sz="2000" b="1" kern="1200" dirty="0"/>
        </a:p>
      </dsp:txBody>
      <dsp:txXfrm>
        <a:off x="48647" y="1131085"/>
        <a:ext cx="1257819" cy="817582"/>
      </dsp:txXfrm>
    </dsp:sp>
    <dsp:sp modelId="{4B4C7673-DB67-4868-8C0F-21A64C911B69}">
      <dsp:nvSpPr>
        <dsp:cNvPr id="0" name=""/>
        <dsp:cNvSpPr/>
      </dsp:nvSpPr>
      <dsp:spPr>
        <a:xfrm>
          <a:off x="597549" y="410327"/>
          <a:ext cx="3269397" cy="3269397"/>
        </a:xfrm>
        <a:custGeom>
          <a:avLst/>
          <a:gdLst/>
          <a:ahLst/>
          <a:cxnLst/>
          <a:rect l="0" t="0" r="0" b="0"/>
          <a:pathLst>
            <a:path>
              <a:moveTo>
                <a:pt x="393052" y="571423"/>
              </a:moveTo>
              <a:arcTo wR="1634698" hR="1634698" stAng="13234492" swAng="1212982"/>
            </a:path>
          </a:pathLst>
        </a:custGeom>
        <a:noFill/>
        <a:ln w="9525" cap="flat" cmpd="sng" algn="ctr">
          <a:solidFill>
            <a:schemeClr val="accent5">
              <a:hueOff val="-9933876"/>
              <a:satOff val="39811"/>
              <a:lumOff val="8628"/>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5B32521-7350-4FD0-904C-B52D5A546FAF}" type="datetimeFigureOut">
              <a:rPr lang="he-IL" smtClean="0"/>
              <a:pPr/>
              <a:t>י"ג/תמוז/תשע"ו</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F45D120-DBB4-4FF1-B83F-2B4463E1FEC7}" type="slidenum">
              <a:rPr lang="he-IL" smtClean="0"/>
              <a:pPr/>
              <a:t>‹#›</a:t>
            </a:fld>
            <a:endParaRPr lang="he-IL"/>
          </a:p>
        </p:txBody>
      </p:sp>
    </p:spTree>
    <p:extLst>
      <p:ext uri="{BB962C8B-B14F-4D97-AF65-F5344CB8AC3E}">
        <p14:creationId xmlns:p14="http://schemas.microsoft.com/office/powerpoint/2010/main" xmlns="" val="14059217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בלחיצה על העכבר נתין לראות</a:t>
            </a:r>
            <a:r>
              <a:rPr lang="he-IL" baseline="0" dirty="0" smtClean="0"/>
              <a:t> את התהליך לפי התרשים המחזורי משמאל.</a:t>
            </a:r>
            <a:endParaRPr lang="he-IL" dirty="0"/>
          </a:p>
        </p:txBody>
      </p:sp>
      <p:sp>
        <p:nvSpPr>
          <p:cNvPr id="4" name="מציין מיקום של מספר שקופית 3"/>
          <p:cNvSpPr>
            <a:spLocks noGrp="1"/>
          </p:cNvSpPr>
          <p:nvPr>
            <p:ph type="sldNum" sz="quarter" idx="10"/>
          </p:nvPr>
        </p:nvSpPr>
        <p:spPr/>
        <p:txBody>
          <a:bodyPr/>
          <a:lstStyle/>
          <a:p>
            <a:fld id="{1F45D120-DBB4-4FF1-B83F-2B4463E1FEC7}" type="slidenum">
              <a:rPr lang="he-IL" smtClean="0"/>
              <a:pPr/>
              <a:t>13</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כותרת ותוכן">
    <p:bg>
      <p:bgPr>
        <a:solidFill>
          <a:srgbClr val="92D050"/>
        </a:solidFill>
        <a:effectLst/>
      </p:bgPr>
    </p:bg>
    <p:spTree>
      <p:nvGrpSpPr>
        <p:cNvPr id="1" name=""/>
        <p:cNvGrpSpPr/>
        <p:nvPr/>
      </p:nvGrpSpPr>
      <p:grpSpPr>
        <a:xfrm>
          <a:off x="0" y="0"/>
          <a:ext cx="0" cy="0"/>
          <a:chOff x="0" y="0"/>
          <a:chExt cx="0" cy="0"/>
        </a:xfrm>
      </p:grpSpPr>
      <p:pic>
        <p:nvPicPr>
          <p:cNvPr id="7" name="תמונה 6" descr="תמונה1.png"/>
          <p:cNvPicPr>
            <a:picLocks noChangeAspect="1"/>
          </p:cNvPicPr>
          <p:nvPr userDrawn="1"/>
        </p:nvPicPr>
        <p:blipFill>
          <a:blip r:embed="rId2" cstate="print"/>
          <a:stretch>
            <a:fillRect/>
          </a:stretch>
        </p:blipFill>
        <p:spPr>
          <a:xfrm>
            <a:off x="-252536" y="-1172666"/>
            <a:ext cx="12132840" cy="7902027"/>
          </a:xfrm>
          <a:prstGeom prst="rect">
            <a:avLst/>
          </a:prstGeom>
        </p:spPr>
      </p:pic>
      <p:sp>
        <p:nvSpPr>
          <p:cNvPr id="8" name="TextBox 7"/>
          <p:cNvSpPr txBox="1"/>
          <p:nvPr userDrawn="1"/>
        </p:nvSpPr>
        <p:spPr>
          <a:xfrm>
            <a:off x="2555776" y="-236562"/>
            <a:ext cx="4392488" cy="400110"/>
          </a:xfrm>
          <a:prstGeom prst="rect">
            <a:avLst/>
          </a:prstGeom>
          <a:noFill/>
        </p:spPr>
        <p:txBody>
          <a:bodyPr wrap="square" rtlCol="1">
            <a:spAutoFit/>
          </a:bodyPr>
          <a:lstStyle/>
          <a:p>
            <a:pPr algn="ctr"/>
            <a:r>
              <a:rPr lang="he-IL" sz="2000" spc="300" dirty="0" smtClean="0">
                <a:latin typeface="Carmela" pitchFamily="2" charset="-79"/>
                <a:ea typeface="Carmela" pitchFamily="2" charset="-79"/>
                <a:cs typeface="Carmela" pitchFamily="2" charset="-79"/>
              </a:rPr>
              <a:t>שם הפרק</a:t>
            </a:r>
            <a:endParaRPr lang="he-IL" sz="1100" dirty="0">
              <a:latin typeface="Carmela" pitchFamily="2" charset="-79"/>
              <a:ea typeface="Carmela" pitchFamily="2" charset="-79"/>
              <a:cs typeface="Carmela" pitchFamily="2" charset="-79"/>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solidFill>
          <a:srgbClr val="92D050"/>
        </a:soli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1597819"/>
            <a:ext cx="7772400" cy="1102519"/>
          </a:xfrm>
          <a:prstGeom prst="rect">
            <a:avLst/>
          </a:prstGeo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5ADC8759-D6B5-41BB-B667-156341B6AD5C}" type="datetimeFigureOut">
              <a:rPr lang="he-IL" smtClean="0"/>
              <a:pPr/>
              <a:t>י"ג/תמוז/תשע"ו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3D0D06F-4947-4F69-9424-EA5CFB323A54}" type="slidenum">
              <a:rPr lang="he-IL" smtClean="0"/>
              <a:pPr/>
              <a:t>‹#›</a:t>
            </a:fld>
            <a:endParaRPr lang="he-IL"/>
          </a:p>
        </p:txBody>
      </p:sp>
      <p:pic>
        <p:nvPicPr>
          <p:cNvPr id="7" name="Picture 12" descr="http://img1.wikia.nocookie.net/__cb20130313102434/trainstation/images/6/6d/Electricy_Pylon_V1.png"/>
          <p:cNvPicPr>
            <a:picLocks noChangeAspect="1" noChangeArrowheads="1"/>
          </p:cNvPicPr>
          <p:nvPr userDrawn="1"/>
        </p:nvPicPr>
        <p:blipFill>
          <a:blip r:embed="rId2" cstate="print"/>
          <a:srcRect/>
          <a:stretch>
            <a:fillRect/>
          </a:stretch>
        </p:blipFill>
        <p:spPr bwMode="auto">
          <a:xfrm>
            <a:off x="8028384" y="123478"/>
            <a:ext cx="2412347" cy="699542"/>
          </a:xfrm>
          <a:prstGeom prst="rect">
            <a:avLst/>
          </a:prstGeom>
          <a:noFill/>
        </p:spPr>
      </p:pic>
      <p:pic>
        <p:nvPicPr>
          <p:cNvPr id="8" name="Picture 12" descr="http://img1.wikia.nocookie.net/__cb20130313102434/trainstation/images/6/6d/Electricy_Pylon_V1.png"/>
          <p:cNvPicPr>
            <a:picLocks noChangeAspect="1" noChangeArrowheads="1"/>
          </p:cNvPicPr>
          <p:nvPr userDrawn="1"/>
        </p:nvPicPr>
        <p:blipFill>
          <a:blip r:embed="rId2" cstate="print"/>
          <a:srcRect/>
          <a:stretch>
            <a:fillRect/>
          </a:stretch>
        </p:blipFill>
        <p:spPr bwMode="auto">
          <a:xfrm>
            <a:off x="467544" y="144016"/>
            <a:ext cx="2412347" cy="699542"/>
          </a:xfrm>
          <a:prstGeom prst="rect">
            <a:avLst/>
          </a:prstGeom>
          <a:noFill/>
        </p:spPr>
      </p:pic>
      <p:pic>
        <p:nvPicPr>
          <p:cNvPr id="9" name="Picture 12" descr="http://img1.wikia.nocookie.net/__cb20130313102434/trainstation/images/6/6d/Electricy_Pylon_V1.png"/>
          <p:cNvPicPr>
            <a:picLocks noChangeAspect="1" noChangeArrowheads="1"/>
          </p:cNvPicPr>
          <p:nvPr userDrawn="1"/>
        </p:nvPicPr>
        <p:blipFill>
          <a:blip r:embed="rId2" cstate="print"/>
          <a:srcRect/>
          <a:stretch>
            <a:fillRect/>
          </a:stretch>
        </p:blipFill>
        <p:spPr bwMode="auto">
          <a:xfrm>
            <a:off x="0" y="144016"/>
            <a:ext cx="2412347" cy="699542"/>
          </a:xfrm>
          <a:prstGeom prst="rect">
            <a:avLst/>
          </a:prstGeom>
          <a:noFill/>
        </p:spPr>
      </p:pic>
      <p:sp>
        <p:nvSpPr>
          <p:cNvPr id="10" name="מלבן מעוגל 9"/>
          <p:cNvSpPr/>
          <p:nvPr userDrawn="1"/>
        </p:nvSpPr>
        <p:spPr>
          <a:xfrm>
            <a:off x="-108520" y="0"/>
            <a:ext cx="9252520" cy="6120680"/>
          </a:xfrm>
          <a:prstGeom prst="roundRect">
            <a:avLst>
              <a:gd name="adj" fmla="val 336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AutoShape 4" descr="http://fc02.deviantart.net/fs71/f/2013/255/4/c/utility_poles_by_regus_ttef-d6m16w5.png"/>
          <p:cNvSpPr>
            <a:spLocks noChangeAspect="1" noChangeArrowheads="1"/>
          </p:cNvSpPr>
          <p:nvPr userDrawn="1"/>
        </p:nvSpPr>
        <p:spPr bwMode="auto">
          <a:xfrm>
            <a:off x="8926513"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2" name="Picture 6" descr="http://fc02.deviantart.net/fs71/f/2013/255/4/c/utility_poles_by_regus_ttef-d6m16w5.png"/>
          <p:cNvPicPr>
            <a:picLocks noChangeAspect="1" noChangeArrowheads="1"/>
          </p:cNvPicPr>
          <p:nvPr userDrawn="1"/>
        </p:nvPicPr>
        <p:blipFill>
          <a:blip r:embed="rId3" cstate="print"/>
          <a:srcRect/>
          <a:stretch>
            <a:fillRect/>
          </a:stretch>
        </p:blipFill>
        <p:spPr bwMode="auto">
          <a:xfrm>
            <a:off x="4716016" y="2355726"/>
            <a:ext cx="2798888" cy="1574375"/>
          </a:xfrm>
          <a:prstGeom prst="rect">
            <a:avLst/>
          </a:prstGeom>
          <a:noFill/>
        </p:spPr>
      </p:pic>
      <p:pic>
        <p:nvPicPr>
          <p:cNvPr id="13" name="Picture 6" descr="http://fc02.deviantart.net/fs71/f/2013/255/4/c/utility_poles_by_regus_ttef-d6m16w5.png"/>
          <p:cNvPicPr>
            <a:picLocks noChangeAspect="1" noChangeArrowheads="1"/>
          </p:cNvPicPr>
          <p:nvPr userDrawn="1"/>
        </p:nvPicPr>
        <p:blipFill>
          <a:blip r:embed="rId3" cstate="print"/>
          <a:srcRect/>
          <a:stretch>
            <a:fillRect/>
          </a:stretch>
        </p:blipFill>
        <p:spPr bwMode="auto">
          <a:xfrm flipH="1">
            <a:off x="1989136" y="2355726"/>
            <a:ext cx="2798888" cy="1574375"/>
          </a:xfrm>
          <a:prstGeom prst="rect">
            <a:avLst/>
          </a:prstGeom>
          <a:noFill/>
        </p:spPr>
      </p:pic>
      <p:sp>
        <p:nvSpPr>
          <p:cNvPr id="14" name="צורה חופשית 13"/>
          <p:cNvSpPr/>
          <p:nvPr userDrawn="1"/>
        </p:nvSpPr>
        <p:spPr>
          <a:xfrm>
            <a:off x="-108520" y="-1"/>
            <a:ext cx="9289032" cy="6244159"/>
          </a:xfrm>
          <a:custGeom>
            <a:avLst/>
            <a:gdLst>
              <a:gd name="connsiteX0" fmla="*/ 0 w 9289032"/>
              <a:gd name="connsiteY0" fmla="*/ 2013718 h 5976664"/>
              <a:gd name="connsiteX1" fmla="*/ 589806 w 9289032"/>
              <a:gd name="connsiteY1" fmla="*/ 589805 h 5976664"/>
              <a:gd name="connsiteX2" fmla="*/ 2013721 w 9289032"/>
              <a:gd name="connsiteY2" fmla="*/ 3 h 5976664"/>
              <a:gd name="connsiteX3" fmla="*/ 7275314 w 9289032"/>
              <a:gd name="connsiteY3" fmla="*/ 0 h 5976664"/>
              <a:gd name="connsiteX4" fmla="*/ 8699227 w 9289032"/>
              <a:gd name="connsiteY4" fmla="*/ 589806 h 5976664"/>
              <a:gd name="connsiteX5" fmla="*/ 9289029 w 9289032"/>
              <a:gd name="connsiteY5" fmla="*/ 2013721 h 5976664"/>
              <a:gd name="connsiteX6" fmla="*/ 9289032 w 9289032"/>
              <a:gd name="connsiteY6" fmla="*/ 3962946 h 5976664"/>
              <a:gd name="connsiteX7" fmla="*/ 8699227 w 9289032"/>
              <a:gd name="connsiteY7" fmla="*/ 5386860 h 5976664"/>
              <a:gd name="connsiteX8" fmla="*/ 7275313 w 9289032"/>
              <a:gd name="connsiteY8" fmla="*/ 5976664 h 5976664"/>
              <a:gd name="connsiteX9" fmla="*/ 2013718 w 9289032"/>
              <a:gd name="connsiteY9" fmla="*/ 5976664 h 5976664"/>
              <a:gd name="connsiteX10" fmla="*/ 589804 w 9289032"/>
              <a:gd name="connsiteY10" fmla="*/ 5386858 h 5976664"/>
              <a:gd name="connsiteX11" fmla="*/ 1 w 9289032"/>
              <a:gd name="connsiteY11" fmla="*/ 3962943 h 5976664"/>
              <a:gd name="connsiteX12" fmla="*/ 0 w 9289032"/>
              <a:gd name="connsiteY12" fmla="*/ 2013718 h 5976664"/>
              <a:gd name="connsiteX0" fmla="*/ 0 w 9289032"/>
              <a:gd name="connsiteY0" fmla="*/ 2209204 h 6172150"/>
              <a:gd name="connsiteX1" fmla="*/ 589806 w 9289032"/>
              <a:gd name="connsiteY1" fmla="*/ 785291 h 6172150"/>
              <a:gd name="connsiteX2" fmla="*/ 2013721 w 9289032"/>
              <a:gd name="connsiteY2" fmla="*/ 195489 h 6172150"/>
              <a:gd name="connsiteX3" fmla="*/ 7200800 w 9289032"/>
              <a:gd name="connsiteY3" fmla="*/ 0 h 6172150"/>
              <a:gd name="connsiteX4" fmla="*/ 8699227 w 9289032"/>
              <a:gd name="connsiteY4" fmla="*/ 785292 h 6172150"/>
              <a:gd name="connsiteX5" fmla="*/ 9289029 w 9289032"/>
              <a:gd name="connsiteY5" fmla="*/ 2209207 h 6172150"/>
              <a:gd name="connsiteX6" fmla="*/ 9289032 w 9289032"/>
              <a:gd name="connsiteY6" fmla="*/ 4158432 h 6172150"/>
              <a:gd name="connsiteX7" fmla="*/ 8699227 w 9289032"/>
              <a:gd name="connsiteY7" fmla="*/ 5582346 h 6172150"/>
              <a:gd name="connsiteX8" fmla="*/ 7275313 w 9289032"/>
              <a:gd name="connsiteY8" fmla="*/ 6172150 h 6172150"/>
              <a:gd name="connsiteX9" fmla="*/ 2013718 w 9289032"/>
              <a:gd name="connsiteY9" fmla="*/ 6172150 h 6172150"/>
              <a:gd name="connsiteX10" fmla="*/ 589804 w 9289032"/>
              <a:gd name="connsiteY10" fmla="*/ 5582344 h 6172150"/>
              <a:gd name="connsiteX11" fmla="*/ 1 w 9289032"/>
              <a:gd name="connsiteY11" fmla="*/ 4158429 h 6172150"/>
              <a:gd name="connsiteX12" fmla="*/ 0 w 9289032"/>
              <a:gd name="connsiteY12" fmla="*/ 2209204 h 6172150"/>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589804 w 9289032"/>
              <a:gd name="connsiteY10" fmla="*/ 5582345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1008112 w 9289032"/>
              <a:gd name="connsiteY11" fmla="*/ 5308056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568952 w 9289032"/>
              <a:gd name="connsiteY7" fmla="*/ 4876008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5524080"/>
              <a:gd name="connsiteX1" fmla="*/ 589806 w 9289032"/>
              <a:gd name="connsiteY1" fmla="*/ 785292 h 5524080"/>
              <a:gd name="connsiteX2" fmla="*/ 2520280 w 9289032"/>
              <a:gd name="connsiteY2" fmla="*/ 1 h 5524080"/>
              <a:gd name="connsiteX3" fmla="*/ 7200800 w 9289032"/>
              <a:gd name="connsiteY3" fmla="*/ 1 h 5524080"/>
              <a:gd name="connsiteX4" fmla="*/ 8699227 w 9289032"/>
              <a:gd name="connsiteY4" fmla="*/ 785293 h 5524080"/>
              <a:gd name="connsiteX5" fmla="*/ 9289029 w 9289032"/>
              <a:gd name="connsiteY5" fmla="*/ 2209208 h 5524080"/>
              <a:gd name="connsiteX6" fmla="*/ 9289032 w 9289032"/>
              <a:gd name="connsiteY6" fmla="*/ 4158433 h 5524080"/>
              <a:gd name="connsiteX7" fmla="*/ 8568952 w 9289032"/>
              <a:gd name="connsiteY7" fmla="*/ 4876008 h 5524080"/>
              <a:gd name="connsiteX8" fmla="*/ 6768752 w 9289032"/>
              <a:gd name="connsiteY8" fmla="*/ 5143502 h 5524080"/>
              <a:gd name="connsiteX9" fmla="*/ 2520280 w 9289032"/>
              <a:gd name="connsiteY9" fmla="*/ 5524080 h 5524080"/>
              <a:gd name="connsiteX10" fmla="*/ 1224136 w 9289032"/>
              <a:gd name="connsiteY10" fmla="*/ 5143502 h 5524080"/>
              <a:gd name="connsiteX11" fmla="*/ 864096 w 9289032"/>
              <a:gd name="connsiteY11" fmla="*/ 5143502 h 5524080"/>
              <a:gd name="connsiteX12" fmla="*/ 1 w 9289032"/>
              <a:gd name="connsiteY12" fmla="*/ 4158430 h 5524080"/>
              <a:gd name="connsiteX13" fmla="*/ 0 w 9289032"/>
              <a:gd name="connsiteY13" fmla="*/ 2209205 h 5524080"/>
              <a:gd name="connsiteX0" fmla="*/ 0 w 9289032"/>
              <a:gd name="connsiteY0" fmla="*/ 2209205 h 5253653"/>
              <a:gd name="connsiteX1" fmla="*/ 589806 w 9289032"/>
              <a:gd name="connsiteY1" fmla="*/ 785292 h 5253653"/>
              <a:gd name="connsiteX2" fmla="*/ 2520280 w 9289032"/>
              <a:gd name="connsiteY2" fmla="*/ 1 h 5253653"/>
              <a:gd name="connsiteX3" fmla="*/ 7200800 w 9289032"/>
              <a:gd name="connsiteY3" fmla="*/ 1 h 5253653"/>
              <a:gd name="connsiteX4" fmla="*/ 8699227 w 9289032"/>
              <a:gd name="connsiteY4" fmla="*/ 785293 h 5253653"/>
              <a:gd name="connsiteX5" fmla="*/ 9289029 w 9289032"/>
              <a:gd name="connsiteY5" fmla="*/ 2209208 h 5253653"/>
              <a:gd name="connsiteX6" fmla="*/ 9289032 w 9289032"/>
              <a:gd name="connsiteY6" fmla="*/ 4158433 h 5253653"/>
              <a:gd name="connsiteX7" fmla="*/ 8568952 w 9289032"/>
              <a:gd name="connsiteY7" fmla="*/ 4876008 h 5253653"/>
              <a:gd name="connsiteX8" fmla="*/ 6768752 w 9289032"/>
              <a:gd name="connsiteY8" fmla="*/ 5143502 h 5253653"/>
              <a:gd name="connsiteX9" fmla="*/ 2592288 w 9289032"/>
              <a:gd name="connsiteY9" fmla="*/ 5143502 h 5253653"/>
              <a:gd name="connsiteX10" fmla="*/ 1224136 w 9289032"/>
              <a:gd name="connsiteY10" fmla="*/ 5143502 h 5253653"/>
              <a:gd name="connsiteX11" fmla="*/ 864096 w 9289032"/>
              <a:gd name="connsiteY11" fmla="*/ 5143502 h 5253653"/>
              <a:gd name="connsiteX12" fmla="*/ 1 w 9289032"/>
              <a:gd name="connsiteY12" fmla="*/ 4158430 h 5253653"/>
              <a:gd name="connsiteX13" fmla="*/ 0 w 9289032"/>
              <a:gd name="connsiteY13" fmla="*/ 2209205 h 5253653"/>
              <a:gd name="connsiteX0" fmla="*/ 0 w 9289032"/>
              <a:gd name="connsiteY0" fmla="*/ 2209205 h 5253654"/>
              <a:gd name="connsiteX1" fmla="*/ 589806 w 9289032"/>
              <a:gd name="connsiteY1" fmla="*/ 785292 h 5253654"/>
              <a:gd name="connsiteX2" fmla="*/ 2520280 w 9289032"/>
              <a:gd name="connsiteY2" fmla="*/ 1 h 5253654"/>
              <a:gd name="connsiteX3" fmla="*/ 7200800 w 9289032"/>
              <a:gd name="connsiteY3" fmla="*/ 1 h 5253654"/>
              <a:gd name="connsiteX4" fmla="*/ 8699227 w 9289032"/>
              <a:gd name="connsiteY4" fmla="*/ 785293 h 5253654"/>
              <a:gd name="connsiteX5" fmla="*/ 9289029 w 9289032"/>
              <a:gd name="connsiteY5" fmla="*/ 2209208 h 5253654"/>
              <a:gd name="connsiteX6" fmla="*/ 9289032 w 9289032"/>
              <a:gd name="connsiteY6" fmla="*/ 4158433 h 5253654"/>
              <a:gd name="connsiteX7" fmla="*/ 8928992 w 9289032"/>
              <a:gd name="connsiteY7" fmla="*/ 4876009 h 5253654"/>
              <a:gd name="connsiteX8" fmla="*/ 6768752 w 9289032"/>
              <a:gd name="connsiteY8" fmla="*/ 5143502 h 5253654"/>
              <a:gd name="connsiteX9" fmla="*/ 2592288 w 9289032"/>
              <a:gd name="connsiteY9" fmla="*/ 5143502 h 5253654"/>
              <a:gd name="connsiteX10" fmla="*/ 1224136 w 9289032"/>
              <a:gd name="connsiteY10" fmla="*/ 5143502 h 5253654"/>
              <a:gd name="connsiteX11" fmla="*/ 864096 w 9289032"/>
              <a:gd name="connsiteY11" fmla="*/ 5143502 h 5253654"/>
              <a:gd name="connsiteX12" fmla="*/ 1 w 9289032"/>
              <a:gd name="connsiteY12" fmla="*/ 4158430 h 5253654"/>
              <a:gd name="connsiteX13" fmla="*/ 0 w 9289032"/>
              <a:gd name="connsiteY13" fmla="*/ 2209205 h 5253654"/>
              <a:gd name="connsiteX0" fmla="*/ 0 w 9289032"/>
              <a:gd name="connsiteY0" fmla="*/ 2209204 h 5253653"/>
              <a:gd name="connsiteX1" fmla="*/ 589806 w 9289032"/>
              <a:gd name="connsiteY1" fmla="*/ 785291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720080 w 9289032"/>
              <a:gd name="connsiteY1" fmla="*/ 649160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576064 w 9289032"/>
              <a:gd name="connsiteY1" fmla="*/ 709746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89032" h="5253653">
                <a:moveTo>
                  <a:pt x="0" y="2209204"/>
                </a:moveTo>
                <a:cubicBezTo>
                  <a:pt x="1" y="1675133"/>
                  <a:pt x="204023" y="1077946"/>
                  <a:pt x="576064" y="709746"/>
                </a:cubicBezTo>
                <a:cubicBezTo>
                  <a:pt x="948105" y="341546"/>
                  <a:pt x="1698177" y="0"/>
                  <a:pt x="2232248" y="1"/>
                </a:cubicBezTo>
                <a:lnTo>
                  <a:pt x="7200800" y="0"/>
                </a:lnTo>
                <a:cubicBezTo>
                  <a:pt x="7734871" y="1"/>
                  <a:pt x="8351189" y="417091"/>
                  <a:pt x="8699227" y="785292"/>
                </a:cubicBezTo>
                <a:cubicBezTo>
                  <a:pt x="9047265" y="1153493"/>
                  <a:pt x="9289030" y="1675136"/>
                  <a:pt x="9289029" y="2209207"/>
                </a:cubicBezTo>
                <a:cubicBezTo>
                  <a:pt x="9289030" y="2858949"/>
                  <a:pt x="9289031" y="3508690"/>
                  <a:pt x="9289032" y="4158432"/>
                </a:cubicBezTo>
                <a:lnTo>
                  <a:pt x="8928992" y="4876008"/>
                </a:lnTo>
                <a:cubicBezTo>
                  <a:pt x="8551346" y="5253653"/>
                  <a:pt x="7302823" y="5143501"/>
                  <a:pt x="6768752" y="5143501"/>
                </a:cubicBezTo>
                <a:lnTo>
                  <a:pt x="2592288" y="5143501"/>
                </a:lnTo>
                <a:lnTo>
                  <a:pt x="1224136" y="5143501"/>
                </a:lnTo>
                <a:cubicBezTo>
                  <a:pt x="972108" y="5107497"/>
                  <a:pt x="1010919" y="5123169"/>
                  <a:pt x="864096" y="5143501"/>
                </a:cubicBezTo>
                <a:cubicBezTo>
                  <a:pt x="660074" y="4979322"/>
                  <a:pt x="0" y="4692501"/>
                  <a:pt x="1" y="4158429"/>
                </a:cubicBezTo>
                <a:cubicBezTo>
                  <a:pt x="1" y="3508687"/>
                  <a:pt x="0" y="2858946"/>
                  <a:pt x="0" y="22092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5400" dirty="0">
              <a:solidFill>
                <a:schemeClr val="tx1"/>
              </a:solidFill>
              <a:latin typeface="Carmela" pitchFamily="2" charset="-79"/>
              <a:ea typeface="Carmela" pitchFamily="2" charset="-79"/>
              <a:cs typeface="Carmela" pitchFamily="2" charset="-79"/>
            </a:endParaRPr>
          </a:p>
        </p:txBody>
      </p:sp>
      <p:pic>
        <p:nvPicPr>
          <p:cNvPr id="15" name="Picture 8" descr="https://s3-eu-west-1.amazonaws.com/schooly/vitkin/vitkin/%D7%9E%D7%A0%D7%95%D7%A8%D7%94.pn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8604448" y="4652553"/>
            <a:ext cx="360040" cy="490947"/>
          </a:xfrm>
          <a:prstGeom prst="rect">
            <a:avLst/>
          </a:prstGeom>
          <a:noFill/>
        </p:spPr>
      </p:pic>
      <p:sp>
        <p:nvSpPr>
          <p:cNvPr id="16" name="TextBox 15"/>
          <p:cNvSpPr txBox="1"/>
          <p:nvPr userDrawn="1"/>
        </p:nvSpPr>
        <p:spPr>
          <a:xfrm>
            <a:off x="5868144" y="4803998"/>
            <a:ext cx="4392488" cy="415498"/>
          </a:xfrm>
          <a:prstGeom prst="rect">
            <a:avLst/>
          </a:prstGeom>
          <a:noFill/>
        </p:spPr>
        <p:txBody>
          <a:bodyPr wrap="square" rtlCol="1">
            <a:spAutoFit/>
          </a:bodyPr>
          <a:lstStyle/>
          <a:p>
            <a:pPr algn="ctr"/>
            <a:r>
              <a:rPr lang="he-IL" sz="1200" b="1" spc="300" dirty="0" smtClean="0">
                <a:ln>
                  <a:solidFill>
                    <a:srgbClr val="FFCC00"/>
                  </a:solidFill>
                </a:ln>
                <a:solidFill>
                  <a:srgbClr val="FFCC00"/>
                </a:solidFill>
                <a:effectLst>
                  <a:outerShdw blurRad="38100" dist="38100" dir="2700000" algn="tl">
                    <a:srgbClr val="000000">
                      <a:alpha val="43137"/>
                    </a:srgbClr>
                  </a:outerShdw>
                </a:effectLst>
                <a:latin typeface="Arial Unicode MS" pitchFamily="34" charset="-128"/>
                <a:ea typeface="Arial Unicode MS" pitchFamily="34" charset="-128"/>
              </a:rPr>
              <a:t>נתיב האור </a:t>
            </a:r>
          </a:p>
          <a:p>
            <a:pPr algn="ctr"/>
            <a:r>
              <a:rPr lang="he-IL" sz="800" b="1" dirty="0" smtClean="0">
                <a:solidFill>
                  <a:schemeClr val="bg1">
                    <a:lumMod val="65000"/>
                  </a:schemeClr>
                </a:solidFill>
                <a:latin typeface="Arial Unicode MS" pitchFamily="34" charset="-128"/>
                <a:ea typeface="Arial Unicode MS" pitchFamily="34" charset="-128"/>
              </a:rPr>
              <a:t>דרך חיים נבונה בסביבת חשמל</a:t>
            </a:r>
            <a:endParaRPr lang="he-IL" sz="800" b="1" dirty="0">
              <a:solidFill>
                <a:schemeClr val="bg1">
                  <a:lumMod val="65000"/>
                </a:schemeClr>
              </a:solidFill>
              <a:latin typeface="Arial Unicode MS" pitchFamily="34" charset="-128"/>
              <a:ea typeface="Arial Unicode MS" pitchFamily="34" charset="-128"/>
            </a:endParaRPr>
          </a:p>
        </p:txBody>
      </p:sp>
      <p:sp>
        <p:nvSpPr>
          <p:cNvPr id="17" name="צורה חופשית 16"/>
          <p:cNvSpPr/>
          <p:nvPr userDrawn="1"/>
        </p:nvSpPr>
        <p:spPr>
          <a:xfrm>
            <a:off x="-108520" y="4082699"/>
            <a:ext cx="971600" cy="1080120"/>
          </a:xfrm>
          <a:custGeom>
            <a:avLst/>
            <a:gdLst>
              <a:gd name="connsiteX0" fmla="*/ 0 w 971600"/>
              <a:gd name="connsiteY0" fmla="*/ 1080120 h 1080120"/>
              <a:gd name="connsiteX1" fmla="*/ 0 w 971600"/>
              <a:gd name="connsiteY1" fmla="*/ 0 h 1080120"/>
              <a:gd name="connsiteX2" fmla="*/ 971600 w 971600"/>
              <a:gd name="connsiteY2" fmla="*/ 1080120 h 1080120"/>
              <a:gd name="connsiteX3" fmla="*/ 0 w 971600"/>
              <a:gd name="connsiteY3" fmla="*/ 1080120 h 1080120"/>
              <a:gd name="connsiteX0" fmla="*/ 0 w 971600"/>
              <a:gd name="connsiteY0" fmla="*/ 1080120 h 1080120"/>
              <a:gd name="connsiteX1" fmla="*/ 0 w 971600"/>
              <a:gd name="connsiteY1" fmla="*/ 0 h 1080120"/>
              <a:gd name="connsiteX2" fmla="*/ 323528 w 971600"/>
              <a:gd name="connsiteY2" fmla="*/ 740618 h 1080120"/>
              <a:gd name="connsiteX3" fmla="*/ 971600 w 971600"/>
              <a:gd name="connsiteY3" fmla="*/ 1080120 h 1080120"/>
              <a:gd name="connsiteX4" fmla="*/ 0 w 971600"/>
              <a:gd name="connsiteY4" fmla="*/ 1080120 h 1080120"/>
              <a:gd name="connsiteX0" fmla="*/ 0 w 971600"/>
              <a:gd name="connsiteY0" fmla="*/ 1080120 h 1080120"/>
              <a:gd name="connsiteX1" fmla="*/ 0 w 971600"/>
              <a:gd name="connsiteY1" fmla="*/ 0 h 1080120"/>
              <a:gd name="connsiteX2" fmla="*/ 251520 w 971600"/>
              <a:gd name="connsiteY2" fmla="*/ 596602 h 1080120"/>
              <a:gd name="connsiteX3" fmla="*/ 971600 w 971600"/>
              <a:gd name="connsiteY3" fmla="*/ 1080120 h 1080120"/>
              <a:gd name="connsiteX4" fmla="*/ 0 w 971600"/>
              <a:gd name="connsiteY4" fmla="*/ 1080120 h 1080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600" h="1080120">
                <a:moveTo>
                  <a:pt x="0" y="1080120"/>
                </a:moveTo>
                <a:lnTo>
                  <a:pt x="0" y="0"/>
                </a:lnTo>
                <a:lnTo>
                  <a:pt x="251520" y="596602"/>
                </a:lnTo>
                <a:lnTo>
                  <a:pt x="971600" y="1080120"/>
                </a:lnTo>
                <a:lnTo>
                  <a:pt x="0" y="108012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ירח 17"/>
          <p:cNvSpPr/>
          <p:nvPr userDrawn="1"/>
        </p:nvSpPr>
        <p:spPr>
          <a:xfrm rot="19460853">
            <a:off x="107090" y="3675534"/>
            <a:ext cx="360868" cy="1844198"/>
          </a:xfrm>
          <a:prstGeom prst="mo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צורה חופשית 18"/>
          <p:cNvSpPr/>
          <p:nvPr userDrawn="1"/>
        </p:nvSpPr>
        <p:spPr>
          <a:xfrm rot="17702571">
            <a:off x="5736302" y="2689073"/>
            <a:ext cx="8677138" cy="488901"/>
          </a:xfrm>
          <a:custGeom>
            <a:avLst/>
            <a:gdLst>
              <a:gd name="connsiteX0" fmla="*/ 0 w 3384376"/>
              <a:gd name="connsiteY0" fmla="*/ 0 h 267494"/>
              <a:gd name="connsiteX1" fmla="*/ 3384376 w 3384376"/>
              <a:gd name="connsiteY1" fmla="*/ 0 h 267494"/>
              <a:gd name="connsiteX2" fmla="*/ 3384376 w 3384376"/>
              <a:gd name="connsiteY2" fmla="*/ 267494 h 267494"/>
              <a:gd name="connsiteX3" fmla="*/ 0 w 3384376"/>
              <a:gd name="connsiteY3" fmla="*/ 267494 h 267494"/>
              <a:gd name="connsiteX4" fmla="*/ 0 w 3384376"/>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85850"/>
              <a:gd name="connsiteX1" fmla="*/ 3528392 w 3528392"/>
              <a:gd name="connsiteY1" fmla="*/ 0 h 285850"/>
              <a:gd name="connsiteX2" fmla="*/ 3528392 w 3528392"/>
              <a:gd name="connsiteY2" fmla="*/ 267494 h 285850"/>
              <a:gd name="connsiteX3" fmla="*/ 144016 w 3528392"/>
              <a:gd name="connsiteY3" fmla="*/ 267494 h 285850"/>
              <a:gd name="connsiteX4" fmla="*/ 0 w 3528392"/>
              <a:gd name="connsiteY4" fmla="*/ 0 h 285850"/>
              <a:gd name="connsiteX0" fmla="*/ 0 w 3528392"/>
              <a:gd name="connsiteY0" fmla="*/ 0 h 285850"/>
              <a:gd name="connsiteX1" fmla="*/ 3513727 w 3528392"/>
              <a:gd name="connsiteY1" fmla="*/ 0 h 285850"/>
              <a:gd name="connsiteX2" fmla="*/ 3528392 w 3528392"/>
              <a:gd name="connsiteY2" fmla="*/ 267494 h 285850"/>
              <a:gd name="connsiteX3" fmla="*/ 144016 w 3528392"/>
              <a:gd name="connsiteY3" fmla="*/ 267494 h 285850"/>
              <a:gd name="connsiteX4" fmla="*/ 0 w 3528392"/>
              <a:gd name="connsiteY4" fmla="*/ 0 h 285850"/>
              <a:gd name="connsiteX0" fmla="*/ 0 w 3513727"/>
              <a:gd name="connsiteY0" fmla="*/ 0 h 285850"/>
              <a:gd name="connsiteX1" fmla="*/ 3513727 w 3513727"/>
              <a:gd name="connsiteY1" fmla="*/ 0 h 285850"/>
              <a:gd name="connsiteX2" fmla="*/ 3412707 w 3513727"/>
              <a:gd name="connsiteY2" fmla="*/ 267494 h 285850"/>
              <a:gd name="connsiteX3" fmla="*/ 144016 w 3513727"/>
              <a:gd name="connsiteY3" fmla="*/ 267494 h 285850"/>
              <a:gd name="connsiteX4" fmla="*/ 0 w 3513727"/>
              <a:gd name="connsiteY4" fmla="*/ 0 h 285850"/>
              <a:gd name="connsiteX0" fmla="*/ 0 w 3513727"/>
              <a:gd name="connsiteY0" fmla="*/ 0 h 285850"/>
              <a:gd name="connsiteX1" fmla="*/ 3513727 w 3513727"/>
              <a:gd name="connsiteY1" fmla="*/ 0 h 285850"/>
              <a:gd name="connsiteX2" fmla="*/ 3412707 w 3513727"/>
              <a:gd name="connsiteY2" fmla="*/ 267494 h 285850"/>
              <a:gd name="connsiteX3" fmla="*/ 144016 w 3513727"/>
              <a:gd name="connsiteY3" fmla="*/ 267494 h 285850"/>
              <a:gd name="connsiteX4" fmla="*/ 0 w 3513727"/>
              <a:gd name="connsiteY4" fmla="*/ 0 h 285850"/>
              <a:gd name="connsiteX0" fmla="*/ 0 w 3600372"/>
              <a:gd name="connsiteY0" fmla="*/ 0 h 285850"/>
              <a:gd name="connsiteX1" fmla="*/ 3513727 w 3600372"/>
              <a:gd name="connsiteY1" fmla="*/ 0 h 285850"/>
              <a:gd name="connsiteX2" fmla="*/ 3513728 w 3600372"/>
              <a:gd name="connsiteY2" fmla="*/ 267494 h 285850"/>
              <a:gd name="connsiteX3" fmla="*/ 144016 w 3600372"/>
              <a:gd name="connsiteY3" fmla="*/ 267494 h 285850"/>
              <a:gd name="connsiteX4" fmla="*/ 0 w 3600372"/>
              <a:gd name="connsiteY4" fmla="*/ 0 h 285850"/>
              <a:gd name="connsiteX0" fmla="*/ 0 w 3600372"/>
              <a:gd name="connsiteY0" fmla="*/ 0 h 285850"/>
              <a:gd name="connsiteX1" fmla="*/ 3557314 w 3600372"/>
              <a:gd name="connsiteY1" fmla="*/ 0 h 285850"/>
              <a:gd name="connsiteX2" fmla="*/ 3513728 w 3600372"/>
              <a:gd name="connsiteY2" fmla="*/ 267494 h 285850"/>
              <a:gd name="connsiteX3" fmla="*/ 144016 w 3600372"/>
              <a:gd name="connsiteY3" fmla="*/ 267494 h 285850"/>
              <a:gd name="connsiteX4" fmla="*/ 0 w 3600372"/>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58236 w 3485080"/>
              <a:gd name="connsiteY0" fmla="*/ 307479 h 488901"/>
              <a:gd name="connsiteX1" fmla="*/ 3442022 w 3485080"/>
              <a:gd name="connsiteY1" fmla="*/ 0 h 488901"/>
              <a:gd name="connsiteX2" fmla="*/ 3398436 w 3485080"/>
              <a:gd name="connsiteY2" fmla="*/ 267494 h 488901"/>
              <a:gd name="connsiteX3" fmla="*/ 28724 w 3485080"/>
              <a:gd name="connsiteY3" fmla="*/ 267494 h 488901"/>
              <a:gd name="connsiteX4" fmla="*/ 58236 w 3485080"/>
              <a:gd name="connsiteY4" fmla="*/ 307479 h 488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5080" h="488901">
                <a:moveTo>
                  <a:pt x="58236" y="307479"/>
                </a:moveTo>
                <a:cubicBezTo>
                  <a:pt x="1047509" y="488901"/>
                  <a:pt x="2135403" y="285850"/>
                  <a:pt x="3442022" y="0"/>
                </a:cubicBezTo>
                <a:cubicBezTo>
                  <a:pt x="3408349" y="89165"/>
                  <a:pt x="3485080" y="64029"/>
                  <a:pt x="3398436" y="267494"/>
                </a:cubicBezTo>
                <a:lnTo>
                  <a:pt x="28724" y="267494"/>
                </a:lnTo>
                <a:cubicBezTo>
                  <a:pt x="0" y="178329"/>
                  <a:pt x="226037" y="472844"/>
                  <a:pt x="58236" y="307479"/>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צורה חופשית 19"/>
          <p:cNvSpPr/>
          <p:nvPr userDrawn="1"/>
        </p:nvSpPr>
        <p:spPr>
          <a:xfrm>
            <a:off x="1187624" y="0"/>
            <a:ext cx="6768752" cy="267494"/>
          </a:xfrm>
          <a:custGeom>
            <a:avLst/>
            <a:gdLst>
              <a:gd name="connsiteX0" fmla="*/ 0 w 6552728"/>
              <a:gd name="connsiteY0" fmla="*/ 0 h 267494"/>
              <a:gd name="connsiteX1" fmla="*/ 6552728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6120680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5904656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288032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288032 w 6552728"/>
              <a:gd name="connsiteY4" fmla="*/ 0 h 267494"/>
              <a:gd name="connsiteX0" fmla="*/ 360040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360040 w 6552728"/>
              <a:gd name="connsiteY4" fmla="*/ 0 h 267494"/>
              <a:gd name="connsiteX0" fmla="*/ 400852 w 6593540"/>
              <a:gd name="connsiteY0" fmla="*/ 0 h 267494"/>
              <a:gd name="connsiteX1" fmla="*/ 6017476 w 6593540"/>
              <a:gd name="connsiteY1" fmla="*/ 0 h 267494"/>
              <a:gd name="connsiteX2" fmla="*/ 6593540 w 6593540"/>
              <a:gd name="connsiteY2" fmla="*/ 267494 h 267494"/>
              <a:gd name="connsiteX3" fmla="*/ 40812 w 6593540"/>
              <a:gd name="connsiteY3" fmla="*/ 267494 h 267494"/>
              <a:gd name="connsiteX4" fmla="*/ 400852 w 6593540"/>
              <a:gd name="connsiteY4" fmla="*/ 0 h 267494"/>
              <a:gd name="connsiteX0" fmla="*/ 504056 w 6696744"/>
              <a:gd name="connsiteY0" fmla="*/ 0 h 267494"/>
              <a:gd name="connsiteX1" fmla="*/ 6120680 w 6696744"/>
              <a:gd name="connsiteY1" fmla="*/ 0 h 267494"/>
              <a:gd name="connsiteX2" fmla="*/ 6696744 w 6696744"/>
              <a:gd name="connsiteY2" fmla="*/ 267494 h 267494"/>
              <a:gd name="connsiteX3" fmla="*/ 0 w 6696744"/>
              <a:gd name="connsiteY3" fmla="*/ 267494 h 267494"/>
              <a:gd name="connsiteX4" fmla="*/ 504056 w 6696744"/>
              <a:gd name="connsiteY4" fmla="*/ 0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6744" h="267494">
                <a:moveTo>
                  <a:pt x="504056" y="0"/>
                </a:moveTo>
                <a:lnTo>
                  <a:pt x="6120680" y="0"/>
                </a:lnTo>
                <a:lnTo>
                  <a:pt x="6696744" y="267494"/>
                </a:lnTo>
                <a:lnTo>
                  <a:pt x="0" y="267494"/>
                </a:lnTo>
                <a:cubicBezTo>
                  <a:pt x="120013" y="178329"/>
                  <a:pt x="103204" y="212990"/>
                  <a:pt x="504056" y="0"/>
                </a:cubicBezTo>
                <a:close/>
              </a:path>
            </a:pathLst>
          </a:custGeom>
          <a:solidFill>
            <a:srgbClr val="00206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457200" y="1200151"/>
            <a:ext cx="8229600" cy="3394472"/>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4767263"/>
            <a:ext cx="2133600" cy="273844"/>
          </a:xfrm>
          <a:prstGeom prst="rect">
            <a:avLst/>
          </a:prstGeom>
        </p:spPr>
        <p:txBody>
          <a:bodyPr vert="horz" lIns="91440" tIns="45720" rIns="91440" bIns="45720" rtlCol="1" anchor="ctr"/>
          <a:lstStyle>
            <a:lvl1pPr algn="r">
              <a:defRPr sz="1200">
                <a:solidFill>
                  <a:schemeClr val="tx1">
                    <a:tint val="75000"/>
                  </a:schemeClr>
                </a:solidFill>
              </a:defRPr>
            </a:lvl1pPr>
          </a:lstStyle>
          <a:p>
            <a:fld id="{5ADC8759-D6B5-41BB-B667-156341B6AD5C}" type="datetimeFigureOut">
              <a:rPr lang="he-IL" smtClean="0"/>
              <a:pPr/>
              <a:t>י"ג/תמוז/תשע"ו</a:t>
            </a:fld>
            <a:endParaRPr lang="he-IL"/>
          </a:p>
        </p:txBody>
      </p:sp>
      <p:sp>
        <p:nvSpPr>
          <p:cNvPr id="5" name="מציין מיקום של כותרת תחתונה 4"/>
          <p:cNvSpPr>
            <a:spLocks noGrp="1"/>
          </p:cNvSpPr>
          <p:nvPr>
            <p:ph type="ftr" sz="quarter" idx="3"/>
          </p:nvPr>
        </p:nvSpPr>
        <p:spPr>
          <a:xfrm>
            <a:off x="3124200" y="4767263"/>
            <a:ext cx="2895600" cy="273844"/>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4767263"/>
            <a:ext cx="2133600" cy="273844"/>
          </a:xfrm>
          <a:prstGeom prst="rect">
            <a:avLst/>
          </a:prstGeom>
        </p:spPr>
        <p:txBody>
          <a:bodyPr vert="horz" lIns="91440" tIns="45720" rIns="91440" bIns="45720" rtlCol="1" anchor="ctr"/>
          <a:lstStyle>
            <a:lvl1pPr algn="l">
              <a:defRPr sz="1200">
                <a:solidFill>
                  <a:schemeClr val="tx1">
                    <a:tint val="75000"/>
                  </a:schemeClr>
                </a:solidFill>
              </a:defRPr>
            </a:lvl1pPr>
          </a:lstStyle>
          <a:p>
            <a:fld id="{63D0D06F-4947-4F69-9424-EA5CFB323A54}" type="slidenum">
              <a:rPr lang="he-IL" smtClean="0"/>
              <a:pPr/>
              <a:t>‹#›</a:t>
            </a:fld>
            <a:endParaRPr lang="he-IL"/>
          </a:p>
        </p:txBody>
      </p:sp>
      <p:sp>
        <p:nvSpPr>
          <p:cNvPr id="7" name="מלבן מעוגל 6"/>
          <p:cNvSpPr/>
          <p:nvPr userDrawn="1"/>
        </p:nvSpPr>
        <p:spPr>
          <a:xfrm>
            <a:off x="-108520" y="0"/>
            <a:ext cx="9252520" cy="6120680"/>
          </a:xfrm>
          <a:prstGeom prst="roundRect">
            <a:avLst>
              <a:gd name="adj" fmla="val 336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AutoShape 4" descr="http://fc02.deviantart.net/fs71/f/2013/255/4/c/utility_poles_by_regus_ttef-d6m16w5.png"/>
          <p:cNvSpPr>
            <a:spLocks noChangeAspect="1" noChangeArrowheads="1"/>
          </p:cNvSpPr>
          <p:nvPr userDrawn="1"/>
        </p:nvSpPr>
        <p:spPr bwMode="auto">
          <a:xfrm>
            <a:off x="8926513"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9" name="Picture 6" descr="http://fc02.deviantart.net/fs71/f/2013/255/4/c/utility_poles_by_regus_ttef-d6m16w5.png"/>
          <p:cNvPicPr>
            <a:picLocks noChangeAspect="1" noChangeArrowheads="1"/>
          </p:cNvPicPr>
          <p:nvPr userDrawn="1"/>
        </p:nvPicPr>
        <p:blipFill>
          <a:blip r:embed="rId4" cstate="print"/>
          <a:srcRect/>
          <a:stretch>
            <a:fillRect/>
          </a:stretch>
        </p:blipFill>
        <p:spPr bwMode="auto">
          <a:xfrm>
            <a:off x="4716016" y="2355726"/>
            <a:ext cx="2798888" cy="1574375"/>
          </a:xfrm>
          <a:prstGeom prst="rect">
            <a:avLst/>
          </a:prstGeom>
          <a:noFill/>
        </p:spPr>
      </p:pic>
      <p:pic>
        <p:nvPicPr>
          <p:cNvPr id="10" name="Picture 6" descr="http://fc02.deviantart.net/fs71/f/2013/255/4/c/utility_poles_by_regus_ttef-d6m16w5.png"/>
          <p:cNvPicPr>
            <a:picLocks noChangeAspect="1" noChangeArrowheads="1"/>
          </p:cNvPicPr>
          <p:nvPr userDrawn="1"/>
        </p:nvPicPr>
        <p:blipFill>
          <a:blip r:embed="rId4" cstate="print"/>
          <a:srcRect/>
          <a:stretch>
            <a:fillRect/>
          </a:stretch>
        </p:blipFill>
        <p:spPr bwMode="auto">
          <a:xfrm flipH="1">
            <a:off x="1989136" y="2355726"/>
            <a:ext cx="2798888" cy="1574375"/>
          </a:xfrm>
          <a:prstGeom prst="rect">
            <a:avLst/>
          </a:prstGeom>
          <a:noFill/>
        </p:spPr>
      </p:pic>
      <p:sp>
        <p:nvSpPr>
          <p:cNvPr id="11" name="צורה חופשית 10"/>
          <p:cNvSpPr/>
          <p:nvPr userDrawn="1"/>
        </p:nvSpPr>
        <p:spPr>
          <a:xfrm>
            <a:off x="-108520" y="-1"/>
            <a:ext cx="9289032" cy="6244159"/>
          </a:xfrm>
          <a:custGeom>
            <a:avLst/>
            <a:gdLst>
              <a:gd name="connsiteX0" fmla="*/ 0 w 9289032"/>
              <a:gd name="connsiteY0" fmla="*/ 2013718 h 5976664"/>
              <a:gd name="connsiteX1" fmla="*/ 589806 w 9289032"/>
              <a:gd name="connsiteY1" fmla="*/ 589805 h 5976664"/>
              <a:gd name="connsiteX2" fmla="*/ 2013721 w 9289032"/>
              <a:gd name="connsiteY2" fmla="*/ 3 h 5976664"/>
              <a:gd name="connsiteX3" fmla="*/ 7275314 w 9289032"/>
              <a:gd name="connsiteY3" fmla="*/ 0 h 5976664"/>
              <a:gd name="connsiteX4" fmla="*/ 8699227 w 9289032"/>
              <a:gd name="connsiteY4" fmla="*/ 589806 h 5976664"/>
              <a:gd name="connsiteX5" fmla="*/ 9289029 w 9289032"/>
              <a:gd name="connsiteY5" fmla="*/ 2013721 h 5976664"/>
              <a:gd name="connsiteX6" fmla="*/ 9289032 w 9289032"/>
              <a:gd name="connsiteY6" fmla="*/ 3962946 h 5976664"/>
              <a:gd name="connsiteX7" fmla="*/ 8699227 w 9289032"/>
              <a:gd name="connsiteY7" fmla="*/ 5386860 h 5976664"/>
              <a:gd name="connsiteX8" fmla="*/ 7275313 w 9289032"/>
              <a:gd name="connsiteY8" fmla="*/ 5976664 h 5976664"/>
              <a:gd name="connsiteX9" fmla="*/ 2013718 w 9289032"/>
              <a:gd name="connsiteY9" fmla="*/ 5976664 h 5976664"/>
              <a:gd name="connsiteX10" fmla="*/ 589804 w 9289032"/>
              <a:gd name="connsiteY10" fmla="*/ 5386858 h 5976664"/>
              <a:gd name="connsiteX11" fmla="*/ 1 w 9289032"/>
              <a:gd name="connsiteY11" fmla="*/ 3962943 h 5976664"/>
              <a:gd name="connsiteX12" fmla="*/ 0 w 9289032"/>
              <a:gd name="connsiteY12" fmla="*/ 2013718 h 5976664"/>
              <a:gd name="connsiteX0" fmla="*/ 0 w 9289032"/>
              <a:gd name="connsiteY0" fmla="*/ 2209204 h 6172150"/>
              <a:gd name="connsiteX1" fmla="*/ 589806 w 9289032"/>
              <a:gd name="connsiteY1" fmla="*/ 785291 h 6172150"/>
              <a:gd name="connsiteX2" fmla="*/ 2013721 w 9289032"/>
              <a:gd name="connsiteY2" fmla="*/ 195489 h 6172150"/>
              <a:gd name="connsiteX3" fmla="*/ 7200800 w 9289032"/>
              <a:gd name="connsiteY3" fmla="*/ 0 h 6172150"/>
              <a:gd name="connsiteX4" fmla="*/ 8699227 w 9289032"/>
              <a:gd name="connsiteY4" fmla="*/ 785292 h 6172150"/>
              <a:gd name="connsiteX5" fmla="*/ 9289029 w 9289032"/>
              <a:gd name="connsiteY5" fmla="*/ 2209207 h 6172150"/>
              <a:gd name="connsiteX6" fmla="*/ 9289032 w 9289032"/>
              <a:gd name="connsiteY6" fmla="*/ 4158432 h 6172150"/>
              <a:gd name="connsiteX7" fmla="*/ 8699227 w 9289032"/>
              <a:gd name="connsiteY7" fmla="*/ 5582346 h 6172150"/>
              <a:gd name="connsiteX8" fmla="*/ 7275313 w 9289032"/>
              <a:gd name="connsiteY8" fmla="*/ 6172150 h 6172150"/>
              <a:gd name="connsiteX9" fmla="*/ 2013718 w 9289032"/>
              <a:gd name="connsiteY9" fmla="*/ 6172150 h 6172150"/>
              <a:gd name="connsiteX10" fmla="*/ 589804 w 9289032"/>
              <a:gd name="connsiteY10" fmla="*/ 5582344 h 6172150"/>
              <a:gd name="connsiteX11" fmla="*/ 1 w 9289032"/>
              <a:gd name="connsiteY11" fmla="*/ 4158429 h 6172150"/>
              <a:gd name="connsiteX12" fmla="*/ 0 w 9289032"/>
              <a:gd name="connsiteY12" fmla="*/ 2209204 h 6172150"/>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589804 w 9289032"/>
              <a:gd name="connsiteY10" fmla="*/ 5582345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1008112 w 9289032"/>
              <a:gd name="connsiteY11" fmla="*/ 5308056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568952 w 9289032"/>
              <a:gd name="connsiteY7" fmla="*/ 4876008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5524080"/>
              <a:gd name="connsiteX1" fmla="*/ 589806 w 9289032"/>
              <a:gd name="connsiteY1" fmla="*/ 785292 h 5524080"/>
              <a:gd name="connsiteX2" fmla="*/ 2520280 w 9289032"/>
              <a:gd name="connsiteY2" fmla="*/ 1 h 5524080"/>
              <a:gd name="connsiteX3" fmla="*/ 7200800 w 9289032"/>
              <a:gd name="connsiteY3" fmla="*/ 1 h 5524080"/>
              <a:gd name="connsiteX4" fmla="*/ 8699227 w 9289032"/>
              <a:gd name="connsiteY4" fmla="*/ 785293 h 5524080"/>
              <a:gd name="connsiteX5" fmla="*/ 9289029 w 9289032"/>
              <a:gd name="connsiteY5" fmla="*/ 2209208 h 5524080"/>
              <a:gd name="connsiteX6" fmla="*/ 9289032 w 9289032"/>
              <a:gd name="connsiteY6" fmla="*/ 4158433 h 5524080"/>
              <a:gd name="connsiteX7" fmla="*/ 8568952 w 9289032"/>
              <a:gd name="connsiteY7" fmla="*/ 4876008 h 5524080"/>
              <a:gd name="connsiteX8" fmla="*/ 6768752 w 9289032"/>
              <a:gd name="connsiteY8" fmla="*/ 5143502 h 5524080"/>
              <a:gd name="connsiteX9" fmla="*/ 2520280 w 9289032"/>
              <a:gd name="connsiteY9" fmla="*/ 5524080 h 5524080"/>
              <a:gd name="connsiteX10" fmla="*/ 1224136 w 9289032"/>
              <a:gd name="connsiteY10" fmla="*/ 5143502 h 5524080"/>
              <a:gd name="connsiteX11" fmla="*/ 864096 w 9289032"/>
              <a:gd name="connsiteY11" fmla="*/ 5143502 h 5524080"/>
              <a:gd name="connsiteX12" fmla="*/ 1 w 9289032"/>
              <a:gd name="connsiteY12" fmla="*/ 4158430 h 5524080"/>
              <a:gd name="connsiteX13" fmla="*/ 0 w 9289032"/>
              <a:gd name="connsiteY13" fmla="*/ 2209205 h 5524080"/>
              <a:gd name="connsiteX0" fmla="*/ 0 w 9289032"/>
              <a:gd name="connsiteY0" fmla="*/ 2209205 h 5253653"/>
              <a:gd name="connsiteX1" fmla="*/ 589806 w 9289032"/>
              <a:gd name="connsiteY1" fmla="*/ 785292 h 5253653"/>
              <a:gd name="connsiteX2" fmla="*/ 2520280 w 9289032"/>
              <a:gd name="connsiteY2" fmla="*/ 1 h 5253653"/>
              <a:gd name="connsiteX3" fmla="*/ 7200800 w 9289032"/>
              <a:gd name="connsiteY3" fmla="*/ 1 h 5253653"/>
              <a:gd name="connsiteX4" fmla="*/ 8699227 w 9289032"/>
              <a:gd name="connsiteY4" fmla="*/ 785293 h 5253653"/>
              <a:gd name="connsiteX5" fmla="*/ 9289029 w 9289032"/>
              <a:gd name="connsiteY5" fmla="*/ 2209208 h 5253653"/>
              <a:gd name="connsiteX6" fmla="*/ 9289032 w 9289032"/>
              <a:gd name="connsiteY6" fmla="*/ 4158433 h 5253653"/>
              <a:gd name="connsiteX7" fmla="*/ 8568952 w 9289032"/>
              <a:gd name="connsiteY7" fmla="*/ 4876008 h 5253653"/>
              <a:gd name="connsiteX8" fmla="*/ 6768752 w 9289032"/>
              <a:gd name="connsiteY8" fmla="*/ 5143502 h 5253653"/>
              <a:gd name="connsiteX9" fmla="*/ 2592288 w 9289032"/>
              <a:gd name="connsiteY9" fmla="*/ 5143502 h 5253653"/>
              <a:gd name="connsiteX10" fmla="*/ 1224136 w 9289032"/>
              <a:gd name="connsiteY10" fmla="*/ 5143502 h 5253653"/>
              <a:gd name="connsiteX11" fmla="*/ 864096 w 9289032"/>
              <a:gd name="connsiteY11" fmla="*/ 5143502 h 5253653"/>
              <a:gd name="connsiteX12" fmla="*/ 1 w 9289032"/>
              <a:gd name="connsiteY12" fmla="*/ 4158430 h 5253653"/>
              <a:gd name="connsiteX13" fmla="*/ 0 w 9289032"/>
              <a:gd name="connsiteY13" fmla="*/ 2209205 h 5253653"/>
              <a:gd name="connsiteX0" fmla="*/ 0 w 9289032"/>
              <a:gd name="connsiteY0" fmla="*/ 2209205 h 5253654"/>
              <a:gd name="connsiteX1" fmla="*/ 589806 w 9289032"/>
              <a:gd name="connsiteY1" fmla="*/ 785292 h 5253654"/>
              <a:gd name="connsiteX2" fmla="*/ 2520280 w 9289032"/>
              <a:gd name="connsiteY2" fmla="*/ 1 h 5253654"/>
              <a:gd name="connsiteX3" fmla="*/ 7200800 w 9289032"/>
              <a:gd name="connsiteY3" fmla="*/ 1 h 5253654"/>
              <a:gd name="connsiteX4" fmla="*/ 8699227 w 9289032"/>
              <a:gd name="connsiteY4" fmla="*/ 785293 h 5253654"/>
              <a:gd name="connsiteX5" fmla="*/ 9289029 w 9289032"/>
              <a:gd name="connsiteY5" fmla="*/ 2209208 h 5253654"/>
              <a:gd name="connsiteX6" fmla="*/ 9289032 w 9289032"/>
              <a:gd name="connsiteY6" fmla="*/ 4158433 h 5253654"/>
              <a:gd name="connsiteX7" fmla="*/ 8928992 w 9289032"/>
              <a:gd name="connsiteY7" fmla="*/ 4876009 h 5253654"/>
              <a:gd name="connsiteX8" fmla="*/ 6768752 w 9289032"/>
              <a:gd name="connsiteY8" fmla="*/ 5143502 h 5253654"/>
              <a:gd name="connsiteX9" fmla="*/ 2592288 w 9289032"/>
              <a:gd name="connsiteY9" fmla="*/ 5143502 h 5253654"/>
              <a:gd name="connsiteX10" fmla="*/ 1224136 w 9289032"/>
              <a:gd name="connsiteY10" fmla="*/ 5143502 h 5253654"/>
              <a:gd name="connsiteX11" fmla="*/ 864096 w 9289032"/>
              <a:gd name="connsiteY11" fmla="*/ 5143502 h 5253654"/>
              <a:gd name="connsiteX12" fmla="*/ 1 w 9289032"/>
              <a:gd name="connsiteY12" fmla="*/ 4158430 h 5253654"/>
              <a:gd name="connsiteX13" fmla="*/ 0 w 9289032"/>
              <a:gd name="connsiteY13" fmla="*/ 2209205 h 5253654"/>
              <a:gd name="connsiteX0" fmla="*/ 0 w 9289032"/>
              <a:gd name="connsiteY0" fmla="*/ 2209204 h 5253653"/>
              <a:gd name="connsiteX1" fmla="*/ 589806 w 9289032"/>
              <a:gd name="connsiteY1" fmla="*/ 785291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720080 w 9289032"/>
              <a:gd name="connsiteY1" fmla="*/ 649160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576064 w 9289032"/>
              <a:gd name="connsiteY1" fmla="*/ 709746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89032" h="5253653">
                <a:moveTo>
                  <a:pt x="0" y="2209204"/>
                </a:moveTo>
                <a:cubicBezTo>
                  <a:pt x="1" y="1675133"/>
                  <a:pt x="204023" y="1077946"/>
                  <a:pt x="576064" y="709746"/>
                </a:cubicBezTo>
                <a:cubicBezTo>
                  <a:pt x="948105" y="341546"/>
                  <a:pt x="1698177" y="0"/>
                  <a:pt x="2232248" y="1"/>
                </a:cubicBezTo>
                <a:lnTo>
                  <a:pt x="7200800" y="0"/>
                </a:lnTo>
                <a:cubicBezTo>
                  <a:pt x="7734871" y="1"/>
                  <a:pt x="8351189" y="417091"/>
                  <a:pt x="8699227" y="785292"/>
                </a:cubicBezTo>
                <a:cubicBezTo>
                  <a:pt x="9047265" y="1153493"/>
                  <a:pt x="9289030" y="1675136"/>
                  <a:pt x="9289029" y="2209207"/>
                </a:cubicBezTo>
                <a:cubicBezTo>
                  <a:pt x="9289030" y="2858949"/>
                  <a:pt x="9289031" y="3508690"/>
                  <a:pt x="9289032" y="4158432"/>
                </a:cubicBezTo>
                <a:lnTo>
                  <a:pt x="8928992" y="4876008"/>
                </a:lnTo>
                <a:cubicBezTo>
                  <a:pt x="8551346" y="5253653"/>
                  <a:pt x="7302823" y="5143501"/>
                  <a:pt x="6768752" y="5143501"/>
                </a:cubicBezTo>
                <a:lnTo>
                  <a:pt x="2592288" y="5143501"/>
                </a:lnTo>
                <a:lnTo>
                  <a:pt x="1224136" y="5143501"/>
                </a:lnTo>
                <a:cubicBezTo>
                  <a:pt x="972108" y="5107497"/>
                  <a:pt x="1010919" y="5123169"/>
                  <a:pt x="864096" y="5143501"/>
                </a:cubicBezTo>
                <a:cubicBezTo>
                  <a:pt x="660074" y="4979322"/>
                  <a:pt x="0" y="4692501"/>
                  <a:pt x="1" y="4158429"/>
                </a:cubicBezTo>
                <a:cubicBezTo>
                  <a:pt x="1" y="3508687"/>
                  <a:pt x="0" y="2858946"/>
                  <a:pt x="0" y="22092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5400" dirty="0">
              <a:solidFill>
                <a:schemeClr val="tx1"/>
              </a:solidFill>
              <a:latin typeface="Carmela" pitchFamily="2" charset="-79"/>
              <a:ea typeface="Carmela" pitchFamily="2" charset="-79"/>
              <a:cs typeface="Carmela" pitchFamily="2" charset="-79"/>
            </a:endParaRPr>
          </a:p>
        </p:txBody>
      </p:sp>
      <p:pic>
        <p:nvPicPr>
          <p:cNvPr id="12" name="Picture 8" descr="https://s3-eu-west-1.amazonaws.com/schooly/vitkin/vitkin/%D7%9E%D7%A0%D7%95%D7%A8%D7%94.png"/>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5508104" y="483518"/>
            <a:ext cx="1363412" cy="1859135"/>
          </a:xfrm>
          <a:prstGeom prst="rect">
            <a:avLst/>
          </a:prstGeom>
          <a:noFill/>
        </p:spPr>
      </p:pic>
      <p:grpSp>
        <p:nvGrpSpPr>
          <p:cNvPr id="13" name="קבוצה 12"/>
          <p:cNvGrpSpPr/>
          <p:nvPr userDrawn="1"/>
        </p:nvGrpSpPr>
        <p:grpSpPr>
          <a:xfrm>
            <a:off x="-684584" y="7468294"/>
            <a:ext cx="9505056" cy="411510"/>
            <a:chOff x="323528" y="4388732"/>
            <a:chExt cx="8568952" cy="411510"/>
          </a:xfrm>
        </p:grpSpPr>
        <p:sp>
          <p:nvSpPr>
            <p:cNvPr id="14" name="מלבן 13"/>
            <p:cNvSpPr/>
            <p:nvPr/>
          </p:nvSpPr>
          <p:spPr>
            <a:xfrm flipV="1">
              <a:off x="323528" y="4587974"/>
              <a:ext cx="8568952" cy="212268"/>
            </a:xfrm>
            <a:prstGeom prst="rect">
              <a:avLst/>
            </a:prstGeom>
            <a:solidFill>
              <a:srgbClr val="E72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flipV="1">
              <a:off x="323528" y="4392488"/>
              <a:ext cx="8568952" cy="2122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flipV="1">
              <a:off x="323528" y="4388732"/>
              <a:ext cx="8568952"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7" name="TextBox 16"/>
          <p:cNvSpPr txBox="1"/>
          <p:nvPr userDrawn="1"/>
        </p:nvSpPr>
        <p:spPr>
          <a:xfrm>
            <a:off x="2123728" y="627534"/>
            <a:ext cx="4392488" cy="954107"/>
          </a:xfrm>
          <a:prstGeom prst="rect">
            <a:avLst/>
          </a:prstGeom>
          <a:noFill/>
          <a:ln>
            <a:noFill/>
          </a:ln>
        </p:spPr>
        <p:txBody>
          <a:bodyPr wrap="square" rtlCol="1">
            <a:spAutoFit/>
          </a:bodyPr>
          <a:lstStyle/>
          <a:p>
            <a:pPr algn="ctr"/>
            <a:r>
              <a:rPr lang="he-IL" sz="3600" b="1" spc="600" dirty="0" smtClean="0">
                <a:solidFill>
                  <a:srgbClr val="FFC000"/>
                </a:solidFill>
                <a:effectLst>
                  <a:outerShdw blurRad="38100" dist="38100" dir="2700000" algn="tl">
                    <a:srgbClr val="000000">
                      <a:alpha val="43137"/>
                    </a:srgbClr>
                  </a:outerShdw>
                </a:effectLst>
                <a:latin typeface="Arial Unicode MS" pitchFamily="34" charset="-128"/>
                <a:ea typeface="Arial Unicode MS" pitchFamily="34" charset="-128"/>
              </a:rPr>
              <a:t>נתיב האור </a:t>
            </a:r>
          </a:p>
          <a:p>
            <a:pPr algn="ctr"/>
            <a:r>
              <a:rPr lang="he-IL" b="1" dirty="0" smtClean="0">
                <a:solidFill>
                  <a:schemeClr val="bg1">
                    <a:lumMod val="65000"/>
                  </a:schemeClr>
                </a:solidFill>
                <a:latin typeface="Arial Unicode MS" pitchFamily="34" charset="-128"/>
                <a:ea typeface="Arial Unicode MS" pitchFamily="34" charset="-128"/>
              </a:rPr>
              <a:t> דרך חיים נבונה בסביבת חשמל</a:t>
            </a:r>
            <a:endParaRPr lang="he-IL" b="1" dirty="0">
              <a:solidFill>
                <a:schemeClr val="bg1">
                  <a:lumMod val="65000"/>
                </a:schemeClr>
              </a:solidFill>
              <a:latin typeface="Arial Unicode MS" pitchFamily="34" charset="-128"/>
              <a:ea typeface="Arial Unicode MS" pitchFamily="34" charset="-128"/>
            </a:endParaRPr>
          </a:p>
        </p:txBody>
      </p:sp>
      <p:sp>
        <p:nvSpPr>
          <p:cNvPr id="18" name="TextBox 17"/>
          <p:cNvSpPr txBox="1"/>
          <p:nvPr userDrawn="1"/>
        </p:nvSpPr>
        <p:spPr>
          <a:xfrm>
            <a:off x="2555776" y="2211710"/>
            <a:ext cx="4392488" cy="1446550"/>
          </a:xfrm>
          <a:prstGeom prst="rect">
            <a:avLst/>
          </a:prstGeom>
          <a:noFill/>
        </p:spPr>
        <p:txBody>
          <a:bodyPr wrap="square" rtlCol="1">
            <a:spAutoFit/>
          </a:bodyPr>
          <a:lstStyle/>
          <a:p>
            <a:pPr algn="ctr"/>
            <a:r>
              <a:rPr lang="he-IL" sz="8800" spc="300" dirty="0" smtClean="0">
                <a:latin typeface="Carmela" pitchFamily="2" charset="-79"/>
                <a:ea typeface="Carmela" pitchFamily="2" charset="-79"/>
                <a:cs typeface="Carmela" pitchFamily="2" charset="-79"/>
              </a:rPr>
              <a:t>שם הפרק</a:t>
            </a:r>
            <a:endParaRPr lang="he-IL" sz="5400" dirty="0">
              <a:latin typeface="Carmela" pitchFamily="2" charset="-79"/>
              <a:ea typeface="Carmela" pitchFamily="2" charset="-79"/>
              <a:cs typeface="Carmela" pitchFamily="2" charset="-79"/>
            </a:endParaRPr>
          </a:p>
        </p:txBody>
      </p:sp>
      <p:pic>
        <p:nvPicPr>
          <p:cNvPr id="19" name="Picture 9"/>
          <p:cNvPicPr>
            <a:picLocks noChangeAspect="1" noChangeArrowheads="1"/>
          </p:cNvPicPr>
          <p:nvPr userDrawn="1"/>
        </p:nvPicPr>
        <p:blipFill>
          <a:blip r:embed="rId6" cstate="print">
            <a:clrChange>
              <a:clrFrom>
                <a:srgbClr val="000000"/>
              </a:clrFrom>
              <a:clrTo>
                <a:srgbClr val="000000">
                  <a:alpha val="0"/>
                </a:srgbClr>
              </a:clrTo>
            </a:clrChange>
          </a:blip>
          <a:srcRect/>
          <a:stretch>
            <a:fillRect/>
          </a:stretch>
        </p:blipFill>
        <p:spPr bwMode="auto">
          <a:xfrm rot="20695073">
            <a:off x="-299528" y="2358737"/>
            <a:ext cx="1325318" cy="1474683"/>
          </a:xfrm>
          <a:prstGeom prst="rect">
            <a:avLst/>
          </a:prstGeom>
          <a:noFill/>
          <a:ln w="9525">
            <a:noFill/>
            <a:miter lim="800000"/>
            <a:headEnd/>
            <a:tailEnd/>
          </a:ln>
        </p:spPr>
      </p:pic>
      <p:sp>
        <p:nvSpPr>
          <p:cNvPr id="20" name="TextBox 19"/>
          <p:cNvSpPr txBox="1"/>
          <p:nvPr userDrawn="1"/>
        </p:nvSpPr>
        <p:spPr>
          <a:xfrm>
            <a:off x="2123728" y="1133331"/>
            <a:ext cx="4392488" cy="646331"/>
          </a:xfrm>
          <a:prstGeom prst="rect">
            <a:avLst/>
          </a:prstGeom>
          <a:noFill/>
        </p:spPr>
        <p:txBody>
          <a:bodyPr wrap="square" rtlCol="1">
            <a:spAutoFit/>
          </a:bodyPr>
          <a:lstStyle/>
          <a:p>
            <a:pPr algn="ctr"/>
            <a:r>
              <a:rPr lang="he-IL" sz="3600" spc="300" dirty="0" smtClean="0">
                <a:solidFill>
                  <a:srgbClr val="FFC000"/>
                </a:solidFill>
                <a:effectLst>
                  <a:outerShdw blurRad="38100" dist="38100" dir="2700000" algn="tl">
                    <a:srgbClr val="000000">
                      <a:alpha val="43137"/>
                    </a:srgbClr>
                  </a:outerShdw>
                </a:effectLst>
                <a:latin typeface="Carmela" pitchFamily="2" charset="-79"/>
                <a:ea typeface="Carmela" pitchFamily="2" charset="-79"/>
                <a:cs typeface="Carmela" pitchFamily="2" charset="-79"/>
              </a:rPr>
              <a:t>................ </a:t>
            </a:r>
            <a:endParaRPr lang="he-IL" dirty="0">
              <a:solidFill>
                <a:srgbClr val="FFC000"/>
              </a:solidFill>
              <a:effectLst>
                <a:outerShdw blurRad="38100" dist="38100" dir="2700000" algn="tl">
                  <a:srgbClr val="000000">
                    <a:alpha val="43137"/>
                  </a:srgbClr>
                </a:outerShdw>
              </a:effectLst>
              <a:latin typeface="Carmela" pitchFamily="2" charset="-79"/>
              <a:ea typeface="Carmela" pitchFamily="2" charset="-79"/>
              <a:cs typeface="Carmela" pitchFamily="2" charset="-79"/>
            </a:endParaRPr>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0.jpeg"/><Relationship Id="rId7" Type="http://schemas.openxmlformats.org/officeDocument/2006/relationships/diagramColors" Target="../diagrams/colors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slide" Target="slide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2" name="מלבן מעוגל 21"/>
          <p:cNvSpPr/>
          <p:nvPr/>
        </p:nvSpPr>
        <p:spPr>
          <a:xfrm>
            <a:off x="-108520" y="0"/>
            <a:ext cx="9252520" cy="6120680"/>
          </a:xfrm>
          <a:prstGeom prst="roundRect">
            <a:avLst>
              <a:gd name="adj" fmla="val 336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268" name="AutoShape 4" descr="http://fc02.deviantart.net/fs71/f/2013/255/4/c/utility_poles_by_regus_ttef-d6m16w5.png"/>
          <p:cNvSpPr>
            <a:spLocks noChangeAspect="1" noChangeArrowheads="1"/>
          </p:cNvSpPr>
          <p:nvPr/>
        </p:nvSpPr>
        <p:spPr bwMode="auto">
          <a:xfrm>
            <a:off x="8926513"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1270" name="Picture 6" descr="http://fc02.deviantart.net/fs71/f/2013/255/4/c/utility_poles_by_regus_ttef-d6m16w5.png"/>
          <p:cNvPicPr>
            <a:picLocks noChangeAspect="1" noChangeArrowheads="1"/>
          </p:cNvPicPr>
          <p:nvPr/>
        </p:nvPicPr>
        <p:blipFill>
          <a:blip r:embed="rId2" cstate="print"/>
          <a:srcRect/>
          <a:stretch>
            <a:fillRect/>
          </a:stretch>
        </p:blipFill>
        <p:spPr bwMode="auto">
          <a:xfrm>
            <a:off x="4716016" y="2355726"/>
            <a:ext cx="2798888" cy="1574375"/>
          </a:xfrm>
          <a:prstGeom prst="rect">
            <a:avLst/>
          </a:prstGeom>
          <a:noFill/>
        </p:spPr>
      </p:pic>
      <p:pic>
        <p:nvPicPr>
          <p:cNvPr id="18" name="Picture 6" descr="http://fc02.deviantart.net/fs71/f/2013/255/4/c/utility_poles_by_regus_ttef-d6m16w5.png"/>
          <p:cNvPicPr>
            <a:picLocks noChangeAspect="1" noChangeArrowheads="1"/>
          </p:cNvPicPr>
          <p:nvPr/>
        </p:nvPicPr>
        <p:blipFill>
          <a:blip r:embed="rId2" cstate="print"/>
          <a:srcRect/>
          <a:stretch>
            <a:fillRect/>
          </a:stretch>
        </p:blipFill>
        <p:spPr bwMode="auto">
          <a:xfrm flipH="1">
            <a:off x="1989136" y="2355726"/>
            <a:ext cx="2798888" cy="1574375"/>
          </a:xfrm>
          <a:prstGeom prst="rect">
            <a:avLst/>
          </a:prstGeom>
          <a:noFill/>
        </p:spPr>
      </p:pic>
      <p:sp>
        <p:nvSpPr>
          <p:cNvPr id="23" name="צורה חופשית 22"/>
          <p:cNvSpPr/>
          <p:nvPr/>
        </p:nvSpPr>
        <p:spPr>
          <a:xfrm>
            <a:off x="-145032" y="0"/>
            <a:ext cx="9289032" cy="6244159"/>
          </a:xfrm>
          <a:custGeom>
            <a:avLst/>
            <a:gdLst>
              <a:gd name="connsiteX0" fmla="*/ 0 w 9289032"/>
              <a:gd name="connsiteY0" fmla="*/ 2013718 h 5976664"/>
              <a:gd name="connsiteX1" fmla="*/ 589806 w 9289032"/>
              <a:gd name="connsiteY1" fmla="*/ 589805 h 5976664"/>
              <a:gd name="connsiteX2" fmla="*/ 2013721 w 9289032"/>
              <a:gd name="connsiteY2" fmla="*/ 3 h 5976664"/>
              <a:gd name="connsiteX3" fmla="*/ 7275314 w 9289032"/>
              <a:gd name="connsiteY3" fmla="*/ 0 h 5976664"/>
              <a:gd name="connsiteX4" fmla="*/ 8699227 w 9289032"/>
              <a:gd name="connsiteY4" fmla="*/ 589806 h 5976664"/>
              <a:gd name="connsiteX5" fmla="*/ 9289029 w 9289032"/>
              <a:gd name="connsiteY5" fmla="*/ 2013721 h 5976664"/>
              <a:gd name="connsiteX6" fmla="*/ 9289032 w 9289032"/>
              <a:gd name="connsiteY6" fmla="*/ 3962946 h 5976664"/>
              <a:gd name="connsiteX7" fmla="*/ 8699227 w 9289032"/>
              <a:gd name="connsiteY7" fmla="*/ 5386860 h 5976664"/>
              <a:gd name="connsiteX8" fmla="*/ 7275313 w 9289032"/>
              <a:gd name="connsiteY8" fmla="*/ 5976664 h 5976664"/>
              <a:gd name="connsiteX9" fmla="*/ 2013718 w 9289032"/>
              <a:gd name="connsiteY9" fmla="*/ 5976664 h 5976664"/>
              <a:gd name="connsiteX10" fmla="*/ 589804 w 9289032"/>
              <a:gd name="connsiteY10" fmla="*/ 5386858 h 5976664"/>
              <a:gd name="connsiteX11" fmla="*/ 1 w 9289032"/>
              <a:gd name="connsiteY11" fmla="*/ 3962943 h 5976664"/>
              <a:gd name="connsiteX12" fmla="*/ 0 w 9289032"/>
              <a:gd name="connsiteY12" fmla="*/ 2013718 h 5976664"/>
              <a:gd name="connsiteX0" fmla="*/ 0 w 9289032"/>
              <a:gd name="connsiteY0" fmla="*/ 2209204 h 6172150"/>
              <a:gd name="connsiteX1" fmla="*/ 589806 w 9289032"/>
              <a:gd name="connsiteY1" fmla="*/ 785291 h 6172150"/>
              <a:gd name="connsiteX2" fmla="*/ 2013721 w 9289032"/>
              <a:gd name="connsiteY2" fmla="*/ 195489 h 6172150"/>
              <a:gd name="connsiteX3" fmla="*/ 7200800 w 9289032"/>
              <a:gd name="connsiteY3" fmla="*/ 0 h 6172150"/>
              <a:gd name="connsiteX4" fmla="*/ 8699227 w 9289032"/>
              <a:gd name="connsiteY4" fmla="*/ 785292 h 6172150"/>
              <a:gd name="connsiteX5" fmla="*/ 9289029 w 9289032"/>
              <a:gd name="connsiteY5" fmla="*/ 2209207 h 6172150"/>
              <a:gd name="connsiteX6" fmla="*/ 9289032 w 9289032"/>
              <a:gd name="connsiteY6" fmla="*/ 4158432 h 6172150"/>
              <a:gd name="connsiteX7" fmla="*/ 8699227 w 9289032"/>
              <a:gd name="connsiteY7" fmla="*/ 5582346 h 6172150"/>
              <a:gd name="connsiteX8" fmla="*/ 7275313 w 9289032"/>
              <a:gd name="connsiteY8" fmla="*/ 6172150 h 6172150"/>
              <a:gd name="connsiteX9" fmla="*/ 2013718 w 9289032"/>
              <a:gd name="connsiteY9" fmla="*/ 6172150 h 6172150"/>
              <a:gd name="connsiteX10" fmla="*/ 589804 w 9289032"/>
              <a:gd name="connsiteY10" fmla="*/ 5582344 h 6172150"/>
              <a:gd name="connsiteX11" fmla="*/ 1 w 9289032"/>
              <a:gd name="connsiteY11" fmla="*/ 4158429 h 6172150"/>
              <a:gd name="connsiteX12" fmla="*/ 0 w 9289032"/>
              <a:gd name="connsiteY12" fmla="*/ 2209204 h 6172150"/>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589804 w 9289032"/>
              <a:gd name="connsiteY10" fmla="*/ 5582345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1008112 w 9289032"/>
              <a:gd name="connsiteY11" fmla="*/ 5308056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568952 w 9289032"/>
              <a:gd name="connsiteY7" fmla="*/ 4876008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5524080"/>
              <a:gd name="connsiteX1" fmla="*/ 589806 w 9289032"/>
              <a:gd name="connsiteY1" fmla="*/ 785292 h 5524080"/>
              <a:gd name="connsiteX2" fmla="*/ 2520280 w 9289032"/>
              <a:gd name="connsiteY2" fmla="*/ 1 h 5524080"/>
              <a:gd name="connsiteX3" fmla="*/ 7200800 w 9289032"/>
              <a:gd name="connsiteY3" fmla="*/ 1 h 5524080"/>
              <a:gd name="connsiteX4" fmla="*/ 8699227 w 9289032"/>
              <a:gd name="connsiteY4" fmla="*/ 785293 h 5524080"/>
              <a:gd name="connsiteX5" fmla="*/ 9289029 w 9289032"/>
              <a:gd name="connsiteY5" fmla="*/ 2209208 h 5524080"/>
              <a:gd name="connsiteX6" fmla="*/ 9289032 w 9289032"/>
              <a:gd name="connsiteY6" fmla="*/ 4158433 h 5524080"/>
              <a:gd name="connsiteX7" fmla="*/ 8568952 w 9289032"/>
              <a:gd name="connsiteY7" fmla="*/ 4876008 h 5524080"/>
              <a:gd name="connsiteX8" fmla="*/ 6768752 w 9289032"/>
              <a:gd name="connsiteY8" fmla="*/ 5143502 h 5524080"/>
              <a:gd name="connsiteX9" fmla="*/ 2520280 w 9289032"/>
              <a:gd name="connsiteY9" fmla="*/ 5524080 h 5524080"/>
              <a:gd name="connsiteX10" fmla="*/ 1224136 w 9289032"/>
              <a:gd name="connsiteY10" fmla="*/ 5143502 h 5524080"/>
              <a:gd name="connsiteX11" fmla="*/ 864096 w 9289032"/>
              <a:gd name="connsiteY11" fmla="*/ 5143502 h 5524080"/>
              <a:gd name="connsiteX12" fmla="*/ 1 w 9289032"/>
              <a:gd name="connsiteY12" fmla="*/ 4158430 h 5524080"/>
              <a:gd name="connsiteX13" fmla="*/ 0 w 9289032"/>
              <a:gd name="connsiteY13" fmla="*/ 2209205 h 5524080"/>
              <a:gd name="connsiteX0" fmla="*/ 0 w 9289032"/>
              <a:gd name="connsiteY0" fmla="*/ 2209205 h 5253653"/>
              <a:gd name="connsiteX1" fmla="*/ 589806 w 9289032"/>
              <a:gd name="connsiteY1" fmla="*/ 785292 h 5253653"/>
              <a:gd name="connsiteX2" fmla="*/ 2520280 w 9289032"/>
              <a:gd name="connsiteY2" fmla="*/ 1 h 5253653"/>
              <a:gd name="connsiteX3" fmla="*/ 7200800 w 9289032"/>
              <a:gd name="connsiteY3" fmla="*/ 1 h 5253653"/>
              <a:gd name="connsiteX4" fmla="*/ 8699227 w 9289032"/>
              <a:gd name="connsiteY4" fmla="*/ 785293 h 5253653"/>
              <a:gd name="connsiteX5" fmla="*/ 9289029 w 9289032"/>
              <a:gd name="connsiteY5" fmla="*/ 2209208 h 5253653"/>
              <a:gd name="connsiteX6" fmla="*/ 9289032 w 9289032"/>
              <a:gd name="connsiteY6" fmla="*/ 4158433 h 5253653"/>
              <a:gd name="connsiteX7" fmla="*/ 8568952 w 9289032"/>
              <a:gd name="connsiteY7" fmla="*/ 4876008 h 5253653"/>
              <a:gd name="connsiteX8" fmla="*/ 6768752 w 9289032"/>
              <a:gd name="connsiteY8" fmla="*/ 5143502 h 5253653"/>
              <a:gd name="connsiteX9" fmla="*/ 2592288 w 9289032"/>
              <a:gd name="connsiteY9" fmla="*/ 5143502 h 5253653"/>
              <a:gd name="connsiteX10" fmla="*/ 1224136 w 9289032"/>
              <a:gd name="connsiteY10" fmla="*/ 5143502 h 5253653"/>
              <a:gd name="connsiteX11" fmla="*/ 864096 w 9289032"/>
              <a:gd name="connsiteY11" fmla="*/ 5143502 h 5253653"/>
              <a:gd name="connsiteX12" fmla="*/ 1 w 9289032"/>
              <a:gd name="connsiteY12" fmla="*/ 4158430 h 5253653"/>
              <a:gd name="connsiteX13" fmla="*/ 0 w 9289032"/>
              <a:gd name="connsiteY13" fmla="*/ 2209205 h 5253653"/>
              <a:gd name="connsiteX0" fmla="*/ 0 w 9289032"/>
              <a:gd name="connsiteY0" fmla="*/ 2209205 h 5253654"/>
              <a:gd name="connsiteX1" fmla="*/ 589806 w 9289032"/>
              <a:gd name="connsiteY1" fmla="*/ 785292 h 5253654"/>
              <a:gd name="connsiteX2" fmla="*/ 2520280 w 9289032"/>
              <a:gd name="connsiteY2" fmla="*/ 1 h 5253654"/>
              <a:gd name="connsiteX3" fmla="*/ 7200800 w 9289032"/>
              <a:gd name="connsiteY3" fmla="*/ 1 h 5253654"/>
              <a:gd name="connsiteX4" fmla="*/ 8699227 w 9289032"/>
              <a:gd name="connsiteY4" fmla="*/ 785293 h 5253654"/>
              <a:gd name="connsiteX5" fmla="*/ 9289029 w 9289032"/>
              <a:gd name="connsiteY5" fmla="*/ 2209208 h 5253654"/>
              <a:gd name="connsiteX6" fmla="*/ 9289032 w 9289032"/>
              <a:gd name="connsiteY6" fmla="*/ 4158433 h 5253654"/>
              <a:gd name="connsiteX7" fmla="*/ 8928992 w 9289032"/>
              <a:gd name="connsiteY7" fmla="*/ 4876009 h 5253654"/>
              <a:gd name="connsiteX8" fmla="*/ 6768752 w 9289032"/>
              <a:gd name="connsiteY8" fmla="*/ 5143502 h 5253654"/>
              <a:gd name="connsiteX9" fmla="*/ 2592288 w 9289032"/>
              <a:gd name="connsiteY9" fmla="*/ 5143502 h 5253654"/>
              <a:gd name="connsiteX10" fmla="*/ 1224136 w 9289032"/>
              <a:gd name="connsiteY10" fmla="*/ 5143502 h 5253654"/>
              <a:gd name="connsiteX11" fmla="*/ 864096 w 9289032"/>
              <a:gd name="connsiteY11" fmla="*/ 5143502 h 5253654"/>
              <a:gd name="connsiteX12" fmla="*/ 1 w 9289032"/>
              <a:gd name="connsiteY12" fmla="*/ 4158430 h 5253654"/>
              <a:gd name="connsiteX13" fmla="*/ 0 w 9289032"/>
              <a:gd name="connsiteY13" fmla="*/ 2209205 h 5253654"/>
              <a:gd name="connsiteX0" fmla="*/ 0 w 9289032"/>
              <a:gd name="connsiteY0" fmla="*/ 2209204 h 5253653"/>
              <a:gd name="connsiteX1" fmla="*/ 589806 w 9289032"/>
              <a:gd name="connsiteY1" fmla="*/ 785291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720080 w 9289032"/>
              <a:gd name="connsiteY1" fmla="*/ 649160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576064 w 9289032"/>
              <a:gd name="connsiteY1" fmla="*/ 709746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89032" h="5253653">
                <a:moveTo>
                  <a:pt x="0" y="2209204"/>
                </a:moveTo>
                <a:cubicBezTo>
                  <a:pt x="1" y="1675133"/>
                  <a:pt x="204023" y="1077946"/>
                  <a:pt x="576064" y="709746"/>
                </a:cubicBezTo>
                <a:cubicBezTo>
                  <a:pt x="948105" y="341546"/>
                  <a:pt x="1698177" y="0"/>
                  <a:pt x="2232248" y="1"/>
                </a:cubicBezTo>
                <a:lnTo>
                  <a:pt x="7200800" y="0"/>
                </a:lnTo>
                <a:cubicBezTo>
                  <a:pt x="7734871" y="1"/>
                  <a:pt x="8351189" y="417091"/>
                  <a:pt x="8699227" y="785292"/>
                </a:cubicBezTo>
                <a:cubicBezTo>
                  <a:pt x="9047265" y="1153493"/>
                  <a:pt x="9289030" y="1675136"/>
                  <a:pt x="9289029" y="2209207"/>
                </a:cubicBezTo>
                <a:cubicBezTo>
                  <a:pt x="9289030" y="2858949"/>
                  <a:pt x="9289031" y="3508690"/>
                  <a:pt x="9289032" y="4158432"/>
                </a:cubicBezTo>
                <a:lnTo>
                  <a:pt x="8928992" y="4876008"/>
                </a:lnTo>
                <a:cubicBezTo>
                  <a:pt x="8551346" y="5253653"/>
                  <a:pt x="7302823" y="5143501"/>
                  <a:pt x="6768752" y="5143501"/>
                </a:cubicBezTo>
                <a:lnTo>
                  <a:pt x="2592288" y="5143501"/>
                </a:lnTo>
                <a:lnTo>
                  <a:pt x="1224136" y="5143501"/>
                </a:lnTo>
                <a:cubicBezTo>
                  <a:pt x="972108" y="5107497"/>
                  <a:pt x="1010919" y="5123169"/>
                  <a:pt x="864096" y="5143501"/>
                </a:cubicBezTo>
                <a:cubicBezTo>
                  <a:pt x="660074" y="4979322"/>
                  <a:pt x="0" y="4692501"/>
                  <a:pt x="1" y="4158429"/>
                </a:cubicBezTo>
                <a:cubicBezTo>
                  <a:pt x="1" y="3508687"/>
                  <a:pt x="0" y="2858946"/>
                  <a:pt x="0" y="22092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5400" dirty="0">
              <a:solidFill>
                <a:schemeClr val="tx1"/>
              </a:solidFill>
              <a:latin typeface="Carmela" pitchFamily="2" charset="-79"/>
              <a:ea typeface="Carmela" pitchFamily="2" charset="-79"/>
              <a:cs typeface="Carmela" pitchFamily="2" charset="-79"/>
            </a:endParaRPr>
          </a:p>
        </p:txBody>
      </p:sp>
      <p:pic>
        <p:nvPicPr>
          <p:cNvPr id="11272" name="Picture 8" descr="https://s3-eu-west-1.amazonaws.com/schooly/vitkin/vitkin/%D7%9E%D7%A0%D7%95%D7%A8%D7%94.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12160" y="64543"/>
            <a:ext cx="1363412" cy="1859135"/>
          </a:xfrm>
          <a:prstGeom prst="rect">
            <a:avLst/>
          </a:prstGeom>
          <a:noFill/>
        </p:spPr>
      </p:pic>
      <p:grpSp>
        <p:nvGrpSpPr>
          <p:cNvPr id="27" name="קבוצה 26"/>
          <p:cNvGrpSpPr/>
          <p:nvPr/>
        </p:nvGrpSpPr>
        <p:grpSpPr>
          <a:xfrm>
            <a:off x="-684584" y="7468294"/>
            <a:ext cx="9505056" cy="411510"/>
            <a:chOff x="323528" y="4388732"/>
            <a:chExt cx="8568952" cy="411510"/>
          </a:xfrm>
        </p:grpSpPr>
        <p:sp>
          <p:nvSpPr>
            <p:cNvPr id="24" name="מלבן 23"/>
            <p:cNvSpPr/>
            <p:nvPr/>
          </p:nvSpPr>
          <p:spPr>
            <a:xfrm flipV="1">
              <a:off x="323528" y="4587974"/>
              <a:ext cx="8568952" cy="212268"/>
            </a:xfrm>
            <a:prstGeom prst="rect">
              <a:avLst/>
            </a:prstGeom>
            <a:solidFill>
              <a:srgbClr val="E72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flipV="1">
              <a:off x="323528" y="4392488"/>
              <a:ext cx="8568952" cy="2122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p:cNvSpPr/>
            <p:nvPr/>
          </p:nvSpPr>
          <p:spPr>
            <a:xfrm flipV="1">
              <a:off x="323528" y="4388732"/>
              <a:ext cx="8568952"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8" name="TextBox 27"/>
          <p:cNvSpPr txBox="1"/>
          <p:nvPr/>
        </p:nvSpPr>
        <p:spPr>
          <a:xfrm>
            <a:off x="2123728" y="195486"/>
            <a:ext cx="4392488" cy="954107"/>
          </a:xfrm>
          <a:prstGeom prst="rect">
            <a:avLst/>
          </a:prstGeom>
          <a:noFill/>
          <a:ln>
            <a:noFill/>
          </a:ln>
        </p:spPr>
        <p:txBody>
          <a:bodyPr wrap="square" rtlCol="1">
            <a:spAutoFit/>
          </a:bodyPr>
          <a:lstStyle/>
          <a:p>
            <a:pPr algn="ctr"/>
            <a:r>
              <a:rPr lang="ar-SA" sz="3600" b="1" spc="600" dirty="0" smtClean="0">
                <a:solidFill>
                  <a:srgbClr val="FFC000"/>
                </a:solidFill>
                <a:effectLst>
                  <a:outerShdw blurRad="38100" dist="38100" dir="2700000" algn="tl">
                    <a:srgbClr val="000000">
                      <a:alpha val="43137"/>
                    </a:srgbClr>
                  </a:outerShdw>
                </a:effectLst>
                <a:latin typeface="Arial Unicode MS" pitchFamily="34" charset="-128"/>
                <a:ea typeface="Arial Unicode MS" pitchFamily="34" charset="-128"/>
              </a:rPr>
              <a:t>طريق النور</a:t>
            </a:r>
            <a:endParaRPr lang="he-IL" sz="3600" b="1" spc="600" dirty="0" smtClean="0">
              <a:solidFill>
                <a:srgbClr val="FFC000"/>
              </a:solidFill>
              <a:effectLst>
                <a:outerShdw blurRad="38100" dist="38100" dir="2700000" algn="tl">
                  <a:srgbClr val="000000">
                    <a:alpha val="43137"/>
                  </a:srgbClr>
                </a:outerShdw>
              </a:effectLst>
              <a:latin typeface="Arial Unicode MS" pitchFamily="34" charset="-128"/>
              <a:ea typeface="Arial Unicode MS" pitchFamily="34" charset="-128"/>
            </a:endParaRPr>
          </a:p>
          <a:p>
            <a:pPr algn="ctr"/>
            <a:r>
              <a:rPr lang="he-IL" b="1" dirty="0" smtClean="0">
                <a:solidFill>
                  <a:schemeClr val="bg1">
                    <a:lumMod val="65000"/>
                  </a:schemeClr>
                </a:solidFill>
                <a:latin typeface="Arial Unicode MS" pitchFamily="34" charset="-128"/>
                <a:ea typeface="Arial Unicode MS" pitchFamily="34" charset="-128"/>
              </a:rPr>
              <a:t> </a:t>
            </a:r>
            <a:r>
              <a:rPr lang="ar-SA" b="1" dirty="0" smtClean="0">
                <a:solidFill>
                  <a:schemeClr val="bg1">
                    <a:lumMod val="65000"/>
                  </a:schemeClr>
                </a:solidFill>
                <a:latin typeface="Arial Unicode MS" pitchFamily="34" charset="-128"/>
                <a:ea typeface="Arial Unicode MS" pitchFamily="34" charset="-128"/>
              </a:rPr>
              <a:t>طريق حياة حكيمة في الكهرباء</a:t>
            </a:r>
            <a:endParaRPr lang="he-IL" b="1" dirty="0">
              <a:solidFill>
                <a:schemeClr val="bg1">
                  <a:lumMod val="65000"/>
                </a:schemeClr>
              </a:solidFill>
              <a:latin typeface="Arial Unicode MS" pitchFamily="34" charset="-128"/>
              <a:ea typeface="Arial Unicode MS" pitchFamily="34" charset="-128"/>
            </a:endParaRPr>
          </a:p>
        </p:txBody>
      </p:sp>
      <p:sp>
        <p:nvSpPr>
          <p:cNvPr id="29" name="TextBox 28"/>
          <p:cNvSpPr txBox="1"/>
          <p:nvPr/>
        </p:nvSpPr>
        <p:spPr>
          <a:xfrm>
            <a:off x="1043608" y="1639709"/>
            <a:ext cx="7272808" cy="2062103"/>
          </a:xfrm>
          <a:prstGeom prst="rect">
            <a:avLst/>
          </a:prstGeom>
          <a:noFill/>
        </p:spPr>
        <p:txBody>
          <a:bodyPr wrap="square" rtlCol="1">
            <a:spAutoFit/>
          </a:bodyPr>
          <a:lstStyle/>
          <a:p>
            <a:pPr algn="ctr"/>
            <a:r>
              <a:rPr lang="ar-SA" sz="4800" b="1" spc="300" dirty="0" smtClean="0">
                <a:solidFill>
                  <a:srgbClr val="FF0000"/>
                </a:solidFill>
                <a:effectLst>
                  <a:outerShdw blurRad="38100" dist="38100" dir="2700000" algn="tl">
                    <a:srgbClr val="000000">
                      <a:alpha val="43137"/>
                    </a:srgbClr>
                  </a:outerShdw>
                </a:effectLst>
                <a:latin typeface="Carmela" pitchFamily="2" charset="-79"/>
                <a:ea typeface="Carmela" pitchFamily="2" charset="-79"/>
              </a:rPr>
              <a:t>الجزء الاول– الكهرباء </a:t>
            </a:r>
            <a:r>
              <a:rPr lang="ar-SA" sz="4800" b="1" spc="300" dirty="0" err="1" smtClean="0">
                <a:solidFill>
                  <a:srgbClr val="FF0000"/>
                </a:solidFill>
                <a:effectLst>
                  <a:outerShdw blurRad="38100" dist="38100" dir="2700000" algn="tl">
                    <a:srgbClr val="000000">
                      <a:alpha val="43137"/>
                    </a:srgbClr>
                  </a:outerShdw>
                </a:effectLst>
                <a:latin typeface="Carmela" pitchFamily="2" charset="-79"/>
                <a:ea typeface="Carmela" pitchFamily="2" charset="-79"/>
              </a:rPr>
              <a:t>والطبيعه</a:t>
            </a:r>
            <a:endParaRPr lang="he-IL" sz="4800" b="1" spc="300" dirty="0" smtClean="0">
              <a:solidFill>
                <a:srgbClr val="FF0000"/>
              </a:solidFill>
              <a:effectLst>
                <a:outerShdw blurRad="38100" dist="38100" dir="2700000" algn="tl">
                  <a:srgbClr val="000000">
                    <a:alpha val="43137"/>
                  </a:srgbClr>
                </a:outerShdw>
              </a:effectLst>
              <a:latin typeface="Carmela" pitchFamily="2" charset="-79"/>
              <a:ea typeface="Carmela" pitchFamily="2" charset="-79"/>
            </a:endParaRPr>
          </a:p>
          <a:p>
            <a:pPr algn="ctr"/>
            <a:r>
              <a:rPr lang="he-IL" sz="3200" b="1" spc="300" dirty="0" smtClean="0">
                <a:solidFill>
                  <a:srgbClr val="002060"/>
                </a:solidFill>
                <a:latin typeface="Carmela" pitchFamily="2" charset="-79"/>
                <a:ea typeface="Carmela" pitchFamily="2" charset="-79"/>
              </a:rPr>
              <a:t>(</a:t>
            </a:r>
            <a:r>
              <a:rPr lang="ar-SA" sz="3200" b="1" spc="300" dirty="0" smtClean="0">
                <a:solidFill>
                  <a:srgbClr val="002060"/>
                </a:solidFill>
                <a:latin typeface="Carmela" pitchFamily="2" charset="-79"/>
                <a:ea typeface="Carmela" pitchFamily="2" charset="-79"/>
              </a:rPr>
              <a:t>كراسة للطالب</a:t>
            </a:r>
            <a:r>
              <a:rPr lang="he-IL" sz="3200" b="1" spc="300" dirty="0" smtClean="0">
                <a:solidFill>
                  <a:srgbClr val="002060"/>
                </a:solidFill>
                <a:latin typeface="Carmela" pitchFamily="2" charset="-79"/>
                <a:ea typeface="Carmela" pitchFamily="2" charset="-79"/>
              </a:rPr>
              <a:t>)</a:t>
            </a:r>
            <a:endParaRPr lang="he-IL" sz="3200" b="1" dirty="0">
              <a:solidFill>
                <a:srgbClr val="002060"/>
              </a:solidFill>
              <a:latin typeface="Carmela" pitchFamily="2" charset="-79"/>
              <a:ea typeface="Carmela" pitchFamily="2" charset="-79"/>
            </a:endParaRPr>
          </a:p>
        </p:txBody>
      </p:sp>
      <p:pic>
        <p:nvPicPr>
          <p:cNvPr id="11273" name="Picture 9"/>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rot="20695073">
            <a:off x="341345" y="2358737"/>
            <a:ext cx="1325318" cy="1474683"/>
          </a:xfrm>
          <a:prstGeom prst="rect">
            <a:avLst/>
          </a:prstGeom>
          <a:noFill/>
          <a:ln w="9525">
            <a:noFill/>
            <a:miter lim="800000"/>
            <a:headEnd/>
            <a:tailEnd/>
          </a:ln>
        </p:spPr>
      </p:pic>
      <p:sp>
        <p:nvSpPr>
          <p:cNvPr id="35" name="TextBox 34"/>
          <p:cNvSpPr txBox="1"/>
          <p:nvPr/>
        </p:nvSpPr>
        <p:spPr>
          <a:xfrm>
            <a:off x="2123728" y="773291"/>
            <a:ext cx="4392488" cy="646331"/>
          </a:xfrm>
          <a:prstGeom prst="rect">
            <a:avLst/>
          </a:prstGeom>
          <a:noFill/>
        </p:spPr>
        <p:txBody>
          <a:bodyPr wrap="square" rtlCol="1">
            <a:spAutoFit/>
          </a:bodyPr>
          <a:lstStyle/>
          <a:p>
            <a:pPr algn="ctr"/>
            <a:r>
              <a:rPr lang="he-IL" sz="3600" spc="300" dirty="0" smtClean="0">
                <a:solidFill>
                  <a:srgbClr val="FFC000"/>
                </a:solidFill>
                <a:effectLst>
                  <a:outerShdw blurRad="38100" dist="38100" dir="2700000" algn="tl">
                    <a:srgbClr val="000000">
                      <a:alpha val="43137"/>
                    </a:srgbClr>
                  </a:outerShdw>
                </a:effectLst>
                <a:latin typeface="Carmela" pitchFamily="2" charset="-79"/>
                <a:ea typeface="Carmela" pitchFamily="2" charset="-79"/>
                <a:cs typeface="Carmela" pitchFamily="2" charset="-79"/>
              </a:rPr>
              <a:t>................ </a:t>
            </a:r>
            <a:endParaRPr lang="he-IL" dirty="0">
              <a:solidFill>
                <a:srgbClr val="FFC000"/>
              </a:solidFill>
              <a:effectLst>
                <a:outerShdw blurRad="38100" dist="38100" dir="2700000" algn="tl">
                  <a:srgbClr val="000000">
                    <a:alpha val="43137"/>
                  </a:srgbClr>
                </a:outerShdw>
              </a:effectLst>
              <a:latin typeface="Carmela" pitchFamily="2" charset="-79"/>
              <a:ea typeface="Carmela" pitchFamily="2" charset="-79"/>
              <a:cs typeface="Carmela" pitchFamily="2" charset="-79"/>
            </a:endParaRPr>
          </a:p>
        </p:txBody>
      </p:sp>
      <p:pic>
        <p:nvPicPr>
          <p:cNvPr id="4097" name="Picture 1"/>
          <p:cNvPicPr>
            <a:picLocks noChangeAspect="1" noChangeArrowheads="1"/>
          </p:cNvPicPr>
          <p:nvPr/>
        </p:nvPicPr>
        <p:blipFill>
          <a:blip r:embed="rId5" cstate="print"/>
          <a:srcRect/>
          <a:stretch>
            <a:fillRect/>
          </a:stretch>
        </p:blipFill>
        <p:spPr bwMode="auto">
          <a:xfrm>
            <a:off x="2915816" y="3651870"/>
            <a:ext cx="3096344" cy="12035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195486"/>
            <a:ext cx="7558608" cy="3168351"/>
          </a:xfrm>
        </p:spPr>
        <p:txBody>
          <a:bodyPr/>
          <a:lstStyle/>
          <a:p>
            <a:r>
              <a:rPr lang="ar-SA" sz="3200" b="1" dirty="0" smtClean="0">
                <a:solidFill>
                  <a:srgbClr val="FF0000"/>
                </a:solidFill>
                <a:effectLst>
                  <a:outerShdw blurRad="38100" dist="38100" dir="2700000" algn="tl">
                    <a:srgbClr val="000000">
                      <a:alpha val="43137"/>
                    </a:srgbClr>
                  </a:outerShdw>
                </a:effectLst>
                <a:cs typeface="+mn-cs"/>
              </a:rPr>
              <a:t>طاقة الرياح</a:t>
            </a:r>
            <a:r>
              <a:rPr lang="he-IL" sz="3600" b="1" dirty="0" smtClean="0">
                <a:solidFill>
                  <a:srgbClr val="FF0000"/>
                </a:solidFill>
                <a:cs typeface="+mn-cs"/>
              </a:rPr>
              <a:t/>
            </a:r>
            <a:br>
              <a:rPr lang="he-IL" sz="3600" b="1" dirty="0" smtClean="0">
                <a:solidFill>
                  <a:srgbClr val="FF0000"/>
                </a:solidFill>
                <a:cs typeface="+mn-cs"/>
              </a:rPr>
            </a:br>
            <a:r>
              <a:rPr lang="he-IL" sz="1800" dirty="0" smtClean="0">
                <a:cs typeface="+mn-cs"/>
              </a:rPr>
              <a:t/>
            </a:r>
            <a:br>
              <a:rPr lang="he-IL" sz="1800" dirty="0" smtClean="0">
                <a:cs typeface="+mn-cs"/>
              </a:rPr>
            </a:br>
            <a:r>
              <a:rPr lang="ar-SA" sz="2000" dirty="0" smtClean="0">
                <a:solidFill>
                  <a:srgbClr val="002060"/>
                </a:solidFill>
                <a:cs typeface="+mn-cs"/>
              </a:rPr>
              <a:t>من اجل انتاج كهرباء من الطاقة الرياح نستعمل </a:t>
            </a:r>
            <a:r>
              <a:rPr lang="ar-SA" sz="2000" dirty="0" err="1" smtClean="0">
                <a:solidFill>
                  <a:srgbClr val="002060"/>
                </a:solidFill>
                <a:cs typeface="+mn-cs"/>
              </a:rPr>
              <a:t>المراوح </a:t>
            </a:r>
            <a:r>
              <a:rPr lang="ar-SA" sz="2000" dirty="0" smtClean="0">
                <a:solidFill>
                  <a:srgbClr val="002060"/>
                </a:solidFill>
                <a:cs typeface="+mn-cs"/>
              </a:rPr>
              <a:t>(</a:t>
            </a:r>
            <a:r>
              <a:rPr lang="ar-SA" sz="2000" dirty="0" err="1" smtClean="0">
                <a:solidFill>
                  <a:srgbClr val="002060"/>
                </a:solidFill>
                <a:cs typeface="+mn-cs"/>
                <a:hlinkClick r:id="rId2" action="ppaction://hlinksldjump"/>
              </a:rPr>
              <a:t>الطوربينات</a:t>
            </a:r>
            <a:r>
              <a:rPr lang="ar-SA" sz="2000" dirty="0" err="1" smtClean="0">
                <a:solidFill>
                  <a:srgbClr val="002060"/>
                </a:solidFill>
                <a:cs typeface="+mn-cs"/>
              </a:rPr>
              <a:t>) </a:t>
            </a:r>
            <a:r>
              <a:rPr lang="ar-SA" sz="2000" dirty="0" smtClean="0">
                <a:solidFill>
                  <a:srgbClr val="002060"/>
                </a:solidFill>
                <a:cs typeface="+mn-cs"/>
              </a:rPr>
              <a:t>– الرياح تقوم بتحريك اجنحة </a:t>
            </a:r>
            <a:r>
              <a:rPr lang="ar-SA" sz="2000" dirty="0" err="1" smtClean="0">
                <a:solidFill>
                  <a:srgbClr val="002060"/>
                </a:solidFill>
                <a:cs typeface="+mn-cs"/>
              </a:rPr>
              <a:t>الطوربينا</a:t>
            </a:r>
            <a:r>
              <a:rPr lang="ar-SA" sz="2000" dirty="0" smtClean="0">
                <a:solidFill>
                  <a:srgbClr val="002060"/>
                </a:solidFill>
                <a:cs typeface="+mn-cs"/>
              </a:rPr>
              <a:t> بشكل دائري.</a:t>
            </a:r>
            <a:r>
              <a:rPr lang="he-IL" sz="2000" dirty="0" smtClean="0">
                <a:solidFill>
                  <a:srgbClr val="002060"/>
                </a:solidFill>
                <a:cs typeface="+mn-cs"/>
              </a:rPr>
              <a:t> </a:t>
            </a:r>
            <a:r>
              <a:rPr lang="ar-SA" sz="2000" dirty="0" smtClean="0">
                <a:solidFill>
                  <a:srgbClr val="002060"/>
                </a:solidFill>
                <a:cs typeface="+mn-cs"/>
              </a:rPr>
              <a:t>الحركة الدائرية تقوم بتوليد الطاقة </a:t>
            </a:r>
            <a:r>
              <a:rPr lang="ar-SA" sz="2000" dirty="0" smtClean="0">
                <a:solidFill>
                  <a:srgbClr val="002060"/>
                </a:solidFill>
                <a:cs typeface="+mn-cs"/>
                <a:hlinkClick r:id="rId3" action="ppaction://hlinksldjump"/>
              </a:rPr>
              <a:t>للمولد الكهربائي </a:t>
            </a:r>
            <a:r>
              <a:rPr lang="ar-SA" sz="2000" dirty="0" smtClean="0">
                <a:solidFill>
                  <a:srgbClr val="002060"/>
                </a:solidFill>
                <a:cs typeface="+mn-cs"/>
              </a:rPr>
              <a:t>وهكذا تنتج كهرباء.</a:t>
            </a:r>
            <a:endParaRPr lang="he-IL" sz="2000" dirty="0">
              <a:solidFill>
                <a:srgbClr val="002060"/>
              </a:solidFill>
              <a:cs typeface="+mn-cs"/>
            </a:endParaRPr>
          </a:p>
        </p:txBody>
      </p:sp>
      <p:pic>
        <p:nvPicPr>
          <p:cNvPr id="2050" name="Picture 2"/>
          <p:cNvPicPr>
            <a:picLocks noChangeAspect="1" noChangeArrowheads="1"/>
          </p:cNvPicPr>
          <p:nvPr/>
        </p:nvPicPr>
        <p:blipFill>
          <a:blip r:embed="rId4" cstate="print"/>
          <a:srcRect/>
          <a:stretch>
            <a:fillRect/>
          </a:stretch>
        </p:blipFill>
        <p:spPr bwMode="auto">
          <a:xfrm>
            <a:off x="3716325" y="2347778"/>
            <a:ext cx="1863787" cy="2744252"/>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67494"/>
            <a:ext cx="7774632" cy="1080120"/>
          </a:xfrm>
        </p:spPr>
        <p:txBody>
          <a:bodyPr/>
          <a:lstStyle/>
          <a:p>
            <a:r>
              <a:rPr lang="ar-SA"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الطاقة المائية؟</a:t>
            </a:r>
            <a:r>
              <a:rPr lang="he-IL"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r>
            <a:br>
              <a:rPr lang="he-IL"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br>
            <a:endParaRPr lang="he-IL" sz="32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מלבן 3"/>
          <p:cNvSpPr/>
          <p:nvPr/>
        </p:nvSpPr>
        <p:spPr>
          <a:xfrm>
            <a:off x="467544" y="987574"/>
            <a:ext cx="8208912" cy="1631216"/>
          </a:xfrm>
          <a:prstGeom prst="rect">
            <a:avLst/>
          </a:prstGeom>
        </p:spPr>
        <p:txBody>
          <a:bodyPr wrap="square">
            <a:spAutoFit/>
          </a:bodyPr>
          <a:lstStyle/>
          <a:p>
            <a:r>
              <a:rPr lang="ar-SA" sz="2000" dirty="0" smtClean="0">
                <a:solidFill>
                  <a:srgbClr val="002060"/>
                </a:solidFill>
              </a:rPr>
              <a:t>سقوط المياه من ارتفاع عالا يولد طاقة،يتم استغلالها في محطة توليد الطاقة </a:t>
            </a:r>
            <a:r>
              <a:rPr lang="ar-SA" sz="2000" dirty="0" err="1" smtClean="0">
                <a:solidFill>
                  <a:srgbClr val="002060"/>
                </a:solidFill>
              </a:rPr>
              <a:t>المائية.</a:t>
            </a:r>
            <a:r>
              <a:rPr lang="ar-SA" sz="2000" dirty="0" smtClean="0">
                <a:solidFill>
                  <a:srgbClr val="002060"/>
                </a:solidFill>
              </a:rPr>
              <a:t> </a:t>
            </a:r>
            <a:r>
              <a:rPr lang="he-IL" sz="2000" dirty="0" smtClean="0">
                <a:solidFill>
                  <a:srgbClr val="002060"/>
                </a:solidFill>
              </a:rPr>
              <a:t>( </a:t>
            </a:r>
            <a:r>
              <a:rPr lang="ar-SA" sz="2000" dirty="0" err="1" smtClean="0">
                <a:solidFill>
                  <a:srgbClr val="002060"/>
                </a:solidFill>
              </a:rPr>
              <a:t>هيدرو</a:t>
            </a:r>
            <a:r>
              <a:rPr lang="ar-SA" sz="2000" dirty="0" smtClean="0">
                <a:solidFill>
                  <a:srgbClr val="002060"/>
                </a:solidFill>
              </a:rPr>
              <a:t>- ماء </a:t>
            </a:r>
            <a:r>
              <a:rPr lang="ar-SA" sz="2000" dirty="0" err="1" smtClean="0">
                <a:solidFill>
                  <a:srgbClr val="002060"/>
                </a:solidFill>
              </a:rPr>
              <a:t>الكتريت</a:t>
            </a:r>
            <a:r>
              <a:rPr lang="ar-SA" sz="2000" dirty="0" smtClean="0">
                <a:solidFill>
                  <a:srgbClr val="002060"/>
                </a:solidFill>
              </a:rPr>
              <a:t>- كهرباء</a:t>
            </a:r>
            <a:r>
              <a:rPr lang="he-IL" sz="2000" dirty="0" smtClean="0">
                <a:solidFill>
                  <a:srgbClr val="002060"/>
                </a:solidFill>
              </a:rPr>
              <a:t>) </a:t>
            </a:r>
            <a:r>
              <a:rPr lang="ar-SA" sz="2000" dirty="0" smtClean="0">
                <a:solidFill>
                  <a:srgbClr val="002060"/>
                </a:solidFill>
              </a:rPr>
              <a:t>وتحويلها لطاقة الحركية من مجرى المياه الى طاقة </a:t>
            </a:r>
            <a:r>
              <a:rPr lang="ar-SA" sz="2000" dirty="0" err="1" smtClean="0">
                <a:solidFill>
                  <a:srgbClr val="002060"/>
                </a:solidFill>
              </a:rPr>
              <a:t>كهربائية.</a:t>
            </a:r>
            <a:r>
              <a:rPr lang="ar-SA" sz="2000" dirty="0" smtClean="0">
                <a:solidFill>
                  <a:srgbClr val="002060"/>
                </a:solidFill>
              </a:rPr>
              <a:t> </a:t>
            </a:r>
            <a:endParaRPr lang="he-IL" sz="2000" dirty="0" smtClean="0">
              <a:solidFill>
                <a:srgbClr val="002060"/>
              </a:solidFill>
            </a:endParaRPr>
          </a:p>
          <a:p>
            <a:endParaRPr lang="he-IL" sz="2000" dirty="0" smtClean="0">
              <a:solidFill>
                <a:srgbClr val="002060"/>
              </a:solidFill>
            </a:endParaRPr>
          </a:p>
          <a:p>
            <a:r>
              <a:rPr lang="ar-SA" sz="2000" dirty="0" smtClean="0">
                <a:solidFill>
                  <a:srgbClr val="002060"/>
                </a:solidFill>
              </a:rPr>
              <a:t>الطاقة الحركية تدير </a:t>
            </a:r>
            <a:r>
              <a:rPr lang="ar-SA" sz="2000" dirty="0" err="1" smtClean="0">
                <a:solidFill>
                  <a:srgbClr val="002060"/>
                </a:solidFill>
              </a:rPr>
              <a:t>الطوربينا</a:t>
            </a:r>
            <a:r>
              <a:rPr lang="ar-SA" sz="2000" dirty="0" smtClean="0">
                <a:solidFill>
                  <a:srgbClr val="002060"/>
                </a:solidFill>
              </a:rPr>
              <a:t> الموجودة في محطة توليد الطاقة، دوران </a:t>
            </a:r>
            <a:r>
              <a:rPr lang="ar-SA" sz="2000" dirty="0" err="1" smtClean="0">
                <a:solidFill>
                  <a:srgbClr val="002060"/>
                </a:solidFill>
              </a:rPr>
              <a:t>الطوربينا</a:t>
            </a:r>
            <a:r>
              <a:rPr lang="ar-SA" sz="2000" dirty="0" smtClean="0">
                <a:solidFill>
                  <a:srgbClr val="002060"/>
                </a:solidFill>
              </a:rPr>
              <a:t> يساعد في توليد المولد </a:t>
            </a:r>
            <a:r>
              <a:rPr lang="ar-SA" sz="2000" dirty="0" err="1" smtClean="0">
                <a:solidFill>
                  <a:srgbClr val="002060"/>
                </a:solidFill>
              </a:rPr>
              <a:t>الكهربائي.</a:t>
            </a:r>
            <a:r>
              <a:rPr lang="ar-SA" sz="2000" dirty="0" smtClean="0">
                <a:solidFill>
                  <a:srgbClr val="002060"/>
                </a:solidFill>
              </a:rPr>
              <a:t> وهكذا تنتج </a:t>
            </a:r>
            <a:r>
              <a:rPr lang="ar-SA" sz="2000" dirty="0" err="1" smtClean="0">
                <a:solidFill>
                  <a:srgbClr val="002060"/>
                </a:solidFill>
              </a:rPr>
              <a:t>الكهرباء.</a:t>
            </a:r>
            <a:r>
              <a:rPr lang="ar-SA" sz="2000" dirty="0" smtClean="0">
                <a:solidFill>
                  <a:srgbClr val="002060"/>
                </a:solidFill>
              </a:rPr>
              <a:t> </a:t>
            </a:r>
            <a:endParaRPr lang="he-IL" sz="2000" dirty="0">
              <a:solidFill>
                <a:srgbClr val="002060"/>
              </a:solidFill>
            </a:endParaRPr>
          </a:p>
        </p:txBody>
      </p:sp>
      <p:pic>
        <p:nvPicPr>
          <p:cNvPr id="25602" name="Picture 2"/>
          <p:cNvPicPr>
            <a:picLocks noChangeAspect="1" noChangeArrowheads="1"/>
          </p:cNvPicPr>
          <p:nvPr/>
        </p:nvPicPr>
        <p:blipFill>
          <a:blip r:embed="rId2" cstate="print"/>
          <a:srcRect/>
          <a:stretch>
            <a:fillRect/>
          </a:stretch>
        </p:blipFill>
        <p:spPr bwMode="auto">
          <a:xfrm>
            <a:off x="3563888" y="2769503"/>
            <a:ext cx="3456384" cy="2373997"/>
          </a:xfrm>
          <a:prstGeom prst="rect">
            <a:avLst/>
          </a:prstGeom>
          <a:ln>
            <a:noFill/>
          </a:ln>
          <a:effectLst>
            <a:softEdge rad="112500"/>
          </a:effectLst>
        </p:spPr>
      </p:pic>
      <p:sp>
        <p:nvSpPr>
          <p:cNvPr id="6" name="TextBox 5"/>
          <p:cNvSpPr txBox="1"/>
          <p:nvPr/>
        </p:nvSpPr>
        <p:spPr>
          <a:xfrm>
            <a:off x="-468560" y="4515966"/>
            <a:ext cx="3528392" cy="369332"/>
          </a:xfrm>
          <a:prstGeom prst="rect">
            <a:avLst/>
          </a:prstGeom>
          <a:noFill/>
        </p:spPr>
        <p:txBody>
          <a:bodyPr wrap="square" rtlCol="1">
            <a:spAutoFit/>
          </a:bodyPr>
          <a:lstStyle/>
          <a:p>
            <a:r>
              <a:rPr lang="ar-SA" dirty="0" smtClean="0">
                <a:hlinkClick r:id="rId3" action="ppaction://hlinksldjump"/>
              </a:rPr>
              <a:t>شلالات نياجرا</a:t>
            </a:r>
            <a:endParaRPr lang="he-I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39552" y="498946"/>
            <a:ext cx="7702624" cy="1784772"/>
          </a:xfrm>
        </p:spPr>
        <p:txBody>
          <a:bodyPr/>
          <a:lstStyle/>
          <a:p>
            <a:pPr algn="r"/>
            <a:r>
              <a:rPr lang="ar-SA"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الموارد الطبيعية المتوفرة لتوليد الطاقة؟</a:t>
            </a:r>
            <a:r>
              <a:rPr lang="he-IL" sz="2800" b="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
            </a:r>
            <a:br>
              <a:rPr lang="he-IL" sz="2800" b="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br>
            <a:r>
              <a:rPr lang="ar-SA" sz="2000" dirty="0" smtClean="0">
                <a:solidFill>
                  <a:srgbClr val="002060"/>
                </a:solidFill>
                <a:cs typeface="+mn-cs"/>
              </a:rPr>
              <a:t>يتوفر لدينا مصادر مختلفة لتوليد الطاقة</a:t>
            </a:r>
            <a:r>
              <a:rPr lang="he-IL" sz="2000" dirty="0" smtClean="0">
                <a:solidFill>
                  <a:srgbClr val="002060"/>
                </a:solidFill>
                <a:cs typeface="+mn-cs"/>
              </a:rPr>
              <a:t>:</a:t>
            </a:r>
            <a:br>
              <a:rPr lang="he-IL" sz="2000" dirty="0" smtClean="0">
                <a:solidFill>
                  <a:srgbClr val="002060"/>
                </a:solidFill>
                <a:cs typeface="+mn-cs"/>
              </a:rPr>
            </a:br>
            <a:r>
              <a:rPr lang="ar-SA" sz="2000" dirty="0" smtClean="0">
                <a:solidFill>
                  <a:srgbClr val="002060"/>
                </a:solidFill>
                <a:cs typeface="+mn-cs"/>
              </a:rPr>
              <a:t>غاز طبيعي</a:t>
            </a:r>
            <a:r>
              <a:rPr lang="he-IL" sz="2000" dirty="0" smtClean="0">
                <a:solidFill>
                  <a:srgbClr val="002060"/>
                </a:solidFill>
                <a:cs typeface="+mn-cs"/>
              </a:rPr>
              <a:t>, </a:t>
            </a:r>
            <a:r>
              <a:rPr lang="ar-SA" sz="2000" dirty="0" smtClean="0">
                <a:solidFill>
                  <a:srgbClr val="002060"/>
                </a:solidFill>
                <a:cs typeface="+mn-cs"/>
              </a:rPr>
              <a:t>نفط</a:t>
            </a:r>
            <a:r>
              <a:rPr lang="he-IL" sz="2000" dirty="0" smtClean="0">
                <a:solidFill>
                  <a:srgbClr val="002060"/>
                </a:solidFill>
                <a:cs typeface="+mn-cs"/>
              </a:rPr>
              <a:t> </a:t>
            </a:r>
            <a:r>
              <a:rPr lang="ar-SA" sz="2000" dirty="0" smtClean="0">
                <a:solidFill>
                  <a:srgbClr val="002060"/>
                </a:solidFill>
                <a:cs typeface="+mn-cs"/>
              </a:rPr>
              <a:t>وفحم المتوفرين في الطبيعة.</a:t>
            </a:r>
            <a:r>
              <a:rPr lang="he-IL" sz="2000" dirty="0" smtClean="0">
                <a:solidFill>
                  <a:srgbClr val="002060"/>
                </a:solidFill>
                <a:cs typeface="+mn-cs"/>
              </a:rPr>
              <a:t> </a:t>
            </a:r>
            <a:br>
              <a:rPr lang="he-IL" sz="2000" dirty="0" smtClean="0">
                <a:solidFill>
                  <a:srgbClr val="002060"/>
                </a:solidFill>
                <a:cs typeface="+mn-cs"/>
              </a:rPr>
            </a:br>
            <a:r>
              <a:rPr lang="ar-SA" sz="2000" dirty="0" smtClean="0">
                <a:solidFill>
                  <a:srgbClr val="002060"/>
                </a:solidFill>
                <a:cs typeface="+mn-cs"/>
              </a:rPr>
              <a:t>وهذه المواد تستعمل كمواد اشعال داخل </a:t>
            </a:r>
            <a:r>
              <a:rPr lang="ar-SA" sz="2000" dirty="0" smtClean="0">
                <a:solidFill>
                  <a:srgbClr val="002060"/>
                </a:solidFill>
                <a:cs typeface="+mn-cs"/>
                <a:hlinkClick r:id="rId2" action="ppaction://hlinksldjump"/>
              </a:rPr>
              <a:t>محطات توليد </a:t>
            </a:r>
            <a:r>
              <a:rPr lang="ar-SA" sz="2000" dirty="0" err="1" smtClean="0">
                <a:solidFill>
                  <a:srgbClr val="002060"/>
                </a:solidFill>
                <a:cs typeface="+mn-cs"/>
                <a:hlinkClick r:id="rId2" action="ppaction://hlinksldjump"/>
              </a:rPr>
              <a:t>الطاقة.</a:t>
            </a:r>
            <a:r>
              <a:rPr lang="ar-SA" sz="2000" dirty="0" smtClean="0">
                <a:solidFill>
                  <a:srgbClr val="002060"/>
                </a:solidFill>
                <a:cs typeface="+mn-cs"/>
                <a:hlinkClick r:id="rId2" action="ppaction://hlinksldjump"/>
              </a:rPr>
              <a:t> </a:t>
            </a:r>
            <a:endParaRPr lang="he-IL" sz="1600" dirty="0">
              <a:solidFill>
                <a:srgbClr val="002060"/>
              </a:solidFill>
              <a:cs typeface="+mn-cs"/>
            </a:endParaRPr>
          </a:p>
        </p:txBody>
      </p:sp>
      <p:sp>
        <p:nvSpPr>
          <p:cNvPr id="27650" name="AutoShape 2" descr="תוצאת תמונה עבור תחנת כח"/>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7652" name="AutoShape 4" descr="תוצאת תמונה עבור תחנת כח"/>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7654" name="Picture 6" descr="https://upload.wikimedia.org/wikipedia/commons/thumb/2/2e/Rutenberg_Station.JPG/250px-Rutenberg_Station.JPG"/>
          <p:cNvPicPr>
            <a:picLocks noChangeAspect="1" noChangeArrowheads="1"/>
          </p:cNvPicPr>
          <p:nvPr/>
        </p:nvPicPr>
        <p:blipFill>
          <a:blip r:embed="rId3" cstate="print"/>
          <a:srcRect/>
          <a:stretch>
            <a:fillRect/>
          </a:stretch>
        </p:blipFill>
        <p:spPr bwMode="auto">
          <a:xfrm>
            <a:off x="1835696" y="2067694"/>
            <a:ext cx="5359489" cy="302433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627535"/>
            <a:ext cx="7774632" cy="4896543"/>
          </a:xfrm>
        </p:spPr>
        <p:txBody>
          <a:bodyPr/>
          <a:lstStyle/>
          <a:p>
            <a:pPr lvl="0" algn="r"/>
            <a:r>
              <a:rPr lang="ar-SA" sz="3200" b="1" dirty="0" smtClean="0">
                <a:solidFill>
                  <a:srgbClr val="FF0000"/>
                </a:solidFill>
                <a:effectLst>
                  <a:outerShdw blurRad="38100" dist="38100" dir="2700000" algn="tl">
                    <a:srgbClr val="000000">
                      <a:alpha val="43137"/>
                    </a:srgbClr>
                  </a:outerShdw>
                </a:effectLst>
                <a:latin typeface="Calibri" pitchFamily="34" charset="0"/>
                <a:ea typeface="Calibri" pitchFamily="34" charset="0"/>
                <a:cs typeface="+mn-cs"/>
              </a:rPr>
              <a:t>كيف تتوفر الطاقة في الاجسام الحية؟</a:t>
            </a:r>
            <a:r>
              <a:rPr lang="he-IL" sz="3600" b="1" dirty="0" smtClean="0">
                <a:solidFill>
                  <a:srgbClr val="FF0000"/>
                </a:solidFill>
                <a:latin typeface="Calibri" pitchFamily="34" charset="0"/>
                <a:ea typeface="Calibri" pitchFamily="34" charset="0"/>
                <a:cs typeface="+mn-cs"/>
              </a:rPr>
              <a:t/>
            </a:r>
            <a:br>
              <a:rPr lang="he-IL" sz="3600" b="1" dirty="0" smtClean="0">
                <a:solidFill>
                  <a:srgbClr val="FF0000"/>
                </a:solidFill>
                <a:latin typeface="Calibri" pitchFamily="34" charset="0"/>
                <a:ea typeface="Calibri" pitchFamily="34" charset="0"/>
                <a:cs typeface="+mn-cs"/>
              </a:rPr>
            </a:br>
            <a:r>
              <a:rPr lang="he-IL" sz="1800" dirty="0" smtClean="0">
                <a:solidFill>
                  <a:srgbClr val="003399"/>
                </a:solidFill>
                <a:latin typeface="Calibri" pitchFamily="34" charset="0"/>
                <a:ea typeface="Calibri" pitchFamily="34" charset="0"/>
                <a:cs typeface="Carmela"/>
              </a:rPr>
              <a:t/>
            </a:r>
            <a:br>
              <a:rPr lang="he-IL" sz="1800" dirty="0" smtClean="0">
                <a:solidFill>
                  <a:srgbClr val="003399"/>
                </a:solidFill>
                <a:latin typeface="Calibri" pitchFamily="34" charset="0"/>
                <a:ea typeface="Calibri" pitchFamily="34" charset="0"/>
                <a:cs typeface="Carmela"/>
              </a:rPr>
            </a:br>
            <a:r>
              <a:rPr lang="ar-SA" sz="2400" dirty="0" smtClean="0">
                <a:solidFill>
                  <a:srgbClr val="002060"/>
                </a:solidFill>
                <a:latin typeface="Calibri" pitchFamily="34" charset="0"/>
                <a:ea typeface="Calibri" pitchFamily="34" charset="0"/>
                <a:cs typeface="+mn-cs"/>
              </a:rPr>
              <a:t>ايضا في جسم الانسان يتواجد نشاط كهربائي</a:t>
            </a:r>
            <a:r>
              <a:rPr lang="he-IL" sz="2400" dirty="0" smtClean="0">
                <a:solidFill>
                  <a:srgbClr val="002060"/>
                </a:solidFill>
                <a:latin typeface="Calibri" pitchFamily="34" charset="0"/>
                <a:ea typeface="Calibri" pitchFamily="34" charset="0"/>
                <a:cs typeface="+mn-cs"/>
              </a:rPr>
              <a:t>.</a:t>
            </a:r>
            <a:br>
              <a:rPr lang="he-IL" sz="2400" dirty="0" smtClean="0">
                <a:solidFill>
                  <a:srgbClr val="002060"/>
                </a:solidFill>
                <a:latin typeface="Calibri" pitchFamily="34" charset="0"/>
                <a:ea typeface="Calibri" pitchFamily="34" charset="0"/>
                <a:cs typeface="+mn-cs"/>
              </a:rPr>
            </a:br>
            <a:r>
              <a:rPr lang="ar-SA" sz="2400" dirty="0" smtClean="0">
                <a:solidFill>
                  <a:srgbClr val="002060"/>
                </a:solidFill>
                <a:latin typeface="Calibri" pitchFamily="34" charset="0"/>
                <a:ea typeface="Calibri" pitchFamily="34" charset="0"/>
                <a:cs typeface="+mn-cs"/>
              </a:rPr>
              <a:t>هيا نوضح كيف يعمل؟</a:t>
            </a:r>
            <a:r>
              <a:rPr lang="he-IL" sz="1800" dirty="0" smtClean="0">
                <a:solidFill>
                  <a:srgbClr val="002060"/>
                </a:solidFill>
                <a:latin typeface="Calibri" pitchFamily="34" charset="0"/>
                <a:ea typeface="Calibri" pitchFamily="34" charset="0"/>
                <a:cs typeface="+mn-cs"/>
              </a:rPr>
              <a:t/>
            </a:r>
            <a:br>
              <a:rPr lang="he-IL" sz="1800" dirty="0" smtClean="0">
                <a:solidFill>
                  <a:srgbClr val="002060"/>
                </a:solidFill>
                <a:latin typeface="Calibri" pitchFamily="34" charset="0"/>
                <a:ea typeface="Calibri" pitchFamily="34" charset="0"/>
                <a:cs typeface="+mn-cs"/>
              </a:rPr>
            </a:br>
            <a:r>
              <a:rPr lang="he-IL" sz="1800" dirty="0" smtClean="0">
                <a:latin typeface="Calibri" pitchFamily="34" charset="0"/>
                <a:ea typeface="Calibri" pitchFamily="34" charset="0"/>
                <a:cs typeface="Carmela"/>
              </a:rPr>
              <a:t/>
            </a:r>
            <a:br>
              <a:rPr lang="he-IL" sz="1800" dirty="0" smtClean="0">
                <a:latin typeface="Calibri" pitchFamily="34" charset="0"/>
                <a:ea typeface="Calibri" pitchFamily="34" charset="0"/>
                <a:cs typeface="Carmela"/>
              </a:rPr>
            </a:br>
            <a:r>
              <a:rPr lang="he-IL" sz="1800" dirty="0" smtClean="0">
                <a:latin typeface="Calibri" pitchFamily="34" charset="0"/>
                <a:ea typeface="Calibri" pitchFamily="34" charset="0"/>
                <a:cs typeface="Carmela"/>
              </a:rPr>
              <a:t/>
            </a:r>
            <a:br>
              <a:rPr lang="he-IL" sz="1800" dirty="0" smtClean="0">
                <a:latin typeface="Calibri" pitchFamily="34" charset="0"/>
                <a:ea typeface="Calibri" pitchFamily="34" charset="0"/>
                <a:cs typeface="Carmela"/>
              </a:rPr>
            </a:br>
            <a:r>
              <a:rPr lang="he-IL" sz="1800" dirty="0" smtClean="0">
                <a:latin typeface="Calibri" pitchFamily="34" charset="0"/>
                <a:ea typeface="Calibri" pitchFamily="34" charset="0"/>
                <a:cs typeface="Carmela"/>
              </a:rPr>
              <a:t/>
            </a:r>
            <a:br>
              <a:rPr lang="he-IL" sz="1800" dirty="0" smtClean="0">
                <a:latin typeface="Calibri" pitchFamily="34" charset="0"/>
                <a:ea typeface="Calibri" pitchFamily="34" charset="0"/>
                <a:cs typeface="Carmela"/>
              </a:rPr>
            </a:br>
            <a:r>
              <a:rPr lang="en-US" sz="3200" dirty="0" smtClean="0">
                <a:latin typeface="Arial" pitchFamily="34" charset="0"/>
                <a:cs typeface="Carmela"/>
              </a:rPr>
              <a:t/>
            </a:r>
            <a:br>
              <a:rPr lang="en-US" sz="3200" dirty="0" smtClean="0">
                <a:latin typeface="Arial" pitchFamily="34" charset="0"/>
                <a:cs typeface="Carmela"/>
              </a:rPr>
            </a:br>
            <a:endParaRPr lang="he-IL" sz="3200" dirty="0"/>
          </a:p>
        </p:txBody>
      </p:sp>
      <p:pic>
        <p:nvPicPr>
          <p:cNvPr id="29698" name="Picture 2" descr="http://he.bcdn.biz/Images/2014/2/10/a2dcd624-5257-4ae1-9284-ba33c32fd596.jpg"/>
          <p:cNvPicPr>
            <a:picLocks noChangeAspect="1" noChangeArrowheads="1"/>
          </p:cNvPicPr>
          <p:nvPr/>
        </p:nvPicPr>
        <p:blipFill>
          <a:blip r:embed="rId3" cstate="print"/>
          <a:srcRect/>
          <a:stretch>
            <a:fillRect/>
          </a:stretch>
        </p:blipFill>
        <p:spPr bwMode="auto">
          <a:xfrm>
            <a:off x="5292080" y="2427734"/>
            <a:ext cx="3381578" cy="1995686"/>
          </a:xfrm>
          <a:prstGeom prst="rect">
            <a:avLst/>
          </a:prstGeom>
          <a:noFill/>
        </p:spPr>
      </p:pic>
      <p:graphicFrame>
        <p:nvGraphicFramePr>
          <p:cNvPr id="4" name="דיאגרמה 3"/>
          <p:cNvGraphicFramePr/>
          <p:nvPr/>
        </p:nvGraphicFramePr>
        <p:xfrm>
          <a:off x="179512" y="827782"/>
          <a:ext cx="4464496" cy="383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אליפסה 9"/>
          <p:cNvSpPr/>
          <p:nvPr/>
        </p:nvSpPr>
        <p:spPr>
          <a:xfrm>
            <a:off x="7020272" y="2643758"/>
            <a:ext cx="45719"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7884368" y="4083918"/>
            <a:ext cx="45719"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אליפסה 11"/>
          <p:cNvSpPr/>
          <p:nvPr/>
        </p:nvSpPr>
        <p:spPr>
          <a:xfrm flipH="1" flipV="1">
            <a:off x="6876255" y="3507854"/>
            <a:ext cx="72009"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ברק 12"/>
          <p:cNvSpPr/>
          <p:nvPr/>
        </p:nvSpPr>
        <p:spPr>
          <a:xfrm rot="21322810">
            <a:off x="7037465" y="3153193"/>
            <a:ext cx="187420" cy="434456"/>
          </a:xfrm>
          <a:prstGeom prst="lightningBolt">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
        <p:nvSpPr>
          <p:cNvPr id="14" name="אליפסה 13"/>
          <p:cNvSpPr/>
          <p:nvPr/>
        </p:nvSpPr>
        <p:spPr>
          <a:xfrm flipV="1">
            <a:off x="6038449" y="4011910"/>
            <a:ext cx="45719"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hold" grpId="1" nodeType="clickEffect">
                                  <p:stCondLst>
                                    <p:cond delay="0"/>
                                  </p:stCondLst>
                                  <p:childTnLst>
                                    <p:animClr clrSpc="rgb" dir="cw">
                                      <p:cBhvr override="childStyle">
                                        <p:cTn id="11" dur="250" autoRev="1" fill="hold"/>
                                        <p:tgtEl>
                                          <p:spTgt spid="12"/>
                                        </p:tgtEl>
                                        <p:attrNameLst>
                                          <p:attrName>style.color</p:attrName>
                                        </p:attrNameLst>
                                      </p:cBhvr>
                                      <p:to>
                                        <a:schemeClr val="bg1"/>
                                      </p:to>
                                    </p:animClr>
                                    <p:animClr clrSpc="rgb" dir="cw">
                                      <p:cBhvr>
                                        <p:cTn id="12" dur="250" autoRev="1" fill="hold"/>
                                        <p:tgtEl>
                                          <p:spTgt spid="12"/>
                                        </p:tgtEl>
                                        <p:attrNameLst>
                                          <p:attrName>fillcolor</p:attrName>
                                        </p:attrNameLst>
                                      </p:cBhvr>
                                      <p:to>
                                        <a:schemeClr val="bg1"/>
                                      </p:to>
                                    </p:animClr>
                                    <p:set>
                                      <p:cBhvr>
                                        <p:cTn id="13" dur="250" autoRev="1" fill="hold"/>
                                        <p:tgtEl>
                                          <p:spTgt spid="12"/>
                                        </p:tgtEl>
                                        <p:attrNameLst>
                                          <p:attrName>fill.type</p:attrName>
                                        </p:attrNameLst>
                                      </p:cBhvr>
                                      <p:to>
                                        <p:strVal val="solid"/>
                                      </p:to>
                                    </p:set>
                                    <p:set>
                                      <p:cBhvr>
                                        <p:cTn id="14" dur="250" autoRev="1" fill="hold"/>
                                        <p:tgtEl>
                                          <p:spTgt spid="12"/>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grpId="0" nodeType="clickEffect">
                                  <p:stCondLst>
                                    <p:cond delay="0"/>
                                  </p:stCondLst>
                                  <p:childTnLst>
                                    <p:set>
                                      <p:cBhvr>
                                        <p:cTn id="18" dur="1000">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1" presetClass="entr" presetSubtype="0" fill="hold" grpId="1" nodeType="clickEffect">
                                  <p:stCondLst>
                                    <p:cond delay="0"/>
                                  </p:stCondLst>
                                  <p:childTnLst>
                                    <p:set>
                                      <p:cBhvr>
                                        <p:cTn id="22" dur="1000">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7" presetClass="emph" presetSubtype="0" fill="hold" grpId="1" nodeType="clickEffect">
                                  <p:stCondLst>
                                    <p:cond delay="0"/>
                                  </p:stCondLst>
                                  <p:childTnLst>
                                    <p:animClr clrSpc="rgb" dir="cw">
                                      <p:cBhvr override="childStyle">
                                        <p:cTn id="31" dur="250" autoRev="1" fill="hold"/>
                                        <p:tgtEl>
                                          <p:spTgt spid="10"/>
                                        </p:tgtEl>
                                        <p:attrNameLst>
                                          <p:attrName>style.color</p:attrName>
                                        </p:attrNameLst>
                                      </p:cBhvr>
                                      <p:to>
                                        <a:schemeClr val="bg1"/>
                                      </p:to>
                                    </p:animClr>
                                    <p:animClr clrSpc="rgb" dir="cw">
                                      <p:cBhvr>
                                        <p:cTn id="32" dur="250" autoRev="1" fill="hold"/>
                                        <p:tgtEl>
                                          <p:spTgt spid="10"/>
                                        </p:tgtEl>
                                        <p:attrNameLst>
                                          <p:attrName>fillcolor</p:attrName>
                                        </p:attrNameLst>
                                      </p:cBhvr>
                                      <p:to>
                                        <a:schemeClr val="bg1"/>
                                      </p:to>
                                    </p:animClr>
                                    <p:set>
                                      <p:cBhvr>
                                        <p:cTn id="33" dur="250" autoRev="1" fill="hold"/>
                                        <p:tgtEl>
                                          <p:spTgt spid="10"/>
                                        </p:tgtEl>
                                        <p:attrNameLst>
                                          <p:attrName>fill.type</p:attrName>
                                        </p:attrNameLst>
                                      </p:cBhvr>
                                      <p:to>
                                        <p:strVal val="solid"/>
                                      </p:to>
                                    </p:set>
                                    <p:set>
                                      <p:cBhvr>
                                        <p:cTn id="34" dur="250" autoRev="1" fill="hold"/>
                                        <p:tgtEl>
                                          <p:spTgt spid="10"/>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7" presetClass="emph" presetSubtype="0" fill="hold" grpId="1" nodeType="clickEffect">
                                  <p:stCondLst>
                                    <p:cond delay="0"/>
                                  </p:stCondLst>
                                  <p:childTnLst>
                                    <p:animClr clrSpc="rgb" dir="cw">
                                      <p:cBhvr override="childStyle">
                                        <p:cTn id="43" dur="250" autoRev="1" fill="hold"/>
                                        <p:tgtEl>
                                          <p:spTgt spid="11"/>
                                        </p:tgtEl>
                                        <p:attrNameLst>
                                          <p:attrName>style.color</p:attrName>
                                        </p:attrNameLst>
                                      </p:cBhvr>
                                      <p:to>
                                        <a:schemeClr val="bg1"/>
                                      </p:to>
                                    </p:animClr>
                                    <p:animClr clrSpc="rgb" dir="cw">
                                      <p:cBhvr>
                                        <p:cTn id="44" dur="250" autoRev="1" fill="hold"/>
                                        <p:tgtEl>
                                          <p:spTgt spid="11"/>
                                        </p:tgtEl>
                                        <p:attrNameLst>
                                          <p:attrName>fillcolor</p:attrName>
                                        </p:attrNameLst>
                                      </p:cBhvr>
                                      <p:to>
                                        <a:schemeClr val="bg1"/>
                                      </p:to>
                                    </p:animClr>
                                    <p:set>
                                      <p:cBhvr>
                                        <p:cTn id="45" dur="250" autoRev="1" fill="hold"/>
                                        <p:tgtEl>
                                          <p:spTgt spid="11"/>
                                        </p:tgtEl>
                                        <p:attrNameLst>
                                          <p:attrName>fill.type</p:attrName>
                                        </p:attrNameLst>
                                      </p:cBhvr>
                                      <p:to>
                                        <p:strVal val="solid"/>
                                      </p:to>
                                    </p:set>
                                    <p:set>
                                      <p:cBhvr>
                                        <p:cTn id="46" dur="250" autoRev="1" fill="hold"/>
                                        <p:tgtEl>
                                          <p:spTgt spid="11"/>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2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7" presetClass="emph" presetSubtype="0" fill="hold" grpId="1" nodeType="clickEffect">
                                  <p:stCondLst>
                                    <p:cond delay="0"/>
                                  </p:stCondLst>
                                  <p:childTnLst>
                                    <p:animClr clrSpc="rgb" dir="cw">
                                      <p:cBhvr override="childStyle">
                                        <p:cTn id="55" dur="250" autoRev="1" fill="hold"/>
                                        <p:tgtEl>
                                          <p:spTgt spid="14"/>
                                        </p:tgtEl>
                                        <p:attrNameLst>
                                          <p:attrName>style.color</p:attrName>
                                        </p:attrNameLst>
                                      </p:cBhvr>
                                      <p:to>
                                        <a:schemeClr val="bg1"/>
                                      </p:to>
                                    </p:animClr>
                                    <p:animClr clrSpc="rgb" dir="cw">
                                      <p:cBhvr>
                                        <p:cTn id="56" dur="250" autoRev="1" fill="hold"/>
                                        <p:tgtEl>
                                          <p:spTgt spid="14"/>
                                        </p:tgtEl>
                                        <p:attrNameLst>
                                          <p:attrName>fillcolor</p:attrName>
                                        </p:attrNameLst>
                                      </p:cBhvr>
                                      <p:to>
                                        <a:schemeClr val="bg1"/>
                                      </p:to>
                                    </p:animClr>
                                    <p:set>
                                      <p:cBhvr>
                                        <p:cTn id="57" dur="250" autoRev="1" fill="hold"/>
                                        <p:tgtEl>
                                          <p:spTgt spid="14"/>
                                        </p:tgtEl>
                                        <p:attrNameLst>
                                          <p:attrName>fill.type</p:attrName>
                                        </p:attrNameLst>
                                      </p:cBhvr>
                                      <p:to>
                                        <p:strVal val="solid"/>
                                      </p:to>
                                    </p:set>
                                    <p:set>
                                      <p:cBhvr>
                                        <p:cTn id="58" dur="250" autoRev="1" fill="hold"/>
                                        <p:tgtEl>
                                          <p:spTgt spid="14"/>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2"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7" presetClass="emph" presetSubtype="0" fill="hold" grpId="3" nodeType="clickEffect">
                                  <p:stCondLst>
                                    <p:cond delay="0"/>
                                  </p:stCondLst>
                                  <p:childTnLst>
                                    <p:animClr clrSpc="rgb" dir="cw">
                                      <p:cBhvr override="childStyle">
                                        <p:cTn id="66" dur="250" autoRev="1" fill="hold"/>
                                        <p:tgtEl>
                                          <p:spTgt spid="14"/>
                                        </p:tgtEl>
                                        <p:attrNameLst>
                                          <p:attrName>style.color</p:attrName>
                                        </p:attrNameLst>
                                      </p:cBhvr>
                                      <p:to>
                                        <a:schemeClr val="bg1"/>
                                      </p:to>
                                    </p:animClr>
                                    <p:animClr clrSpc="rgb" dir="cw">
                                      <p:cBhvr>
                                        <p:cTn id="67" dur="250" autoRev="1" fill="hold"/>
                                        <p:tgtEl>
                                          <p:spTgt spid="14"/>
                                        </p:tgtEl>
                                        <p:attrNameLst>
                                          <p:attrName>fillcolor</p:attrName>
                                        </p:attrNameLst>
                                      </p:cBhvr>
                                      <p:to>
                                        <a:schemeClr val="bg1"/>
                                      </p:to>
                                    </p:animClr>
                                    <p:set>
                                      <p:cBhvr>
                                        <p:cTn id="68" dur="250" autoRev="1" fill="hold"/>
                                        <p:tgtEl>
                                          <p:spTgt spid="14"/>
                                        </p:tgtEl>
                                        <p:attrNameLst>
                                          <p:attrName>fill.type</p:attrName>
                                        </p:attrNameLst>
                                      </p:cBhvr>
                                      <p:to>
                                        <p:strVal val="solid"/>
                                      </p:to>
                                    </p:set>
                                    <p:set>
                                      <p:cBhvr>
                                        <p:cTn id="69" dur="250" autoRev="1"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4" grpId="2" animBg="1"/>
      <p:bldP spid="14" grpId="3"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555527"/>
            <a:ext cx="7702624" cy="4248471"/>
          </a:xfrm>
        </p:spPr>
        <p:txBody>
          <a:bodyPr/>
          <a:lstStyle/>
          <a:p>
            <a:pPr lvl="0" algn="r" eaLnBrk="0" fontAlgn="base" hangingPunct="0">
              <a:spcAft>
                <a:spcPct val="0"/>
              </a:spcAft>
            </a:pPr>
            <a:r>
              <a:rPr lang="he-IL" dirty="0" smtClean="0">
                <a:solidFill>
                  <a:srgbClr val="003399"/>
                </a:solidFill>
                <a:latin typeface="Calibri" pitchFamily="34" charset="0"/>
                <a:ea typeface="Calibri" pitchFamily="34" charset="0"/>
                <a:cs typeface="Carmela"/>
              </a:rPr>
              <a:t/>
            </a:r>
            <a:br>
              <a:rPr lang="he-IL" dirty="0" smtClean="0">
                <a:solidFill>
                  <a:srgbClr val="003399"/>
                </a:solidFill>
                <a:latin typeface="Calibri" pitchFamily="34" charset="0"/>
                <a:ea typeface="Calibri" pitchFamily="34" charset="0"/>
                <a:cs typeface="Carmela"/>
              </a:rPr>
            </a:br>
            <a:r>
              <a:rPr lang="he-IL" dirty="0" smtClean="0">
                <a:solidFill>
                  <a:srgbClr val="003399"/>
                </a:solidFill>
                <a:latin typeface="Calibri" pitchFamily="34" charset="0"/>
                <a:ea typeface="Calibri" pitchFamily="34" charset="0"/>
                <a:cs typeface="Carmela"/>
              </a:rPr>
              <a:t/>
            </a:r>
            <a:br>
              <a:rPr lang="he-IL" dirty="0" smtClean="0">
                <a:solidFill>
                  <a:srgbClr val="003399"/>
                </a:solidFill>
                <a:latin typeface="Calibri" pitchFamily="34" charset="0"/>
                <a:ea typeface="Calibri" pitchFamily="34" charset="0"/>
                <a:cs typeface="Carmela"/>
              </a:rPr>
            </a:br>
            <a:r>
              <a:rPr lang="he-IL" dirty="0" smtClean="0">
                <a:solidFill>
                  <a:srgbClr val="003399"/>
                </a:solidFill>
                <a:latin typeface="Calibri" pitchFamily="34" charset="0"/>
                <a:ea typeface="Calibri" pitchFamily="34" charset="0"/>
                <a:cs typeface="Carmela"/>
              </a:rPr>
              <a:t/>
            </a:r>
            <a:br>
              <a:rPr lang="he-IL" dirty="0" smtClean="0">
                <a:solidFill>
                  <a:srgbClr val="003399"/>
                </a:solidFill>
                <a:latin typeface="Calibri" pitchFamily="34" charset="0"/>
                <a:ea typeface="Calibri" pitchFamily="34" charset="0"/>
                <a:cs typeface="Carmela"/>
              </a:rPr>
            </a:br>
            <a:r>
              <a:rPr lang="he-IL" dirty="0" smtClean="0">
                <a:solidFill>
                  <a:srgbClr val="003399"/>
                </a:solidFill>
                <a:latin typeface="Calibri" pitchFamily="34" charset="0"/>
                <a:ea typeface="Calibri" pitchFamily="34" charset="0"/>
                <a:cs typeface="Carmela"/>
              </a:rPr>
              <a:t/>
            </a:r>
            <a:br>
              <a:rPr lang="he-IL" dirty="0" smtClean="0">
                <a:solidFill>
                  <a:srgbClr val="003399"/>
                </a:solidFill>
                <a:latin typeface="Calibri" pitchFamily="34" charset="0"/>
                <a:ea typeface="Calibri" pitchFamily="34" charset="0"/>
                <a:cs typeface="Carmela"/>
              </a:rPr>
            </a:br>
            <a:endParaRPr lang="he-IL" dirty="0" smtClean="0">
              <a:solidFill>
                <a:srgbClr val="003399"/>
              </a:solidFill>
              <a:latin typeface="Calibri" pitchFamily="34" charset="0"/>
              <a:ea typeface="Calibri" pitchFamily="34" charset="0"/>
              <a:cs typeface="Carmela"/>
            </a:endParaRPr>
          </a:p>
        </p:txBody>
      </p:sp>
      <p:sp>
        <p:nvSpPr>
          <p:cNvPr id="4" name="מלבן 3"/>
          <p:cNvSpPr/>
          <p:nvPr/>
        </p:nvSpPr>
        <p:spPr>
          <a:xfrm>
            <a:off x="755576" y="195486"/>
            <a:ext cx="7560840" cy="3323987"/>
          </a:xfrm>
          <a:prstGeom prst="rect">
            <a:avLst/>
          </a:prstGeom>
        </p:spPr>
        <p:txBody>
          <a:bodyPr wrap="square">
            <a:spAutoFit/>
          </a:bodyPr>
          <a:lstStyle/>
          <a:p>
            <a:endParaRPr lang="he-IL" dirty="0" smtClean="0"/>
          </a:p>
          <a:p>
            <a:pPr algn="ctr"/>
            <a:r>
              <a:rPr lang="ar-SA" sz="2400" b="1" dirty="0" smtClean="0">
                <a:solidFill>
                  <a:srgbClr val="FF0000"/>
                </a:solidFill>
                <a:effectLst>
                  <a:outerShdw blurRad="38100" dist="38100" dir="2700000" algn="tl">
                    <a:srgbClr val="000000">
                      <a:alpha val="43137"/>
                    </a:srgbClr>
                  </a:outerShdw>
                </a:effectLst>
              </a:rPr>
              <a:t>كائنات حية معينة يستعملون الطاقة من اجل الحصول على غداءهم او من اجل الدفاع عن انفسهم من كائنات حية اخرى، الكائن حي هو:</a:t>
            </a:r>
            <a:endParaRPr lang="he-IL" sz="2400" b="1" dirty="0" smtClean="0">
              <a:solidFill>
                <a:srgbClr val="FF0000"/>
              </a:solidFill>
              <a:effectLst>
                <a:outerShdw blurRad="38100" dist="38100" dir="2700000" algn="tl">
                  <a:srgbClr val="000000">
                    <a:alpha val="43137"/>
                  </a:srgbClr>
                </a:outerShdw>
              </a:effectLst>
            </a:endParaRPr>
          </a:p>
          <a:p>
            <a:endParaRPr lang="he-IL" dirty="0" smtClean="0"/>
          </a:p>
          <a:p>
            <a:endParaRPr lang="he-IL" dirty="0" smtClean="0"/>
          </a:p>
          <a:p>
            <a:endParaRPr lang="he-IL" dirty="0" smtClean="0"/>
          </a:p>
          <a:p>
            <a:r>
              <a:rPr lang="he-IL" dirty="0" smtClean="0"/>
              <a:t> </a:t>
            </a:r>
          </a:p>
          <a:p>
            <a:endParaRPr lang="he-IL" dirty="0" smtClean="0"/>
          </a:p>
          <a:p>
            <a:endParaRPr lang="he-IL" dirty="0" smtClean="0"/>
          </a:p>
          <a:p>
            <a:endParaRPr lang="he-IL" dirty="0" smtClean="0"/>
          </a:p>
          <a:p>
            <a:endParaRPr lang="he-IL" dirty="0" smtClean="0"/>
          </a:p>
        </p:txBody>
      </p:sp>
      <p:pic>
        <p:nvPicPr>
          <p:cNvPr id="7" name="תמונה 6" descr="https://upload.wikimedia.org/wikipedia/commons/thumb/0/03/Electric-eel2.jpg/1280px-Electric-eel2.jpg"/>
          <p:cNvPicPr/>
          <p:nvPr/>
        </p:nvPicPr>
        <p:blipFill>
          <a:blip r:embed="rId2" cstate="print"/>
          <a:srcRect/>
          <a:stretch>
            <a:fillRect/>
          </a:stretch>
        </p:blipFill>
        <p:spPr bwMode="auto">
          <a:xfrm>
            <a:off x="3275856" y="1347614"/>
            <a:ext cx="3816423" cy="1656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הסבר מלבני מעוגל 4"/>
          <p:cNvSpPr/>
          <p:nvPr/>
        </p:nvSpPr>
        <p:spPr>
          <a:xfrm>
            <a:off x="2989311" y="3373919"/>
            <a:ext cx="4104456" cy="1296144"/>
          </a:xfrm>
          <a:prstGeom prst="wedgeRoundRectCallou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rgbClr val="002060"/>
                </a:solidFill>
              </a:rPr>
              <a:t>تولِّد الأسماك </a:t>
            </a:r>
            <a:r>
              <a:rPr lang="ar-SA" b="1" dirty="0" err="1" smtClean="0">
                <a:solidFill>
                  <a:srgbClr val="002060"/>
                </a:solidFill>
              </a:rPr>
              <a:t>الرعّاشة</a:t>
            </a:r>
            <a:r>
              <a:rPr lang="ar-SA" b="1" dirty="0" smtClean="0">
                <a:solidFill>
                  <a:srgbClr val="002060"/>
                </a:solidFill>
              </a:rPr>
              <a:t> صدمات كهربائية قوية لحماية نفسها من الأعداء، وتدوّخ أو تقتل فريستها.</a:t>
            </a:r>
          </a:p>
          <a:p>
            <a:pPr algn="ctr"/>
            <a:r>
              <a:rPr lang="ar-SA" b="1" dirty="0" smtClean="0">
                <a:solidFill>
                  <a:srgbClr val="002060"/>
                </a:solidFill>
              </a:rPr>
              <a:t>الطاقة الكهربائية تنتج على يد عضلات خاصة.</a:t>
            </a:r>
            <a:endParaRPr lang="he-IL" b="1" dirty="0">
              <a:solidFill>
                <a:srgbClr val="002060"/>
              </a:solidFill>
            </a:endParaRPr>
          </a:p>
        </p:txBody>
      </p:sp>
      <p:sp>
        <p:nvSpPr>
          <p:cNvPr id="8" name="הסבר מלבני מעוגל 7"/>
          <p:cNvSpPr/>
          <p:nvPr/>
        </p:nvSpPr>
        <p:spPr>
          <a:xfrm>
            <a:off x="179512" y="1419622"/>
            <a:ext cx="2736304" cy="2016224"/>
          </a:xfrm>
          <a:prstGeom prst="wedgeRoundRectCallout">
            <a:avLst>
              <a:gd name="adj1" fmla="val -13630"/>
              <a:gd name="adj2" fmla="val 89982"/>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rgbClr val="002060"/>
                </a:solidFill>
              </a:rPr>
              <a:t>سمك كبير يستطيع انتاج قوة بين </a:t>
            </a:r>
            <a:r>
              <a:rPr lang="he-IL" b="1" dirty="0" smtClean="0">
                <a:solidFill>
                  <a:srgbClr val="002060"/>
                </a:solidFill>
              </a:rPr>
              <a:t>500-700</a:t>
            </a:r>
            <a:r>
              <a:rPr lang="ar-SA" b="1" dirty="0" smtClean="0">
                <a:solidFill>
                  <a:srgbClr val="002060"/>
                </a:solidFill>
                <a:hlinkClick r:id="rId3" action="ppaction://hlinksldjump"/>
              </a:rPr>
              <a:t>فولت.</a:t>
            </a:r>
            <a:endParaRPr lang="he-IL" b="1" u="sng" dirty="0" smtClean="0">
              <a:solidFill>
                <a:srgbClr val="003399"/>
              </a:solidFill>
            </a:endParaRPr>
          </a:p>
          <a:p>
            <a:pPr algn="ctr"/>
            <a:r>
              <a:rPr lang="ar-SA" b="1" dirty="0" smtClean="0">
                <a:solidFill>
                  <a:srgbClr val="002060"/>
                </a:solidFill>
              </a:rPr>
              <a:t>بالمقارنة: فان </a:t>
            </a:r>
            <a:r>
              <a:rPr lang="ar-SA" b="1" u="sng" dirty="0" smtClean="0">
                <a:solidFill>
                  <a:srgbClr val="003399"/>
                </a:solidFill>
                <a:hlinkClick r:id="rId4" action="ppaction://hlinksldjump"/>
              </a:rPr>
              <a:t>قوة التيار  </a:t>
            </a:r>
            <a:r>
              <a:rPr lang="ar-SA" b="1" dirty="0" smtClean="0">
                <a:solidFill>
                  <a:srgbClr val="002060"/>
                </a:solidFill>
                <a:hlinkClick r:id="rId4" action="ppaction://hlinksldjump"/>
              </a:rPr>
              <a:t>الكهربائي</a:t>
            </a:r>
            <a:r>
              <a:rPr lang="ar-SA" b="1" dirty="0" smtClean="0">
                <a:solidFill>
                  <a:srgbClr val="002060"/>
                </a:solidFill>
              </a:rPr>
              <a:t> </a:t>
            </a:r>
            <a:r>
              <a:rPr lang="ar-SA" b="1" dirty="0" smtClean="0">
                <a:solidFill>
                  <a:srgbClr val="002060"/>
                </a:solidFill>
              </a:rPr>
              <a:t>المنزلية بإسرائيل تصل بشكل عام الى 230 </a:t>
            </a:r>
            <a:r>
              <a:rPr lang="ar-SA" b="1" dirty="0" err="1" smtClean="0">
                <a:solidFill>
                  <a:srgbClr val="002060"/>
                </a:solidFill>
              </a:rPr>
              <a:t>واط.</a:t>
            </a:r>
            <a:endParaRPr lang="he-IL" b="1" dirty="0">
              <a:solidFill>
                <a:srgbClr val="002060"/>
              </a:solidFill>
            </a:endParaRPr>
          </a:p>
        </p:txBody>
      </p:sp>
      <p:sp>
        <p:nvSpPr>
          <p:cNvPr id="10" name="TextBox 9"/>
          <p:cNvSpPr txBox="1"/>
          <p:nvPr/>
        </p:nvSpPr>
        <p:spPr>
          <a:xfrm>
            <a:off x="7380312" y="3651870"/>
            <a:ext cx="1368152" cy="523220"/>
          </a:xfrm>
          <a:prstGeom prst="rect">
            <a:avLst/>
          </a:prstGeom>
          <a:noFill/>
        </p:spPr>
        <p:txBody>
          <a:bodyPr wrap="square" rtlCol="1">
            <a:spAutoFit/>
          </a:bodyPr>
          <a:lstStyle/>
          <a:p>
            <a:r>
              <a:rPr lang="ar-SA" sz="2800" b="1" dirty="0" smtClean="0">
                <a:solidFill>
                  <a:srgbClr val="002060"/>
                </a:solidFill>
                <a:effectLst>
                  <a:outerShdw blurRad="38100" dist="38100" dir="2700000" algn="tl">
                    <a:srgbClr val="000000">
                      <a:alpha val="43137"/>
                    </a:srgbClr>
                  </a:outerShdw>
                </a:effectLst>
              </a:rPr>
              <a:t>هل تعلم؟</a:t>
            </a:r>
            <a:endParaRPr lang="he-IL" sz="2800" b="1" dirty="0">
              <a:solidFill>
                <a:srgbClr val="002060"/>
              </a:solidFill>
              <a:effectLst>
                <a:outerShdw blurRad="38100" dist="38100" dir="2700000" algn="tl">
                  <a:srgbClr val="000000">
                    <a:alpha val="43137"/>
                  </a:srgbClr>
                </a:outerShdw>
              </a:effectLst>
            </a:endParaRPr>
          </a:p>
        </p:txBody>
      </p:sp>
      <p:sp>
        <p:nvSpPr>
          <p:cNvPr id="9" name="Oval 8"/>
          <p:cNvSpPr/>
          <p:nvPr/>
        </p:nvSpPr>
        <p:spPr>
          <a:xfrm rot="490776">
            <a:off x="6884739" y="1405651"/>
            <a:ext cx="1296144" cy="122413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dirty="0" smtClean="0"/>
              <a:t>سمكة </a:t>
            </a:r>
            <a:r>
              <a:rPr lang="ar-SA" dirty="0" err="1" smtClean="0"/>
              <a:t>الكهربائية </a:t>
            </a:r>
            <a:r>
              <a:rPr lang="ar-SA" smtClean="0"/>
              <a:t>(رعاشة</a:t>
            </a:r>
            <a:r>
              <a:rPr lang="ar-SA" dirty="0" err="1"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1491629"/>
            <a:ext cx="7774632" cy="2160241"/>
          </a:xfrm>
        </p:spPr>
        <p:txBody>
          <a:bodyPr/>
          <a:lstStyle/>
          <a:p>
            <a:pPr algn="r"/>
            <a:r>
              <a:rPr lang="he-IL" sz="1800" dirty="0" smtClean="0">
                <a:latin typeface="Arial" pitchFamily="34" charset="0"/>
                <a:cs typeface="+mn-cs"/>
              </a:rPr>
              <a:t>. </a:t>
            </a:r>
            <a:br>
              <a:rPr lang="he-IL" sz="1800" dirty="0" smtClean="0">
                <a:latin typeface="Arial" pitchFamily="34" charset="0"/>
                <a:cs typeface="+mn-cs"/>
              </a:rPr>
            </a:br>
            <a:r>
              <a:rPr lang="he-IL" sz="1800" dirty="0" smtClean="0">
                <a:latin typeface="Arial" pitchFamily="34" charset="0"/>
                <a:cs typeface="Arial" pitchFamily="34" charset="0"/>
              </a:rPr>
              <a:t/>
            </a:r>
            <a:br>
              <a:rPr lang="he-IL" sz="1800" dirty="0" smtClean="0">
                <a:latin typeface="Arial" pitchFamily="34" charset="0"/>
                <a:cs typeface="Arial" pitchFamily="34" charset="0"/>
              </a:rPr>
            </a:br>
            <a:endParaRPr lang="he-IL" sz="1600" dirty="0">
              <a:latin typeface="Arial" pitchFamily="34" charset="0"/>
              <a:cs typeface="Arial" pitchFamily="34" charset="0"/>
            </a:endParaRPr>
          </a:p>
        </p:txBody>
      </p:sp>
      <p:sp>
        <p:nvSpPr>
          <p:cNvPr id="6" name="TextBox 5"/>
          <p:cNvSpPr txBox="1"/>
          <p:nvPr/>
        </p:nvSpPr>
        <p:spPr>
          <a:xfrm>
            <a:off x="787552" y="267494"/>
            <a:ext cx="7096816" cy="584775"/>
          </a:xfrm>
          <a:prstGeom prst="rect">
            <a:avLst/>
          </a:prstGeom>
          <a:noFill/>
        </p:spPr>
        <p:txBody>
          <a:bodyPr wrap="none" rtlCol="1">
            <a:spAutoFit/>
          </a:bodyPr>
          <a:lstStyle/>
          <a:p>
            <a:r>
              <a:rPr lang="ar-SA" sz="3200" b="1" dirty="0" smtClean="0">
                <a:solidFill>
                  <a:srgbClr val="FF0000"/>
                </a:solidFill>
                <a:effectLst>
                  <a:outerShdw blurRad="38100" dist="38100" dir="2700000" algn="tl">
                    <a:srgbClr val="000000">
                      <a:alpha val="43137"/>
                    </a:srgbClr>
                  </a:outerShdw>
                </a:effectLst>
              </a:rPr>
              <a:t>الاسماك الكهربائية تنتج نوعين من التيار الكهربائي؟</a:t>
            </a:r>
            <a:endParaRPr lang="he-IL" sz="3200" b="1" dirty="0">
              <a:solidFill>
                <a:srgbClr val="FF0000"/>
              </a:solidFill>
              <a:effectLst>
                <a:outerShdw blurRad="38100" dist="38100" dir="2700000" algn="tl">
                  <a:srgbClr val="000000">
                    <a:alpha val="43137"/>
                  </a:srgbClr>
                </a:outerShdw>
              </a:effectLst>
            </a:endParaRPr>
          </a:p>
        </p:txBody>
      </p:sp>
      <p:sp>
        <p:nvSpPr>
          <p:cNvPr id="7" name="תרשים זרימה: תהליך חלופי 6"/>
          <p:cNvSpPr/>
          <p:nvPr/>
        </p:nvSpPr>
        <p:spPr>
          <a:xfrm>
            <a:off x="2483768" y="1059582"/>
            <a:ext cx="4320480" cy="1368152"/>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latin typeface="Aharoni"/>
              </a:rPr>
              <a:t>بمساعدة النوع الاول من التيار الكهربائي يدوخ </a:t>
            </a:r>
            <a:r>
              <a:rPr lang="ar-SA" sz="2800" b="1" dirty="0" err="1" smtClean="0">
                <a:solidFill>
                  <a:srgbClr val="002060"/>
                </a:solidFill>
                <a:latin typeface="Aharoni"/>
              </a:rPr>
              <a:t>فريسه.</a:t>
            </a:r>
            <a:endParaRPr lang="he-IL" sz="2800" b="1" dirty="0">
              <a:solidFill>
                <a:srgbClr val="002060"/>
              </a:solidFill>
            </a:endParaRPr>
          </a:p>
        </p:txBody>
      </p:sp>
      <p:sp>
        <p:nvSpPr>
          <p:cNvPr id="8" name="מלבן מעוגל 7"/>
          <p:cNvSpPr/>
          <p:nvPr/>
        </p:nvSpPr>
        <p:spPr>
          <a:xfrm>
            <a:off x="755576" y="2859782"/>
            <a:ext cx="7704856" cy="201622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002060"/>
                </a:solidFill>
                <a:latin typeface="Arial" pitchFamily="34" charset="0"/>
                <a:cs typeface="Arial" pitchFamily="34" charset="0"/>
              </a:rPr>
              <a:t>بمساعدة النوع الثاني يتنقل في محيطه.بما ان هذه الاسماك يعيشون في الانهار الطينية يعملون عادة في الليل، </a:t>
            </a:r>
            <a:r>
              <a:rPr lang="ar-SA" sz="2400" b="1" dirty="0" smtClean="0">
                <a:solidFill>
                  <a:srgbClr val="002060"/>
                </a:solidFill>
              </a:rPr>
              <a:t>تعطي كل خلية شحنة صغيرة من الكهرباء عندما يثيرها عصب، وقد يؤدي مجموع الشحنات الناتجة من هذه الخلايا الكهربائية إلى إنتاج فرق جهد يتراوح بين 350 و 650 فولت، وهو كافٍ لشل حركة إنسان أو لقتل سمكة </a:t>
            </a:r>
            <a:r>
              <a:rPr lang="ar-SA" sz="2400" b="1" dirty="0" err="1" smtClean="0">
                <a:solidFill>
                  <a:srgbClr val="002060"/>
                </a:solidFill>
              </a:rPr>
              <a:t>صغيرة.</a:t>
            </a:r>
            <a:r>
              <a:rPr lang="ar-SA" sz="2400" b="1" dirty="0" smtClean="0">
                <a:solidFill>
                  <a:srgbClr val="002060"/>
                </a:solidFill>
              </a:rPr>
              <a:t> يولّد </a:t>
            </a:r>
            <a:r>
              <a:rPr lang="ar-SA" sz="2400" b="1" dirty="0" err="1" smtClean="0">
                <a:solidFill>
                  <a:srgbClr val="002060"/>
                </a:solidFill>
              </a:rPr>
              <a:t>الأنقليس</a:t>
            </a:r>
            <a:r>
              <a:rPr lang="ar-SA" sz="2400" b="1" dirty="0" smtClean="0">
                <a:solidFill>
                  <a:srgbClr val="002060"/>
                </a:solidFill>
              </a:rPr>
              <a:t> </a:t>
            </a:r>
            <a:r>
              <a:rPr lang="ar-SA" sz="2400" b="1" dirty="0" err="1" smtClean="0">
                <a:solidFill>
                  <a:srgbClr val="002060"/>
                </a:solidFill>
              </a:rPr>
              <a:t>الرعاد</a:t>
            </a:r>
            <a:r>
              <a:rPr lang="ar-SA" sz="2400" b="1" dirty="0" smtClean="0">
                <a:solidFill>
                  <a:srgbClr val="002060"/>
                </a:solidFill>
              </a:rPr>
              <a:t> عادة من ثلاث إلى خمس اندفاعات كهربائية</a:t>
            </a:r>
            <a:r>
              <a:rPr lang="ar-SA" sz="2400" dirty="0" smtClean="0"/>
              <a:t> </a:t>
            </a:r>
            <a:r>
              <a:rPr lang="he-IL" sz="2400" b="1" dirty="0" smtClean="0">
                <a:solidFill>
                  <a:srgbClr val="002060"/>
                </a:solidFill>
                <a:latin typeface="Arial" pitchFamily="34" charset="0"/>
                <a:cs typeface="Arial" pitchFamily="34" charset="0"/>
              </a:rPr>
              <a:t>.</a:t>
            </a:r>
            <a:endParaRPr lang="he-IL"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835696" y="267494"/>
            <a:ext cx="4320480" cy="792088"/>
          </a:xfrm>
        </p:spPr>
        <p:txBody>
          <a:bodyPr/>
          <a:lstStyle/>
          <a:p>
            <a:pPr algn="r"/>
            <a:r>
              <a:rPr lang="ar-SA" sz="3200" b="1" dirty="0" smtClean="0">
                <a:solidFill>
                  <a:srgbClr val="FF0000"/>
                </a:solidFill>
              </a:rPr>
              <a:t>سمك الفيل-سمك كهربائي</a:t>
            </a:r>
            <a:r>
              <a:rPr lang="he-IL" sz="3200" b="1" dirty="0" smtClean="0">
                <a:solidFill>
                  <a:srgbClr val="002060"/>
                </a:solidFill>
              </a:rPr>
              <a:t/>
            </a:r>
            <a:br>
              <a:rPr lang="he-IL" sz="3200" b="1" dirty="0" smtClean="0">
                <a:solidFill>
                  <a:srgbClr val="002060"/>
                </a:solidFill>
              </a:rPr>
            </a:br>
            <a:endParaRPr lang="he-IL" sz="3200" b="1" dirty="0">
              <a:solidFill>
                <a:srgbClr val="002060"/>
              </a:solidFill>
              <a:cs typeface="+mn-cs"/>
            </a:endParaRPr>
          </a:p>
        </p:txBody>
      </p:sp>
      <p:pic>
        <p:nvPicPr>
          <p:cNvPr id="4" name="Picture 2"/>
          <p:cNvPicPr>
            <a:picLocks noChangeAspect="1" noChangeArrowheads="1"/>
          </p:cNvPicPr>
          <p:nvPr/>
        </p:nvPicPr>
        <p:blipFill>
          <a:blip r:embed="rId2" cstate="print"/>
          <a:srcRect/>
          <a:stretch>
            <a:fillRect/>
          </a:stretch>
        </p:blipFill>
        <p:spPr bwMode="auto">
          <a:xfrm>
            <a:off x="2483767" y="925616"/>
            <a:ext cx="4176465" cy="1413450"/>
          </a:xfrm>
          <a:prstGeom prst="ellipse">
            <a:avLst/>
          </a:prstGeom>
          <a:ln>
            <a:noFill/>
          </a:ln>
          <a:effectLst>
            <a:softEdge rad="112500"/>
          </a:effectLst>
        </p:spPr>
      </p:pic>
      <p:sp>
        <p:nvSpPr>
          <p:cNvPr id="11" name="הסבר אליפטי 10"/>
          <p:cNvSpPr/>
          <p:nvPr/>
        </p:nvSpPr>
        <p:spPr>
          <a:xfrm>
            <a:off x="611558" y="2555090"/>
            <a:ext cx="7932637" cy="1888868"/>
          </a:xfrm>
          <a:prstGeom prst="wedgeRectCallou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1600" b="1" dirty="0" smtClean="0">
                <a:solidFill>
                  <a:srgbClr val="002060"/>
                </a:solidFill>
              </a:rPr>
              <a:t>جاء تسمية سمك الفيل بهذا الاسم  لأنه يشبه خرطوم الفيل، الطاقة الكهربائية التى تنتجها تلك السمك هى من المنطقة </a:t>
            </a:r>
            <a:r>
              <a:rPr lang="ar-SA" sz="1600" b="1" dirty="0" err="1" smtClean="0">
                <a:solidFill>
                  <a:srgbClr val="002060"/>
                </a:solidFill>
              </a:rPr>
              <a:t>الذيلية</a:t>
            </a:r>
            <a:r>
              <a:rPr lang="ar-SA" sz="1600" b="1" dirty="0" smtClean="0">
                <a:solidFill>
                  <a:srgbClr val="002060"/>
                </a:solidFill>
              </a:rPr>
              <a:t> الواقعة بين الذيل وجسم السمكة وعند إفرازها لدفعه كهربائية تتوزع تلك الشحنة لتقوم بعمل مجال كهربى حول </a:t>
            </a:r>
            <a:r>
              <a:rPr lang="ar-SA" sz="1600" b="1" dirty="0" err="1" smtClean="0">
                <a:solidFill>
                  <a:srgbClr val="002060"/>
                </a:solidFill>
              </a:rPr>
              <a:t>جسم.</a:t>
            </a:r>
            <a:r>
              <a:rPr lang="ar-SA" sz="1600" b="1" dirty="0" smtClean="0">
                <a:solidFill>
                  <a:srgbClr val="002060"/>
                </a:solidFill>
              </a:rPr>
              <a:t> هذه السمك تفضل العيش بمياه </a:t>
            </a:r>
            <a:r>
              <a:rPr lang="ar-SA" sz="1600" b="1" dirty="0" err="1" smtClean="0">
                <a:solidFill>
                  <a:srgbClr val="002060"/>
                </a:solidFill>
              </a:rPr>
              <a:t>مفلترة</a:t>
            </a:r>
            <a:r>
              <a:rPr lang="ar-SA" sz="1600" b="1" dirty="0" smtClean="0">
                <a:solidFill>
                  <a:srgbClr val="002060"/>
                </a:solidFill>
              </a:rPr>
              <a:t>، يتوجه في المياه عن طريق اشارات كهربائية في بيئته التي يعيش فيها.</a:t>
            </a:r>
          </a:p>
          <a:p>
            <a:r>
              <a:rPr lang="ar-SA" sz="1600" b="1" dirty="0" smtClean="0">
                <a:solidFill>
                  <a:srgbClr val="002060"/>
                </a:solidFill>
              </a:rPr>
              <a:t>لجلد  سمك الفيل حواس </a:t>
            </a:r>
            <a:r>
              <a:rPr lang="ar-SA" sz="1600" b="1" dirty="0" err="1" smtClean="0">
                <a:solidFill>
                  <a:srgbClr val="002060"/>
                </a:solidFill>
              </a:rPr>
              <a:t>خاصة </a:t>
            </a:r>
            <a:r>
              <a:rPr lang="ar-SA" sz="1600" b="1" dirty="0" smtClean="0">
                <a:solidFill>
                  <a:srgbClr val="002060"/>
                </a:solidFill>
              </a:rPr>
              <a:t>، التي تتلقى الإشارات الكهربائية من </a:t>
            </a:r>
            <a:r>
              <a:rPr lang="ar-SA" sz="1600" b="1" dirty="0" err="1" smtClean="0">
                <a:solidFill>
                  <a:srgbClr val="002060"/>
                </a:solidFill>
              </a:rPr>
              <a:t>الماء </a:t>
            </a:r>
            <a:r>
              <a:rPr lang="ar-SA" sz="1600" b="1" dirty="0" smtClean="0">
                <a:solidFill>
                  <a:srgbClr val="002060"/>
                </a:solidFill>
              </a:rPr>
              <a:t>، و </a:t>
            </a:r>
            <a:r>
              <a:rPr lang="ar-SA" sz="1600" b="1" dirty="0" err="1" smtClean="0">
                <a:solidFill>
                  <a:srgbClr val="002060"/>
                </a:solidFill>
              </a:rPr>
              <a:t>الأسماك </a:t>
            </a:r>
            <a:r>
              <a:rPr lang="ar-SA" sz="1600" b="1" dirty="0" smtClean="0">
                <a:solidFill>
                  <a:srgbClr val="002060"/>
                </a:solidFill>
              </a:rPr>
              <a:t>" </a:t>
            </a:r>
            <a:r>
              <a:rPr lang="ar-SA" sz="1600" b="1" dirty="0" err="1" smtClean="0">
                <a:solidFill>
                  <a:srgbClr val="002060"/>
                </a:solidFill>
              </a:rPr>
              <a:t>تترجم </a:t>
            </a:r>
            <a:r>
              <a:rPr lang="ar-SA" sz="1600" b="1" dirty="0" smtClean="0">
                <a:solidFill>
                  <a:srgbClr val="002060"/>
                </a:solidFill>
              </a:rPr>
              <a:t>" هذه الإشارات الكهربائية إلى كل صورة تقريبية من المناطق المحيطة </a:t>
            </a:r>
            <a:r>
              <a:rPr lang="ar-SA" sz="1600" b="1" dirty="0" err="1" smtClean="0">
                <a:solidFill>
                  <a:srgbClr val="002060"/>
                </a:solidFill>
              </a:rPr>
              <a:t>بها.</a:t>
            </a:r>
            <a:r>
              <a:rPr lang="ar-SA" sz="1600" b="1" dirty="0" smtClean="0">
                <a:solidFill>
                  <a:srgbClr val="002060"/>
                </a:solidFill>
              </a:rPr>
              <a:t> هذا هو </a:t>
            </a:r>
            <a:r>
              <a:rPr lang="ar-SA" sz="1600" b="1" dirty="0" smtClean="0">
                <a:solidFill>
                  <a:srgbClr val="002060"/>
                </a:solidFill>
                <a:hlinkClick r:id="rId3" action="ppaction://hlinksldjump"/>
              </a:rPr>
              <a:t>رادار </a:t>
            </a:r>
            <a:r>
              <a:rPr lang="ar-SA" sz="1600" b="1" dirty="0" smtClean="0">
                <a:solidFill>
                  <a:srgbClr val="002060"/>
                </a:solidFill>
              </a:rPr>
              <a:t>سمك الفيل.</a:t>
            </a:r>
            <a:endParaRPr lang="he-IL" sz="1600" b="1" dirty="0" smtClean="0">
              <a:solidFill>
                <a:srgbClr val="002060"/>
              </a:solidFill>
            </a:endParaRPr>
          </a:p>
          <a:p>
            <a:pPr algn="ctr"/>
            <a:r>
              <a:rPr lang="he-IL" sz="1600" b="1" dirty="0" smtClean="0">
                <a:solidFill>
                  <a:srgbClr val="002060"/>
                </a:solidFill>
              </a:rPr>
              <a:t/>
            </a:r>
            <a:br>
              <a:rPr lang="he-IL" sz="1600" b="1" dirty="0" smtClean="0">
                <a:solidFill>
                  <a:srgbClr val="002060"/>
                </a:solidFill>
              </a:rPr>
            </a:br>
            <a:r>
              <a:rPr lang="he-IL" sz="1600" b="1" dirty="0" smtClean="0">
                <a:solidFill>
                  <a:srgbClr val="002060"/>
                </a:solidFill>
              </a:rPr>
              <a:t/>
            </a:r>
            <a:br>
              <a:rPr lang="he-IL" sz="1600" b="1" dirty="0" smtClean="0">
                <a:solidFill>
                  <a:srgbClr val="002060"/>
                </a:solidFill>
              </a:rPr>
            </a:br>
            <a:endParaRPr lang="he-IL" sz="16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55576" y="1707654"/>
            <a:ext cx="7702624" cy="901923"/>
          </a:xfrm>
        </p:spPr>
        <p:txBody>
          <a:bodyPr/>
          <a:lstStyle/>
          <a:p>
            <a:pPr algn="r"/>
            <a:r>
              <a:rPr lang="he-IL" dirty="0" smtClean="0"/>
              <a:t/>
            </a:r>
            <a:br>
              <a:rPr lang="he-IL" dirty="0" smtClean="0"/>
            </a:br>
            <a:endParaRPr lang="he-IL" dirty="0"/>
          </a:p>
        </p:txBody>
      </p:sp>
      <p:sp>
        <p:nvSpPr>
          <p:cNvPr id="5" name="מלבן 4"/>
          <p:cNvSpPr/>
          <p:nvPr/>
        </p:nvSpPr>
        <p:spPr>
          <a:xfrm rot="10800000" flipV="1">
            <a:off x="2411760" y="4187284"/>
            <a:ext cx="5832648" cy="369332"/>
          </a:xfrm>
          <a:prstGeom prst="rect">
            <a:avLst/>
          </a:prstGeom>
        </p:spPr>
        <p:txBody>
          <a:bodyPr wrap="square">
            <a:spAutoFit/>
          </a:bodyPr>
          <a:lstStyle/>
          <a:p>
            <a:r>
              <a:rPr lang="he-IL" dirty="0" smtClean="0"/>
              <a:t>.</a:t>
            </a:r>
            <a:endParaRPr lang="he-IL" dirty="0"/>
          </a:p>
        </p:txBody>
      </p:sp>
      <p:sp>
        <p:nvSpPr>
          <p:cNvPr id="8" name="TextBox 7"/>
          <p:cNvSpPr txBox="1"/>
          <p:nvPr/>
        </p:nvSpPr>
        <p:spPr>
          <a:xfrm>
            <a:off x="-429102" y="1144364"/>
            <a:ext cx="8817526" cy="1569660"/>
          </a:xfrm>
          <a:prstGeom prst="rect">
            <a:avLst/>
          </a:prstGeom>
          <a:noFill/>
        </p:spPr>
        <p:txBody>
          <a:bodyPr wrap="square" rtlCol="1">
            <a:spAutoFit/>
          </a:bodyPr>
          <a:lstStyle/>
          <a:p>
            <a:pPr>
              <a:buFont typeface="Arial" pitchFamily="34" charset="0"/>
              <a:buChar char="•"/>
            </a:pPr>
            <a:r>
              <a:rPr lang="ar-SA" sz="2400" dirty="0" smtClean="0">
                <a:solidFill>
                  <a:srgbClr val="002060"/>
                </a:solidFill>
              </a:rPr>
              <a:t>تقسموا الى ازواج</a:t>
            </a:r>
            <a:r>
              <a:rPr lang="he-IL" sz="2400" dirty="0" smtClean="0">
                <a:solidFill>
                  <a:srgbClr val="002060"/>
                </a:solidFill>
              </a:rPr>
              <a:t>/ </a:t>
            </a:r>
            <a:r>
              <a:rPr lang="ar-SA" sz="2400" dirty="0" smtClean="0">
                <a:solidFill>
                  <a:srgbClr val="002060"/>
                </a:solidFill>
              </a:rPr>
              <a:t>مجموعات</a:t>
            </a:r>
            <a:endParaRPr lang="he-IL" sz="2400" dirty="0" smtClean="0">
              <a:solidFill>
                <a:srgbClr val="002060"/>
              </a:solidFill>
            </a:endParaRPr>
          </a:p>
          <a:p>
            <a:pPr>
              <a:buFont typeface="Arial" pitchFamily="34" charset="0"/>
              <a:buChar char="•"/>
            </a:pPr>
            <a:r>
              <a:rPr lang="ar-SA" sz="2400" dirty="0" smtClean="0">
                <a:solidFill>
                  <a:srgbClr val="002060"/>
                </a:solidFill>
              </a:rPr>
              <a:t>اكتبوا جملة عن واحد تعلمتم عنه خلال اللقاء.</a:t>
            </a:r>
            <a:endParaRPr lang="he-IL" sz="2400" dirty="0" smtClean="0">
              <a:solidFill>
                <a:srgbClr val="002060"/>
              </a:solidFill>
            </a:endParaRPr>
          </a:p>
          <a:p>
            <a:pPr>
              <a:buFont typeface="Arial" pitchFamily="34" charset="0"/>
              <a:buChar char="•"/>
            </a:pPr>
            <a:r>
              <a:rPr lang="ar-SA" sz="2400" dirty="0" smtClean="0">
                <a:solidFill>
                  <a:srgbClr val="002060"/>
                </a:solidFill>
              </a:rPr>
              <a:t>اخترعوا لغة اشارة لكل كلمة.</a:t>
            </a:r>
            <a:endParaRPr lang="he-IL" sz="2400" dirty="0" smtClean="0">
              <a:solidFill>
                <a:srgbClr val="002060"/>
              </a:solidFill>
            </a:endParaRPr>
          </a:p>
          <a:p>
            <a:pPr>
              <a:buFont typeface="Arial" pitchFamily="34" charset="0"/>
              <a:buChar char="•"/>
            </a:pPr>
            <a:r>
              <a:rPr lang="ar-SA" sz="2400" dirty="0" smtClean="0">
                <a:solidFill>
                  <a:srgbClr val="002060"/>
                </a:solidFill>
              </a:rPr>
              <a:t>اعرضوها امام الصف-عليهم تخمين جملتكم.</a:t>
            </a:r>
            <a:endParaRPr lang="he-IL" sz="2400" dirty="0">
              <a:solidFill>
                <a:srgbClr val="002060"/>
              </a:solidFill>
            </a:endParaRPr>
          </a:p>
        </p:txBody>
      </p:sp>
      <p:sp>
        <p:nvSpPr>
          <p:cNvPr id="6" name="TextBox 5"/>
          <p:cNvSpPr txBox="1"/>
          <p:nvPr/>
        </p:nvSpPr>
        <p:spPr>
          <a:xfrm>
            <a:off x="1979712" y="267494"/>
            <a:ext cx="4968552" cy="584775"/>
          </a:xfrm>
          <a:prstGeom prst="rect">
            <a:avLst/>
          </a:prstGeom>
          <a:noFill/>
        </p:spPr>
        <p:txBody>
          <a:bodyPr wrap="square" rtlCol="0">
            <a:spAutoFit/>
          </a:bodyPr>
          <a:lstStyle/>
          <a:p>
            <a:pPr algn="ctr"/>
            <a:r>
              <a:rPr lang="ar-SA" sz="3200" b="1" dirty="0" smtClean="0">
                <a:solidFill>
                  <a:srgbClr val="FF0000"/>
                </a:solidFill>
                <a:effectLst>
                  <a:outerShdw blurRad="38100" dist="38100" dir="2700000" algn="tl">
                    <a:srgbClr val="000000">
                      <a:alpha val="43137"/>
                    </a:srgbClr>
                  </a:outerShdw>
                </a:effectLst>
              </a:rPr>
              <a:t>مهام- لغة الاشارة</a:t>
            </a:r>
            <a:r>
              <a:rPr lang="he-IL" sz="3200" b="1" dirty="0" smtClean="0">
                <a:solidFill>
                  <a:srgbClr val="FF0000"/>
                </a:solidFill>
                <a:effectLst>
                  <a:outerShdw blurRad="38100" dist="38100" dir="2700000" algn="tl">
                    <a:srgbClr val="000000">
                      <a:alpha val="43137"/>
                    </a:srgbClr>
                  </a:outerShdw>
                </a:effectLst>
              </a:rPr>
              <a:t>!</a:t>
            </a:r>
            <a:endParaRPr lang="en-US" sz="3200" b="1" dirty="0">
              <a:solidFill>
                <a:srgbClr val="FF0000"/>
              </a:solidFill>
              <a:effectLst>
                <a:outerShdw blurRad="38100" dist="38100" dir="2700000" algn="tl">
                  <a:srgbClr val="000000">
                    <a:alpha val="43137"/>
                  </a:srgbClr>
                </a:outerShdw>
              </a:effectLst>
            </a:endParaRPr>
          </a:p>
        </p:txBody>
      </p:sp>
      <p:pic>
        <p:nvPicPr>
          <p:cNvPr id="7" name="Picture 6" descr="Capture.PNG"/>
          <p:cNvPicPr>
            <a:picLocks noChangeAspect="1"/>
          </p:cNvPicPr>
          <p:nvPr/>
        </p:nvPicPr>
        <p:blipFill>
          <a:blip r:embed="rId2" cstate="print"/>
          <a:stretch>
            <a:fillRect/>
          </a:stretch>
        </p:blipFill>
        <p:spPr>
          <a:xfrm>
            <a:off x="3089537" y="2778406"/>
            <a:ext cx="2778607" cy="197291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משנה 2"/>
          <p:cNvSpPr>
            <a:spLocks noGrp="1"/>
          </p:cNvSpPr>
          <p:nvPr>
            <p:ph type="ctrTitle"/>
          </p:nvPr>
        </p:nvSpPr>
        <p:spPr>
          <a:xfrm>
            <a:off x="107504" y="411510"/>
            <a:ext cx="8136904" cy="432048"/>
          </a:xfrm>
        </p:spPr>
        <p:txBody>
          <a:bodyPr/>
          <a:lstStyle/>
          <a:p>
            <a:pPr algn="r"/>
            <a:r>
              <a:rPr lang="ar-SA" sz="3200" b="1" dirty="0" smtClean="0">
                <a:solidFill>
                  <a:srgbClr val="FF0000"/>
                </a:solidFill>
                <a:effectLst>
                  <a:outerShdw blurRad="38100" dist="38100" dir="2700000" algn="tl">
                    <a:srgbClr val="000000">
                      <a:alpha val="43137"/>
                    </a:srgbClr>
                  </a:outerShdw>
                </a:effectLst>
                <a:cs typeface="+mn-cs"/>
              </a:rPr>
              <a:t>هل تعلمون ان الاسماك ايضا تتكلم بلغة الاشارة؟</a:t>
            </a:r>
            <a:endParaRPr lang="he-IL" sz="3200" b="1" dirty="0">
              <a:solidFill>
                <a:srgbClr val="FF0000"/>
              </a:solidFill>
              <a:effectLst>
                <a:outerShdw blurRad="38100" dist="38100" dir="2700000" algn="tl">
                  <a:srgbClr val="000000">
                    <a:alpha val="43137"/>
                  </a:srgbClr>
                </a:outerShdw>
              </a:effectLst>
              <a:cs typeface="+mn-cs"/>
            </a:endParaRPr>
          </a:p>
        </p:txBody>
      </p:sp>
      <p:sp>
        <p:nvSpPr>
          <p:cNvPr id="7" name="מלבן 6"/>
          <p:cNvSpPr/>
          <p:nvPr/>
        </p:nvSpPr>
        <p:spPr>
          <a:xfrm>
            <a:off x="7308304" y="1347614"/>
            <a:ext cx="1152128" cy="461665"/>
          </a:xfrm>
          <a:prstGeom prst="rect">
            <a:avLst/>
          </a:prstGeom>
        </p:spPr>
        <p:txBody>
          <a:bodyPr wrap="square">
            <a:spAutoFit/>
          </a:bodyPr>
          <a:lstStyle/>
          <a:p>
            <a:r>
              <a:rPr lang="ar-SA" sz="2400" dirty="0" smtClean="0">
                <a:solidFill>
                  <a:srgbClr val="002060"/>
                </a:solidFill>
                <a:effectLst>
                  <a:outerShdw blurRad="38100" dist="38100" dir="2700000" algn="tl">
                    <a:srgbClr val="000000">
                      <a:alpha val="43137"/>
                    </a:srgbClr>
                  </a:outerShdw>
                </a:effectLst>
                <a:latin typeface="Guttman Yad-Brush" pitchFamily="2" charset="-79"/>
              </a:rPr>
              <a:t>كيف؟</a:t>
            </a:r>
            <a:endParaRPr lang="he-IL" sz="2400" dirty="0">
              <a:solidFill>
                <a:srgbClr val="002060"/>
              </a:solidFill>
              <a:effectLst>
                <a:outerShdw blurRad="38100" dist="38100" dir="2700000" algn="tl">
                  <a:srgbClr val="000000">
                    <a:alpha val="43137"/>
                  </a:srgbClr>
                </a:outerShdw>
              </a:effectLst>
              <a:latin typeface="Guttman Yad-Brush" pitchFamily="2" charset="-79"/>
            </a:endParaRPr>
          </a:p>
        </p:txBody>
      </p:sp>
      <p:sp>
        <p:nvSpPr>
          <p:cNvPr id="8" name="תרשים זרימה: תהליך חלופי 7"/>
          <p:cNvSpPr/>
          <p:nvPr/>
        </p:nvSpPr>
        <p:spPr>
          <a:xfrm>
            <a:off x="323528" y="1923678"/>
            <a:ext cx="8424936" cy="2232248"/>
          </a:xfrm>
          <a:prstGeom prst="flowChartAlternateProcess">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rgbClr val="002060"/>
                </a:solidFill>
              </a:rPr>
              <a:t>عند ادخال سمكتين كهربائية الى حوض اسماك، </a:t>
            </a:r>
            <a:r>
              <a:rPr lang="ar-SA" sz="2000" dirty="0" err="1" smtClean="0">
                <a:solidFill>
                  <a:srgbClr val="002060"/>
                </a:solidFill>
              </a:rPr>
              <a:t>يبدأون</a:t>
            </a:r>
            <a:r>
              <a:rPr lang="ar-SA" sz="2000" dirty="0" smtClean="0">
                <a:solidFill>
                  <a:srgbClr val="002060"/>
                </a:solidFill>
              </a:rPr>
              <a:t> فورا بإجراء حوار:  سرعة الاشارات متغيرة، أي انها تشير لبعضها البعض</a:t>
            </a:r>
            <a:r>
              <a:rPr lang="he-IL" sz="2000" dirty="0" smtClean="0">
                <a:solidFill>
                  <a:srgbClr val="002060"/>
                </a:solidFill>
              </a:rPr>
              <a:t>.</a:t>
            </a:r>
            <a:r>
              <a:rPr lang="ar-SA" sz="2000" dirty="0" smtClean="0">
                <a:solidFill>
                  <a:srgbClr val="002060"/>
                </a:solidFill>
              </a:rPr>
              <a:t>نحن لا نعرف حتى الان ما هي الرموز التي تستخدمها هذه الاسماك،وبالتالي لا يمكننا فك فحوى الرسائل التي تنقلها لبعضها البعض، ولكن الاشارات تستخدم للكشف عن الجنس، كشف الذكور والإناث في فترة الجماع او اثناء الدفاع او اثناء الهجوم والتحذير للحفاظ على البيت الخاص بكل سمكة.</a:t>
            </a:r>
            <a:endParaRPr lang="he-IL"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987575"/>
            <a:ext cx="7774632" cy="1712764"/>
          </a:xfrm>
        </p:spPr>
        <p:txBody>
          <a:bodyPr/>
          <a:lstStyle/>
          <a:p>
            <a:pPr algn="r"/>
            <a:r>
              <a:rPr lang="ar-SA" sz="2400" b="1" dirty="0" smtClean="0">
                <a:solidFill>
                  <a:srgbClr val="FF0000"/>
                </a:solidFill>
                <a:effectLst>
                  <a:outerShdw blurRad="38100" dist="38100" dir="2700000" algn="tl">
                    <a:srgbClr val="000000">
                      <a:alpha val="43137"/>
                    </a:srgbClr>
                  </a:outerShdw>
                </a:effectLst>
                <a:cs typeface="+mn-cs"/>
              </a:rPr>
              <a:t>البرق والرعد كيف يحدث؟</a:t>
            </a:r>
            <a:r>
              <a:rPr lang="he-IL" sz="2400" dirty="0" smtClean="0">
                <a:effectLst>
                  <a:outerShdw blurRad="38100" dist="38100" dir="2700000" algn="tl">
                    <a:srgbClr val="000000">
                      <a:alpha val="43137"/>
                    </a:srgbClr>
                  </a:outerShdw>
                </a:effectLst>
              </a:rPr>
              <a:t/>
            </a:r>
            <a:br>
              <a:rPr lang="he-IL" sz="2400" dirty="0" smtClean="0">
                <a:effectLst>
                  <a:outerShdw blurRad="38100" dist="38100" dir="2700000" algn="tl">
                    <a:srgbClr val="000000">
                      <a:alpha val="43137"/>
                    </a:srgbClr>
                  </a:outerShdw>
                </a:effectLst>
              </a:rPr>
            </a:br>
            <a:endParaRPr lang="he-IL" sz="2400" dirty="0">
              <a:effectLst>
                <a:outerShdw blurRad="38100" dist="38100" dir="2700000" algn="tl">
                  <a:srgbClr val="000000">
                    <a:alpha val="43137"/>
                  </a:srgbClr>
                </a:outerShdw>
              </a:effectLst>
              <a:cs typeface="+mn-cs"/>
            </a:endParaRPr>
          </a:p>
        </p:txBody>
      </p:sp>
      <p:sp>
        <p:nvSpPr>
          <p:cNvPr id="5" name="הסבר ענן 4"/>
          <p:cNvSpPr/>
          <p:nvPr/>
        </p:nvSpPr>
        <p:spPr>
          <a:xfrm>
            <a:off x="4572000" y="1707654"/>
            <a:ext cx="3816424" cy="20162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bg1"/>
                </a:solidFill>
              </a:rPr>
              <a:t>البرق هو الضوء المبهر في السماء،</a:t>
            </a:r>
            <a:r>
              <a:rPr lang="ar-SA" dirty="0" smtClean="0"/>
              <a:t> وهو عبارة عن الضوء الناشئ نتيجة تصادم سحابتين أحدهما تحمل الشحنة الكهربائية السالبة والأخرى تحمل الشحنة الكهربائية </a:t>
            </a:r>
            <a:r>
              <a:rPr lang="ar-SA" dirty="0" err="1" smtClean="0"/>
              <a:t>الموجبة .</a:t>
            </a:r>
            <a:endParaRPr lang="he-IL" b="1" dirty="0">
              <a:solidFill>
                <a:schemeClr val="bg1"/>
              </a:solidFill>
            </a:endParaRPr>
          </a:p>
        </p:txBody>
      </p:sp>
      <p:sp>
        <p:nvSpPr>
          <p:cNvPr id="7" name="ברק 6"/>
          <p:cNvSpPr/>
          <p:nvPr/>
        </p:nvSpPr>
        <p:spPr>
          <a:xfrm rot="20171104" flipV="1">
            <a:off x="3038033" y="2080022"/>
            <a:ext cx="2358363" cy="745996"/>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הסבר ענן 7"/>
          <p:cNvSpPr/>
          <p:nvPr/>
        </p:nvSpPr>
        <p:spPr>
          <a:xfrm>
            <a:off x="1331640" y="1779662"/>
            <a:ext cx="3290664" cy="20162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bg1"/>
                </a:solidFill>
              </a:rPr>
              <a:t>الرعد هو الصوت</a:t>
            </a:r>
            <a:r>
              <a:rPr lang="ar-SA" dirty="0" smtClean="0"/>
              <a:t> الذي يصدر مصاحباً للمعان البرق.</a:t>
            </a:r>
            <a:endParaRPr lang="he-IL" b="1" dirty="0">
              <a:solidFill>
                <a:schemeClr val="bg1"/>
              </a:solidFill>
            </a:endParaRPr>
          </a:p>
        </p:txBody>
      </p:sp>
      <p:sp>
        <p:nvSpPr>
          <p:cNvPr id="6" name="TextBox 5"/>
          <p:cNvSpPr txBox="1"/>
          <p:nvPr/>
        </p:nvSpPr>
        <p:spPr>
          <a:xfrm>
            <a:off x="2843808" y="267494"/>
            <a:ext cx="4176464" cy="584775"/>
          </a:xfrm>
          <a:prstGeom prst="rect">
            <a:avLst/>
          </a:prstGeom>
          <a:noFill/>
        </p:spPr>
        <p:txBody>
          <a:bodyPr wrap="square" rtlCol="0">
            <a:spAutoFit/>
          </a:bodyPr>
          <a:lstStyle/>
          <a:p>
            <a:pPr algn="ctr"/>
            <a:r>
              <a:rPr lang="ar-SA" sz="3200" b="1" dirty="0" smtClean="0">
                <a:solidFill>
                  <a:srgbClr val="FF0000"/>
                </a:solidFill>
                <a:effectLst>
                  <a:outerShdw blurRad="38100" dist="38100" dir="2700000" algn="tl">
                    <a:srgbClr val="000000">
                      <a:alpha val="43137"/>
                    </a:srgbClr>
                  </a:outerShdw>
                </a:effectLst>
              </a:rPr>
              <a:t>الكهرباء في الطبيعة</a:t>
            </a:r>
            <a:endParaRPr lang="en-US" sz="32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hold" grpId="1" nodeType="clickEffect">
                                  <p:stCondLst>
                                    <p:cond delay="0"/>
                                  </p:stCondLst>
                                  <p:childTnLst>
                                    <p:animClr clrSpc="rgb" dir="cw">
                                      <p:cBhvr override="childStyle">
                                        <p:cTn id="14" dur="250" autoRev="1" fill="hold"/>
                                        <p:tgtEl>
                                          <p:spTgt spid="7"/>
                                        </p:tgtEl>
                                        <p:attrNameLst>
                                          <p:attrName>style.color</p:attrName>
                                        </p:attrNameLst>
                                      </p:cBhvr>
                                      <p:to>
                                        <a:schemeClr val="bg1"/>
                                      </p:to>
                                    </p:animClr>
                                    <p:animClr clrSpc="rgb" dir="cw">
                                      <p:cBhvr>
                                        <p:cTn id="15" dur="250" autoRev="1" fill="hold"/>
                                        <p:tgtEl>
                                          <p:spTgt spid="7"/>
                                        </p:tgtEl>
                                        <p:attrNameLst>
                                          <p:attrName>fillcolor</p:attrName>
                                        </p:attrNameLst>
                                      </p:cBhvr>
                                      <p:to>
                                        <a:schemeClr val="bg1"/>
                                      </p:to>
                                    </p:animClr>
                                    <p:set>
                                      <p:cBhvr>
                                        <p:cTn id="16" dur="250" autoRev="1" fill="hold"/>
                                        <p:tgtEl>
                                          <p:spTgt spid="7"/>
                                        </p:tgtEl>
                                        <p:attrNameLst>
                                          <p:attrName>fill.type</p:attrName>
                                        </p:attrNameLst>
                                      </p:cBhvr>
                                      <p:to>
                                        <p:strVal val="solid"/>
                                      </p:to>
                                    </p:set>
                                    <p:set>
                                      <p:cBhvr>
                                        <p:cTn id="17" dur="250" autoRev="1" fill="hold"/>
                                        <p:tgtEl>
                                          <p:spTgt spid="7"/>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0" name="Picture 12" descr="http://img1.wikia.nocookie.net/__cb20130313102434/trainstation/images/6/6d/Electricy_Pylon_V1.png"/>
          <p:cNvPicPr>
            <a:picLocks noChangeAspect="1" noChangeArrowheads="1"/>
          </p:cNvPicPr>
          <p:nvPr/>
        </p:nvPicPr>
        <p:blipFill>
          <a:blip r:embed="rId2" cstate="print"/>
          <a:srcRect/>
          <a:stretch>
            <a:fillRect/>
          </a:stretch>
        </p:blipFill>
        <p:spPr bwMode="auto">
          <a:xfrm>
            <a:off x="8028384" y="123478"/>
            <a:ext cx="2412347" cy="699542"/>
          </a:xfrm>
          <a:prstGeom prst="rect">
            <a:avLst/>
          </a:prstGeom>
          <a:noFill/>
        </p:spPr>
      </p:pic>
      <p:pic>
        <p:nvPicPr>
          <p:cNvPr id="19" name="Picture 12" descr="http://img1.wikia.nocookie.net/__cb20130313102434/trainstation/images/6/6d/Electricy_Pylon_V1.png"/>
          <p:cNvPicPr>
            <a:picLocks noChangeAspect="1" noChangeArrowheads="1"/>
          </p:cNvPicPr>
          <p:nvPr/>
        </p:nvPicPr>
        <p:blipFill>
          <a:blip r:embed="rId2" cstate="print"/>
          <a:srcRect/>
          <a:stretch>
            <a:fillRect/>
          </a:stretch>
        </p:blipFill>
        <p:spPr bwMode="auto">
          <a:xfrm>
            <a:off x="467544" y="144016"/>
            <a:ext cx="2412347" cy="699542"/>
          </a:xfrm>
          <a:prstGeom prst="rect">
            <a:avLst/>
          </a:prstGeom>
          <a:noFill/>
        </p:spPr>
      </p:pic>
      <p:pic>
        <p:nvPicPr>
          <p:cNvPr id="17" name="Picture 12" descr="http://img1.wikia.nocookie.net/__cb20130313102434/trainstation/images/6/6d/Electricy_Pylon_V1.png"/>
          <p:cNvPicPr>
            <a:picLocks noChangeAspect="1" noChangeArrowheads="1"/>
          </p:cNvPicPr>
          <p:nvPr/>
        </p:nvPicPr>
        <p:blipFill>
          <a:blip r:embed="rId2" cstate="print"/>
          <a:srcRect/>
          <a:stretch>
            <a:fillRect/>
          </a:stretch>
        </p:blipFill>
        <p:spPr bwMode="auto">
          <a:xfrm>
            <a:off x="0" y="144016"/>
            <a:ext cx="2412347" cy="699542"/>
          </a:xfrm>
          <a:prstGeom prst="rect">
            <a:avLst/>
          </a:prstGeom>
          <a:noFill/>
        </p:spPr>
      </p:pic>
      <p:sp>
        <p:nvSpPr>
          <p:cNvPr id="22" name="מלבן מעוגל 21"/>
          <p:cNvSpPr/>
          <p:nvPr/>
        </p:nvSpPr>
        <p:spPr>
          <a:xfrm>
            <a:off x="-108520" y="0"/>
            <a:ext cx="9252520" cy="6120680"/>
          </a:xfrm>
          <a:prstGeom prst="roundRect">
            <a:avLst>
              <a:gd name="adj" fmla="val 336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268" name="AutoShape 4" descr="http://fc02.deviantart.net/fs71/f/2013/255/4/c/utility_poles_by_regus_ttef-d6m16w5.png"/>
          <p:cNvSpPr>
            <a:spLocks noChangeAspect="1" noChangeArrowheads="1"/>
          </p:cNvSpPr>
          <p:nvPr/>
        </p:nvSpPr>
        <p:spPr bwMode="auto">
          <a:xfrm>
            <a:off x="8926513"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1270" name="Picture 6" descr="http://fc02.deviantart.net/fs71/f/2013/255/4/c/utility_poles_by_regus_ttef-d6m16w5.png"/>
          <p:cNvPicPr>
            <a:picLocks noChangeAspect="1" noChangeArrowheads="1"/>
          </p:cNvPicPr>
          <p:nvPr/>
        </p:nvPicPr>
        <p:blipFill>
          <a:blip r:embed="rId3" cstate="print"/>
          <a:srcRect/>
          <a:stretch>
            <a:fillRect/>
          </a:stretch>
        </p:blipFill>
        <p:spPr bwMode="auto">
          <a:xfrm>
            <a:off x="4716016" y="2355726"/>
            <a:ext cx="2798888" cy="1574375"/>
          </a:xfrm>
          <a:prstGeom prst="rect">
            <a:avLst/>
          </a:prstGeom>
          <a:noFill/>
        </p:spPr>
      </p:pic>
      <p:pic>
        <p:nvPicPr>
          <p:cNvPr id="18" name="Picture 6" descr="http://fc02.deviantart.net/fs71/f/2013/255/4/c/utility_poles_by_regus_ttef-d6m16w5.png"/>
          <p:cNvPicPr>
            <a:picLocks noChangeAspect="1" noChangeArrowheads="1"/>
          </p:cNvPicPr>
          <p:nvPr/>
        </p:nvPicPr>
        <p:blipFill>
          <a:blip r:embed="rId3" cstate="print"/>
          <a:srcRect/>
          <a:stretch>
            <a:fillRect/>
          </a:stretch>
        </p:blipFill>
        <p:spPr bwMode="auto">
          <a:xfrm flipH="1">
            <a:off x="1989136" y="2355726"/>
            <a:ext cx="2798888" cy="1574375"/>
          </a:xfrm>
          <a:prstGeom prst="rect">
            <a:avLst/>
          </a:prstGeom>
          <a:noFill/>
        </p:spPr>
      </p:pic>
      <p:sp>
        <p:nvSpPr>
          <p:cNvPr id="23" name="צורה חופשית 22"/>
          <p:cNvSpPr/>
          <p:nvPr/>
        </p:nvSpPr>
        <p:spPr>
          <a:xfrm>
            <a:off x="0" y="0"/>
            <a:ext cx="9252520" cy="6079605"/>
          </a:xfrm>
          <a:custGeom>
            <a:avLst/>
            <a:gdLst>
              <a:gd name="connsiteX0" fmla="*/ 0 w 9289032"/>
              <a:gd name="connsiteY0" fmla="*/ 2013718 h 5976664"/>
              <a:gd name="connsiteX1" fmla="*/ 589806 w 9289032"/>
              <a:gd name="connsiteY1" fmla="*/ 589805 h 5976664"/>
              <a:gd name="connsiteX2" fmla="*/ 2013721 w 9289032"/>
              <a:gd name="connsiteY2" fmla="*/ 3 h 5976664"/>
              <a:gd name="connsiteX3" fmla="*/ 7275314 w 9289032"/>
              <a:gd name="connsiteY3" fmla="*/ 0 h 5976664"/>
              <a:gd name="connsiteX4" fmla="*/ 8699227 w 9289032"/>
              <a:gd name="connsiteY4" fmla="*/ 589806 h 5976664"/>
              <a:gd name="connsiteX5" fmla="*/ 9289029 w 9289032"/>
              <a:gd name="connsiteY5" fmla="*/ 2013721 h 5976664"/>
              <a:gd name="connsiteX6" fmla="*/ 9289032 w 9289032"/>
              <a:gd name="connsiteY6" fmla="*/ 3962946 h 5976664"/>
              <a:gd name="connsiteX7" fmla="*/ 8699227 w 9289032"/>
              <a:gd name="connsiteY7" fmla="*/ 5386860 h 5976664"/>
              <a:gd name="connsiteX8" fmla="*/ 7275313 w 9289032"/>
              <a:gd name="connsiteY8" fmla="*/ 5976664 h 5976664"/>
              <a:gd name="connsiteX9" fmla="*/ 2013718 w 9289032"/>
              <a:gd name="connsiteY9" fmla="*/ 5976664 h 5976664"/>
              <a:gd name="connsiteX10" fmla="*/ 589804 w 9289032"/>
              <a:gd name="connsiteY10" fmla="*/ 5386858 h 5976664"/>
              <a:gd name="connsiteX11" fmla="*/ 1 w 9289032"/>
              <a:gd name="connsiteY11" fmla="*/ 3962943 h 5976664"/>
              <a:gd name="connsiteX12" fmla="*/ 0 w 9289032"/>
              <a:gd name="connsiteY12" fmla="*/ 2013718 h 5976664"/>
              <a:gd name="connsiteX0" fmla="*/ 0 w 9289032"/>
              <a:gd name="connsiteY0" fmla="*/ 2209204 h 6172150"/>
              <a:gd name="connsiteX1" fmla="*/ 589806 w 9289032"/>
              <a:gd name="connsiteY1" fmla="*/ 785291 h 6172150"/>
              <a:gd name="connsiteX2" fmla="*/ 2013721 w 9289032"/>
              <a:gd name="connsiteY2" fmla="*/ 195489 h 6172150"/>
              <a:gd name="connsiteX3" fmla="*/ 7200800 w 9289032"/>
              <a:gd name="connsiteY3" fmla="*/ 0 h 6172150"/>
              <a:gd name="connsiteX4" fmla="*/ 8699227 w 9289032"/>
              <a:gd name="connsiteY4" fmla="*/ 785292 h 6172150"/>
              <a:gd name="connsiteX5" fmla="*/ 9289029 w 9289032"/>
              <a:gd name="connsiteY5" fmla="*/ 2209207 h 6172150"/>
              <a:gd name="connsiteX6" fmla="*/ 9289032 w 9289032"/>
              <a:gd name="connsiteY6" fmla="*/ 4158432 h 6172150"/>
              <a:gd name="connsiteX7" fmla="*/ 8699227 w 9289032"/>
              <a:gd name="connsiteY7" fmla="*/ 5582346 h 6172150"/>
              <a:gd name="connsiteX8" fmla="*/ 7275313 w 9289032"/>
              <a:gd name="connsiteY8" fmla="*/ 6172150 h 6172150"/>
              <a:gd name="connsiteX9" fmla="*/ 2013718 w 9289032"/>
              <a:gd name="connsiteY9" fmla="*/ 6172150 h 6172150"/>
              <a:gd name="connsiteX10" fmla="*/ 589804 w 9289032"/>
              <a:gd name="connsiteY10" fmla="*/ 5582344 h 6172150"/>
              <a:gd name="connsiteX11" fmla="*/ 1 w 9289032"/>
              <a:gd name="connsiteY11" fmla="*/ 4158429 h 6172150"/>
              <a:gd name="connsiteX12" fmla="*/ 0 w 9289032"/>
              <a:gd name="connsiteY12" fmla="*/ 2209204 h 6172150"/>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589804 w 9289032"/>
              <a:gd name="connsiteY10" fmla="*/ 5582345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1008112 w 9289032"/>
              <a:gd name="connsiteY11" fmla="*/ 5308056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568952 w 9289032"/>
              <a:gd name="connsiteY7" fmla="*/ 4876008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5524080"/>
              <a:gd name="connsiteX1" fmla="*/ 589806 w 9289032"/>
              <a:gd name="connsiteY1" fmla="*/ 785292 h 5524080"/>
              <a:gd name="connsiteX2" fmla="*/ 2520280 w 9289032"/>
              <a:gd name="connsiteY2" fmla="*/ 1 h 5524080"/>
              <a:gd name="connsiteX3" fmla="*/ 7200800 w 9289032"/>
              <a:gd name="connsiteY3" fmla="*/ 1 h 5524080"/>
              <a:gd name="connsiteX4" fmla="*/ 8699227 w 9289032"/>
              <a:gd name="connsiteY4" fmla="*/ 785293 h 5524080"/>
              <a:gd name="connsiteX5" fmla="*/ 9289029 w 9289032"/>
              <a:gd name="connsiteY5" fmla="*/ 2209208 h 5524080"/>
              <a:gd name="connsiteX6" fmla="*/ 9289032 w 9289032"/>
              <a:gd name="connsiteY6" fmla="*/ 4158433 h 5524080"/>
              <a:gd name="connsiteX7" fmla="*/ 8568952 w 9289032"/>
              <a:gd name="connsiteY7" fmla="*/ 4876008 h 5524080"/>
              <a:gd name="connsiteX8" fmla="*/ 6768752 w 9289032"/>
              <a:gd name="connsiteY8" fmla="*/ 5143502 h 5524080"/>
              <a:gd name="connsiteX9" fmla="*/ 2520280 w 9289032"/>
              <a:gd name="connsiteY9" fmla="*/ 5524080 h 5524080"/>
              <a:gd name="connsiteX10" fmla="*/ 1224136 w 9289032"/>
              <a:gd name="connsiteY10" fmla="*/ 5143502 h 5524080"/>
              <a:gd name="connsiteX11" fmla="*/ 864096 w 9289032"/>
              <a:gd name="connsiteY11" fmla="*/ 5143502 h 5524080"/>
              <a:gd name="connsiteX12" fmla="*/ 1 w 9289032"/>
              <a:gd name="connsiteY12" fmla="*/ 4158430 h 5524080"/>
              <a:gd name="connsiteX13" fmla="*/ 0 w 9289032"/>
              <a:gd name="connsiteY13" fmla="*/ 2209205 h 5524080"/>
              <a:gd name="connsiteX0" fmla="*/ 0 w 9289032"/>
              <a:gd name="connsiteY0" fmla="*/ 2209205 h 5253653"/>
              <a:gd name="connsiteX1" fmla="*/ 589806 w 9289032"/>
              <a:gd name="connsiteY1" fmla="*/ 785292 h 5253653"/>
              <a:gd name="connsiteX2" fmla="*/ 2520280 w 9289032"/>
              <a:gd name="connsiteY2" fmla="*/ 1 h 5253653"/>
              <a:gd name="connsiteX3" fmla="*/ 7200800 w 9289032"/>
              <a:gd name="connsiteY3" fmla="*/ 1 h 5253653"/>
              <a:gd name="connsiteX4" fmla="*/ 8699227 w 9289032"/>
              <a:gd name="connsiteY4" fmla="*/ 785293 h 5253653"/>
              <a:gd name="connsiteX5" fmla="*/ 9289029 w 9289032"/>
              <a:gd name="connsiteY5" fmla="*/ 2209208 h 5253653"/>
              <a:gd name="connsiteX6" fmla="*/ 9289032 w 9289032"/>
              <a:gd name="connsiteY6" fmla="*/ 4158433 h 5253653"/>
              <a:gd name="connsiteX7" fmla="*/ 8568952 w 9289032"/>
              <a:gd name="connsiteY7" fmla="*/ 4876008 h 5253653"/>
              <a:gd name="connsiteX8" fmla="*/ 6768752 w 9289032"/>
              <a:gd name="connsiteY8" fmla="*/ 5143502 h 5253653"/>
              <a:gd name="connsiteX9" fmla="*/ 2592288 w 9289032"/>
              <a:gd name="connsiteY9" fmla="*/ 5143502 h 5253653"/>
              <a:gd name="connsiteX10" fmla="*/ 1224136 w 9289032"/>
              <a:gd name="connsiteY10" fmla="*/ 5143502 h 5253653"/>
              <a:gd name="connsiteX11" fmla="*/ 864096 w 9289032"/>
              <a:gd name="connsiteY11" fmla="*/ 5143502 h 5253653"/>
              <a:gd name="connsiteX12" fmla="*/ 1 w 9289032"/>
              <a:gd name="connsiteY12" fmla="*/ 4158430 h 5253653"/>
              <a:gd name="connsiteX13" fmla="*/ 0 w 9289032"/>
              <a:gd name="connsiteY13" fmla="*/ 2209205 h 5253653"/>
              <a:gd name="connsiteX0" fmla="*/ 0 w 9289032"/>
              <a:gd name="connsiteY0" fmla="*/ 2209205 h 5253654"/>
              <a:gd name="connsiteX1" fmla="*/ 589806 w 9289032"/>
              <a:gd name="connsiteY1" fmla="*/ 785292 h 5253654"/>
              <a:gd name="connsiteX2" fmla="*/ 2520280 w 9289032"/>
              <a:gd name="connsiteY2" fmla="*/ 1 h 5253654"/>
              <a:gd name="connsiteX3" fmla="*/ 7200800 w 9289032"/>
              <a:gd name="connsiteY3" fmla="*/ 1 h 5253654"/>
              <a:gd name="connsiteX4" fmla="*/ 8699227 w 9289032"/>
              <a:gd name="connsiteY4" fmla="*/ 785293 h 5253654"/>
              <a:gd name="connsiteX5" fmla="*/ 9289029 w 9289032"/>
              <a:gd name="connsiteY5" fmla="*/ 2209208 h 5253654"/>
              <a:gd name="connsiteX6" fmla="*/ 9289032 w 9289032"/>
              <a:gd name="connsiteY6" fmla="*/ 4158433 h 5253654"/>
              <a:gd name="connsiteX7" fmla="*/ 8928992 w 9289032"/>
              <a:gd name="connsiteY7" fmla="*/ 4876009 h 5253654"/>
              <a:gd name="connsiteX8" fmla="*/ 6768752 w 9289032"/>
              <a:gd name="connsiteY8" fmla="*/ 5143502 h 5253654"/>
              <a:gd name="connsiteX9" fmla="*/ 2592288 w 9289032"/>
              <a:gd name="connsiteY9" fmla="*/ 5143502 h 5253654"/>
              <a:gd name="connsiteX10" fmla="*/ 1224136 w 9289032"/>
              <a:gd name="connsiteY10" fmla="*/ 5143502 h 5253654"/>
              <a:gd name="connsiteX11" fmla="*/ 864096 w 9289032"/>
              <a:gd name="connsiteY11" fmla="*/ 5143502 h 5253654"/>
              <a:gd name="connsiteX12" fmla="*/ 1 w 9289032"/>
              <a:gd name="connsiteY12" fmla="*/ 4158430 h 5253654"/>
              <a:gd name="connsiteX13" fmla="*/ 0 w 9289032"/>
              <a:gd name="connsiteY13" fmla="*/ 2209205 h 5253654"/>
              <a:gd name="connsiteX0" fmla="*/ 0 w 9289032"/>
              <a:gd name="connsiteY0" fmla="*/ 2209204 h 5253653"/>
              <a:gd name="connsiteX1" fmla="*/ 589806 w 9289032"/>
              <a:gd name="connsiteY1" fmla="*/ 785291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720080 w 9289032"/>
              <a:gd name="connsiteY1" fmla="*/ 649160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576064 w 9289032"/>
              <a:gd name="connsiteY1" fmla="*/ 709746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89032" h="5253653">
                <a:moveTo>
                  <a:pt x="0" y="2209204"/>
                </a:moveTo>
                <a:cubicBezTo>
                  <a:pt x="1" y="1675133"/>
                  <a:pt x="204023" y="1077946"/>
                  <a:pt x="576064" y="709746"/>
                </a:cubicBezTo>
                <a:cubicBezTo>
                  <a:pt x="948105" y="341546"/>
                  <a:pt x="1698177" y="0"/>
                  <a:pt x="2232248" y="1"/>
                </a:cubicBezTo>
                <a:lnTo>
                  <a:pt x="7200800" y="0"/>
                </a:lnTo>
                <a:cubicBezTo>
                  <a:pt x="7734871" y="1"/>
                  <a:pt x="8351189" y="417091"/>
                  <a:pt x="8699227" y="785292"/>
                </a:cubicBezTo>
                <a:cubicBezTo>
                  <a:pt x="9047265" y="1153493"/>
                  <a:pt x="9289030" y="1675136"/>
                  <a:pt x="9289029" y="2209207"/>
                </a:cubicBezTo>
                <a:cubicBezTo>
                  <a:pt x="9289030" y="2858949"/>
                  <a:pt x="9289031" y="3508690"/>
                  <a:pt x="9289032" y="4158432"/>
                </a:cubicBezTo>
                <a:lnTo>
                  <a:pt x="8928992" y="4876008"/>
                </a:lnTo>
                <a:cubicBezTo>
                  <a:pt x="8551346" y="5253653"/>
                  <a:pt x="7302823" y="5143501"/>
                  <a:pt x="6768752" y="5143501"/>
                </a:cubicBezTo>
                <a:lnTo>
                  <a:pt x="2592288" y="5143501"/>
                </a:lnTo>
                <a:lnTo>
                  <a:pt x="1224136" y="5143501"/>
                </a:lnTo>
                <a:cubicBezTo>
                  <a:pt x="972108" y="5107497"/>
                  <a:pt x="1010919" y="5123169"/>
                  <a:pt x="864096" y="5143501"/>
                </a:cubicBezTo>
                <a:cubicBezTo>
                  <a:pt x="660074" y="4979322"/>
                  <a:pt x="0" y="4692501"/>
                  <a:pt x="1" y="4158429"/>
                </a:cubicBezTo>
                <a:cubicBezTo>
                  <a:pt x="1" y="3508687"/>
                  <a:pt x="0" y="2858946"/>
                  <a:pt x="0" y="22092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5400" dirty="0">
              <a:solidFill>
                <a:schemeClr val="tx1"/>
              </a:solidFill>
              <a:latin typeface="Carmela" pitchFamily="2" charset="-79"/>
              <a:ea typeface="Carmela" pitchFamily="2" charset="-79"/>
              <a:cs typeface="Carmela" pitchFamily="2" charset="-79"/>
            </a:endParaRPr>
          </a:p>
        </p:txBody>
      </p:sp>
      <p:pic>
        <p:nvPicPr>
          <p:cNvPr id="11272" name="Picture 8" descr="https://s3-eu-west-1.amazonaws.com/schooly/vitkin/vitkin/%D7%9E%D7%A0%D7%95%D7%A8%D7%94.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604448" y="4652553"/>
            <a:ext cx="360040" cy="490947"/>
          </a:xfrm>
          <a:prstGeom prst="rect">
            <a:avLst/>
          </a:prstGeom>
          <a:noFill/>
        </p:spPr>
      </p:pic>
      <p:sp>
        <p:nvSpPr>
          <p:cNvPr id="28" name="TextBox 27"/>
          <p:cNvSpPr txBox="1"/>
          <p:nvPr/>
        </p:nvSpPr>
        <p:spPr>
          <a:xfrm>
            <a:off x="5868144" y="4803998"/>
            <a:ext cx="4392488" cy="415498"/>
          </a:xfrm>
          <a:prstGeom prst="rect">
            <a:avLst/>
          </a:prstGeom>
          <a:noFill/>
        </p:spPr>
        <p:txBody>
          <a:bodyPr wrap="square" rtlCol="1">
            <a:spAutoFit/>
          </a:bodyPr>
          <a:lstStyle/>
          <a:p>
            <a:pPr algn="ctr"/>
            <a:r>
              <a:rPr lang="he-IL" sz="1200" b="1" spc="300" dirty="0" smtClean="0">
                <a:ln>
                  <a:solidFill>
                    <a:srgbClr val="FFCC00"/>
                  </a:solidFill>
                </a:ln>
                <a:solidFill>
                  <a:srgbClr val="FFCC00"/>
                </a:solidFill>
                <a:effectLst>
                  <a:outerShdw blurRad="38100" dist="38100" dir="2700000" algn="tl">
                    <a:srgbClr val="000000">
                      <a:alpha val="43137"/>
                    </a:srgbClr>
                  </a:outerShdw>
                </a:effectLst>
                <a:latin typeface="Arial Unicode MS" pitchFamily="34" charset="-128"/>
                <a:ea typeface="Arial Unicode MS" pitchFamily="34" charset="-128"/>
              </a:rPr>
              <a:t>נתיב האור </a:t>
            </a:r>
          </a:p>
          <a:p>
            <a:pPr algn="ctr"/>
            <a:r>
              <a:rPr lang="he-IL" sz="800" b="1" dirty="0" smtClean="0">
                <a:solidFill>
                  <a:schemeClr val="bg1">
                    <a:lumMod val="65000"/>
                  </a:schemeClr>
                </a:solidFill>
                <a:latin typeface="Arial Unicode MS" pitchFamily="34" charset="-128"/>
                <a:ea typeface="Arial Unicode MS" pitchFamily="34" charset="-128"/>
              </a:rPr>
              <a:t>דרך חיים נבונה בסביבת חשמל</a:t>
            </a:r>
            <a:endParaRPr lang="he-IL" sz="800" b="1" dirty="0">
              <a:solidFill>
                <a:schemeClr val="bg1">
                  <a:lumMod val="65000"/>
                </a:schemeClr>
              </a:solidFill>
              <a:latin typeface="Arial Unicode MS" pitchFamily="34" charset="-128"/>
              <a:ea typeface="Arial Unicode MS" pitchFamily="34" charset="-128"/>
            </a:endParaRPr>
          </a:p>
        </p:txBody>
      </p:sp>
      <p:sp>
        <p:nvSpPr>
          <p:cNvPr id="15" name="צורה חופשית 14"/>
          <p:cNvSpPr/>
          <p:nvPr/>
        </p:nvSpPr>
        <p:spPr>
          <a:xfrm>
            <a:off x="-108520" y="4082699"/>
            <a:ext cx="971600" cy="1080120"/>
          </a:xfrm>
          <a:custGeom>
            <a:avLst/>
            <a:gdLst>
              <a:gd name="connsiteX0" fmla="*/ 0 w 971600"/>
              <a:gd name="connsiteY0" fmla="*/ 1080120 h 1080120"/>
              <a:gd name="connsiteX1" fmla="*/ 0 w 971600"/>
              <a:gd name="connsiteY1" fmla="*/ 0 h 1080120"/>
              <a:gd name="connsiteX2" fmla="*/ 971600 w 971600"/>
              <a:gd name="connsiteY2" fmla="*/ 1080120 h 1080120"/>
              <a:gd name="connsiteX3" fmla="*/ 0 w 971600"/>
              <a:gd name="connsiteY3" fmla="*/ 1080120 h 1080120"/>
              <a:gd name="connsiteX0" fmla="*/ 0 w 971600"/>
              <a:gd name="connsiteY0" fmla="*/ 1080120 h 1080120"/>
              <a:gd name="connsiteX1" fmla="*/ 0 w 971600"/>
              <a:gd name="connsiteY1" fmla="*/ 0 h 1080120"/>
              <a:gd name="connsiteX2" fmla="*/ 323528 w 971600"/>
              <a:gd name="connsiteY2" fmla="*/ 740618 h 1080120"/>
              <a:gd name="connsiteX3" fmla="*/ 971600 w 971600"/>
              <a:gd name="connsiteY3" fmla="*/ 1080120 h 1080120"/>
              <a:gd name="connsiteX4" fmla="*/ 0 w 971600"/>
              <a:gd name="connsiteY4" fmla="*/ 1080120 h 1080120"/>
              <a:gd name="connsiteX0" fmla="*/ 0 w 971600"/>
              <a:gd name="connsiteY0" fmla="*/ 1080120 h 1080120"/>
              <a:gd name="connsiteX1" fmla="*/ 0 w 971600"/>
              <a:gd name="connsiteY1" fmla="*/ 0 h 1080120"/>
              <a:gd name="connsiteX2" fmla="*/ 251520 w 971600"/>
              <a:gd name="connsiteY2" fmla="*/ 596602 h 1080120"/>
              <a:gd name="connsiteX3" fmla="*/ 971600 w 971600"/>
              <a:gd name="connsiteY3" fmla="*/ 1080120 h 1080120"/>
              <a:gd name="connsiteX4" fmla="*/ 0 w 971600"/>
              <a:gd name="connsiteY4" fmla="*/ 1080120 h 1080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600" h="1080120">
                <a:moveTo>
                  <a:pt x="0" y="1080120"/>
                </a:moveTo>
                <a:lnTo>
                  <a:pt x="0" y="0"/>
                </a:lnTo>
                <a:lnTo>
                  <a:pt x="251520" y="596602"/>
                </a:lnTo>
                <a:lnTo>
                  <a:pt x="971600" y="1080120"/>
                </a:lnTo>
                <a:lnTo>
                  <a:pt x="0" y="108012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ירח 15"/>
          <p:cNvSpPr/>
          <p:nvPr/>
        </p:nvSpPr>
        <p:spPr>
          <a:xfrm rot="19460853">
            <a:off x="107090" y="3675534"/>
            <a:ext cx="360868" cy="1844198"/>
          </a:xfrm>
          <a:prstGeom prst="mo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צורה חופשית 20"/>
          <p:cNvSpPr/>
          <p:nvPr/>
        </p:nvSpPr>
        <p:spPr>
          <a:xfrm rot="17702571">
            <a:off x="5736302" y="2689073"/>
            <a:ext cx="8677138" cy="488901"/>
          </a:xfrm>
          <a:custGeom>
            <a:avLst/>
            <a:gdLst>
              <a:gd name="connsiteX0" fmla="*/ 0 w 3384376"/>
              <a:gd name="connsiteY0" fmla="*/ 0 h 267494"/>
              <a:gd name="connsiteX1" fmla="*/ 3384376 w 3384376"/>
              <a:gd name="connsiteY1" fmla="*/ 0 h 267494"/>
              <a:gd name="connsiteX2" fmla="*/ 3384376 w 3384376"/>
              <a:gd name="connsiteY2" fmla="*/ 267494 h 267494"/>
              <a:gd name="connsiteX3" fmla="*/ 0 w 3384376"/>
              <a:gd name="connsiteY3" fmla="*/ 267494 h 267494"/>
              <a:gd name="connsiteX4" fmla="*/ 0 w 3384376"/>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85850"/>
              <a:gd name="connsiteX1" fmla="*/ 3528392 w 3528392"/>
              <a:gd name="connsiteY1" fmla="*/ 0 h 285850"/>
              <a:gd name="connsiteX2" fmla="*/ 3528392 w 3528392"/>
              <a:gd name="connsiteY2" fmla="*/ 267494 h 285850"/>
              <a:gd name="connsiteX3" fmla="*/ 144016 w 3528392"/>
              <a:gd name="connsiteY3" fmla="*/ 267494 h 285850"/>
              <a:gd name="connsiteX4" fmla="*/ 0 w 3528392"/>
              <a:gd name="connsiteY4" fmla="*/ 0 h 285850"/>
              <a:gd name="connsiteX0" fmla="*/ 0 w 3528392"/>
              <a:gd name="connsiteY0" fmla="*/ 0 h 285850"/>
              <a:gd name="connsiteX1" fmla="*/ 3513727 w 3528392"/>
              <a:gd name="connsiteY1" fmla="*/ 0 h 285850"/>
              <a:gd name="connsiteX2" fmla="*/ 3528392 w 3528392"/>
              <a:gd name="connsiteY2" fmla="*/ 267494 h 285850"/>
              <a:gd name="connsiteX3" fmla="*/ 144016 w 3528392"/>
              <a:gd name="connsiteY3" fmla="*/ 267494 h 285850"/>
              <a:gd name="connsiteX4" fmla="*/ 0 w 3528392"/>
              <a:gd name="connsiteY4" fmla="*/ 0 h 285850"/>
              <a:gd name="connsiteX0" fmla="*/ 0 w 3513727"/>
              <a:gd name="connsiteY0" fmla="*/ 0 h 285850"/>
              <a:gd name="connsiteX1" fmla="*/ 3513727 w 3513727"/>
              <a:gd name="connsiteY1" fmla="*/ 0 h 285850"/>
              <a:gd name="connsiteX2" fmla="*/ 3412707 w 3513727"/>
              <a:gd name="connsiteY2" fmla="*/ 267494 h 285850"/>
              <a:gd name="connsiteX3" fmla="*/ 144016 w 3513727"/>
              <a:gd name="connsiteY3" fmla="*/ 267494 h 285850"/>
              <a:gd name="connsiteX4" fmla="*/ 0 w 3513727"/>
              <a:gd name="connsiteY4" fmla="*/ 0 h 285850"/>
              <a:gd name="connsiteX0" fmla="*/ 0 w 3513727"/>
              <a:gd name="connsiteY0" fmla="*/ 0 h 285850"/>
              <a:gd name="connsiteX1" fmla="*/ 3513727 w 3513727"/>
              <a:gd name="connsiteY1" fmla="*/ 0 h 285850"/>
              <a:gd name="connsiteX2" fmla="*/ 3412707 w 3513727"/>
              <a:gd name="connsiteY2" fmla="*/ 267494 h 285850"/>
              <a:gd name="connsiteX3" fmla="*/ 144016 w 3513727"/>
              <a:gd name="connsiteY3" fmla="*/ 267494 h 285850"/>
              <a:gd name="connsiteX4" fmla="*/ 0 w 3513727"/>
              <a:gd name="connsiteY4" fmla="*/ 0 h 285850"/>
              <a:gd name="connsiteX0" fmla="*/ 0 w 3600372"/>
              <a:gd name="connsiteY0" fmla="*/ 0 h 285850"/>
              <a:gd name="connsiteX1" fmla="*/ 3513727 w 3600372"/>
              <a:gd name="connsiteY1" fmla="*/ 0 h 285850"/>
              <a:gd name="connsiteX2" fmla="*/ 3513728 w 3600372"/>
              <a:gd name="connsiteY2" fmla="*/ 267494 h 285850"/>
              <a:gd name="connsiteX3" fmla="*/ 144016 w 3600372"/>
              <a:gd name="connsiteY3" fmla="*/ 267494 h 285850"/>
              <a:gd name="connsiteX4" fmla="*/ 0 w 3600372"/>
              <a:gd name="connsiteY4" fmla="*/ 0 h 285850"/>
              <a:gd name="connsiteX0" fmla="*/ 0 w 3600372"/>
              <a:gd name="connsiteY0" fmla="*/ 0 h 285850"/>
              <a:gd name="connsiteX1" fmla="*/ 3557314 w 3600372"/>
              <a:gd name="connsiteY1" fmla="*/ 0 h 285850"/>
              <a:gd name="connsiteX2" fmla="*/ 3513728 w 3600372"/>
              <a:gd name="connsiteY2" fmla="*/ 267494 h 285850"/>
              <a:gd name="connsiteX3" fmla="*/ 144016 w 3600372"/>
              <a:gd name="connsiteY3" fmla="*/ 267494 h 285850"/>
              <a:gd name="connsiteX4" fmla="*/ 0 w 3600372"/>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58236 w 3485080"/>
              <a:gd name="connsiteY0" fmla="*/ 307479 h 488901"/>
              <a:gd name="connsiteX1" fmla="*/ 3442022 w 3485080"/>
              <a:gd name="connsiteY1" fmla="*/ 0 h 488901"/>
              <a:gd name="connsiteX2" fmla="*/ 3398436 w 3485080"/>
              <a:gd name="connsiteY2" fmla="*/ 267494 h 488901"/>
              <a:gd name="connsiteX3" fmla="*/ 28724 w 3485080"/>
              <a:gd name="connsiteY3" fmla="*/ 267494 h 488901"/>
              <a:gd name="connsiteX4" fmla="*/ 58236 w 3485080"/>
              <a:gd name="connsiteY4" fmla="*/ 307479 h 488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5080" h="488901">
                <a:moveTo>
                  <a:pt x="58236" y="307479"/>
                </a:moveTo>
                <a:cubicBezTo>
                  <a:pt x="1047509" y="488901"/>
                  <a:pt x="2135403" y="285850"/>
                  <a:pt x="3442022" y="0"/>
                </a:cubicBezTo>
                <a:cubicBezTo>
                  <a:pt x="3408349" y="89165"/>
                  <a:pt x="3485080" y="64029"/>
                  <a:pt x="3398436" y="267494"/>
                </a:cubicBezTo>
                <a:lnTo>
                  <a:pt x="28724" y="267494"/>
                </a:lnTo>
                <a:cubicBezTo>
                  <a:pt x="0" y="178329"/>
                  <a:pt x="226037" y="472844"/>
                  <a:pt x="58236" y="307479"/>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צורה חופשית 26"/>
          <p:cNvSpPr/>
          <p:nvPr/>
        </p:nvSpPr>
        <p:spPr>
          <a:xfrm>
            <a:off x="1187624" y="0"/>
            <a:ext cx="6768752" cy="267494"/>
          </a:xfrm>
          <a:custGeom>
            <a:avLst/>
            <a:gdLst>
              <a:gd name="connsiteX0" fmla="*/ 0 w 6552728"/>
              <a:gd name="connsiteY0" fmla="*/ 0 h 267494"/>
              <a:gd name="connsiteX1" fmla="*/ 6552728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6120680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5904656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288032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288032 w 6552728"/>
              <a:gd name="connsiteY4" fmla="*/ 0 h 267494"/>
              <a:gd name="connsiteX0" fmla="*/ 360040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360040 w 6552728"/>
              <a:gd name="connsiteY4" fmla="*/ 0 h 267494"/>
              <a:gd name="connsiteX0" fmla="*/ 400852 w 6593540"/>
              <a:gd name="connsiteY0" fmla="*/ 0 h 267494"/>
              <a:gd name="connsiteX1" fmla="*/ 6017476 w 6593540"/>
              <a:gd name="connsiteY1" fmla="*/ 0 h 267494"/>
              <a:gd name="connsiteX2" fmla="*/ 6593540 w 6593540"/>
              <a:gd name="connsiteY2" fmla="*/ 267494 h 267494"/>
              <a:gd name="connsiteX3" fmla="*/ 40812 w 6593540"/>
              <a:gd name="connsiteY3" fmla="*/ 267494 h 267494"/>
              <a:gd name="connsiteX4" fmla="*/ 400852 w 6593540"/>
              <a:gd name="connsiteY4" fmla="*/ 0 h 267494"/>
              <a:gd name="connsiteX0" fmla="*/ 504056 w 6696744"/>
              <a:gd name="connsiteY0" fmla="*/ 0 h 267494"/>
              <a:gd name="connsiteX1" fmla="*/ 6120680 w 6696744"/>
              <a:gd name="connsiteY1" fmla="*/ 0 h 267494"/>
              <a:gd name="connsiteX2" fmla="*/ 6696744 w 6696744"/>
              <a:gd name="connsiteY2" fmla="*/ 267494 h 267494"/>
              <a:gd name="connsiteX3" fmla="*/ 0 w 6696744"/>
              <a:gd name="connsiteY3" fmla="*/ 267494 h 267494"/>
              <a:gd name="connsiteX4" fmla="*/ 504056 w 6696744"/>
              <a:gd name="connsiteY4" fmla="*/ 0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6744" h="267494">
                <a:moveTo>
                  <a:pt x="504056" y="0"/>
                </a:moveTo>
                <a:lnTo>
                  <a:pt x="6120680" y="0"/>
                </a:lnTo>
                <a:lnTo>
                  <a:pt x="6696744" y="267494"/>
                </a:lnTo>
                <a:lnTo>
                  <a:pt x="0" y="267494"/>
                </a:lnTo>
                <a:cubicBezTo>
                  <a:pt x="120013" y="178329"/>
                  <a:pt x="103204" y="212990"/>
                  <a:pt x="504056" y="0"/>
                </a:cubicBezTo>
                <a:close/>
              </a:path>
            </a:pathLst>
          </a:custGeom>
          <a:solidFill>
            <a:srgbClr val="00206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75" name="Rectangle 3"/>
          <p:cNvSpPr>
            <a:spLocks noChangeArrowheads="1"/>
          </p:cNvSpPr>
          <p:nvPr/>
        </p:nvSpPr>
        <p:spPr bwMode="auto">
          <a:xfrm rot="10800000" flipV="1">
            <a:off x="4499992" y="925439"/>
            <a:ext cx="4176464"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FF0000"/>
                </a:solidFill>
                <a:effectLst>
                  <a:outerShdw blurRad="38100" dist="38100" dir="2700000" algn="tl">
                    <a:srgbClr val="000000">
                      <a:alpha val="43137"/>
                    </a:srgbClr>
                  </a:outerShdw>
                </a:effectLst>
                <a:latin typeface="Guttman Haim" pitchFamily="2" charset="-79"/>
                <a:ea typeface="Calibri" pitchFamily="34" charset="0"/>
              </a:rPr>
              <a:t>ماذا سنتعلم؟</a:t>
            </a:r>
            <a:endParaRPr kumimoji="0" lang="en-US" sz="32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ndParaRPr>
          </a:p>
          <a:p>
            <a:pPr marL="0" marR="0" lvl="0" indent="0" defTabSz="914400" rtl="1" eaLnBrk="0" fontAlgn="base" latinLnBrk="0" hangingPunct="0">
              <a:spcBef>
                <a:spcPct val="0"/>
              </a:spcBef>
              <a:spcAft>
                <a:spcPct val="0"/>
              </a:spcAft>
              <a:buClrTx/>
              <a:buSzTx/>
              <a:buFontTx/>
              <a:buChar char="•"/>
              <a:tabLst/>
            </a:pPr>
            <a:r>
              <a:rPr kumimoji="0" lang="he-IL" sz="2000" b="0" i="0" u="none" strike="noStrike" cap="none" normalizeH="0" baseline="0" dirty="0" smtClean="0">
                <a:ln>
                  <a:noFill/>
                </a:ln>
                <a:solidFill>
                  <a:srgbClr val="002060"/>
                </a:solidFill>
                <a:effectLst/>
                <a:latin typeface="Calibri" pitchFamily="34" charset="0"/>
                <a:ea typeface="Calibri" pitchFamily="34" charset="0"/>
              </a:rPr>
              <a:t> </a:t>
            </a:r>
            <a:r>
              <a:rPr kumimoji="0" lang="ar-SA" sz="2000" b="0" i="0" u="none" strike="noStrike" cap="none" normalizeH="0" baseline="0" dirty="0" smtClean="0">
                <a:ln>
                  <a:noFill/>
                </a:ln>
                <a:solidFill>
                  <a:srgbClr val="002060"/>
                </a:solidFill>
                <a:effectLst/>
                <a:latin typeface="Calibri" pitchFamily="34" charset="0"/>
                <a:ea typeface="Calibri" pitchFamily="34" charset="0"/>
              </a:rPr>
              <a:t>كيف نشأ</a:t>
            </a:r>
            <a:r>
              <a:rPr kumimoji="0" lang="ar-SA" sz="2000" b="0" i="0" u="none" strike="noStrike" cap="none" normalizeH="0" dirty="0" smtClean="0">
                <a:ln>
                  <a:noFill/>
                </a:ln>
                <a:solidFill>
                  <a:srgbClr val="002060"/>
                </a:solidFill>
                <a:effectLst/>
                <a:latin typeface="Calibri" pitchFamily="34" charset="0"/>
                <a:ea typeface="Calibri" pitchFamily="34" charset="0"/>
              </a:rPr>
              <a:t> الكهرباء في الطبيعة؟</a:t>
            </a:r>
            <a:endParaRPr lang="en-US" sz="2000" dirty="0" smtClean="0">
              <a:solidFill>
                <a:srgbClr val="002060"/>
              </a:solidFill>
              <a:latin typeface="Calibri" pitchFamily="34" charset="0"/>
              <a:ea typeface="Calibri" pitchFamily="34" charset="0"/>
            </a:endParaRPr>
          </a:p>
          <a:p>
            <a:pPr marL="0" marR="0" lvl="0" indent="0" defTabSz="914400" rtl="1" eaLnBrk="0" fontAlgn="base" latinLnBrk="0" hangingPunct="0">
              <a:spcBef>
                <a:spcPct val="0"/>
              </a:spcBef>
              <a:spcAft>
                <a:spcPct val="0"/>
              </a:spcAft>
              <a:buClrTx/>
              <a:buSzTx/>
              <a:buFontTx/>
              <a:buChar char="•"/>
              <a:tabLst/>
            </a:pPr>
            <a:r>
              <a:rPr kumimoji="0" lang="he-IL" sz="2000" b="0" i="0" u="none" strike="noStrike" cap="none" normalizeH="0" dirty="0" smtClean="0">
                <a:ln>
                  <a:noFill/>
                </a:ln>
                <a:solidFill>
                  <a:srgbClr val="002060"/>
                </a:solidFill>
                <a:effectLst/>
                <a:latin typeface="Calibri" pitchFamily="34" charset="0"/>
                <a:ea typeface="Calibri" pitchFamily="34" charset="0"/>
              </a:rPr>
              <a:t> </a:t>
            </a:r>
            <a:r>
              <a:rPr kumimoji="0" lang="ar-SA" sz="2000" b="0" i="0" u="none" strike="noStrike" cap="none" normalizeH="0" dirty="0" smtClean="0">
                <a:ln>
                  <a:noFill/>
                </a:ln>
                <a:solidFill>
                  <a:srgbClr val="002060"/>
                </a:solidFill>
                <a:effectLst/>
                <a:latin typeface="Calibri" pitchFamily="34" charset="0"/>
                <a:ea typeface="Calibri" pitchFamily="34" charset="0"/>
              </a:rPr>
              <a:t>كيف خلق؟</a:t>
            </a:r>
            <a:endParaRPr kumimoji="0" lang="en-US" sz="2000" b="0" i="0" u="none" strike="noStrike" cap="none" normalizeH="0" baseline="0" dirty="0" smtClean="0">
              <a:ln>
                <a:noFill/>
              </a:ln>
              <a:solidFill>
                <a:srgbClr val="002060"/>
              </a:solidFill>
              <a:effectLst/>
              <a:latin typeface="Arial" pitchFamily="34" charset="0"/>
            </a:endParaRPr>
          </a:p>
          <a:p>
            <a:pPr marL="0" marR="0" lvl="0" indent="0" defTabSz="914400" rtl="1" eaLnBrk="0" fontAlgn="base" latinLnBrk="0" hangingPunct="0">
              <a:spcBef>
                <a:spcPct val="0"/>
              </a:spcBef>
              <a:spcAft>
                <a:spcPct val="0"/>
              </a:spcAft>
              <a:buClrTx/>
              <a:buSzTx/>
              <a:buFontTx/>
              <a:buChar char="•"/>
              <a:tabLst/>
            </a:pPr>
            <a:r>
              <a:rPr lang="he-IL" sz="2000" dirty="0" smtClean="0">
                <a:solidFill>
                  <a:srgbClr val="002060"/>
                </a:solidFill>
                <a:latin typeface="Calibri" pitchFamily="34" charset="0"/>
              </a:rPr>
              <a:t> </a:t>
            </a:r>
            <a:r>
              <a:rPr lang="ar-SA" sz="2000" dirty="0" smtClean="0">
                <a:solidFill>
                  <a:srgbClr val="002060"/>
                </a:solidFill>
                <a:latin typeface="Calibri" pitchFamily="34" charset="0"/>
              </a:rPr>
              <a:t>كيف تساعدنا الطبيعة في انتاج الكهرباء؟</a:t>
            </a:r>
            <a:endParaRPr kumimoji="0" lang="en-US" sz="2000" b="0" i="0" u="none" strike="noStrike" cap="none" normalizeH="0" baseline="0" dirty="0" smtClean="0">
              <a:ln>
                <a:noFill/>
              </a:ln>
              <a:solidFill>
                <a:srgbClr val="002060"/>
              </a:solidFill>
              <a:effectLst/>
              <a:latin typeface="Arial" pitchFamily="34" charset="0"/>
            </a:endParaRPr>
          </a:p>
          <a:p>
            <a:pPr marL="0" marR="0" lvl="0" indent="0" defTabSz="914400" rtl="1" eaLnBrk="0" fontAlgn="base" latinLnBrk="0" hangingPunct="0">
              <a:spcBef>
                <a:spcPct val="0"/>
              </a:spcBef>
              <a:spcAft>
                <a:spcPct val="0"/>
              </a:spcAft>
              <a:buClrTx/>
              <a:buSzTx/>
              <a:buFontTx/>
              <a:buChar char="•"/>
              <a:tabLst/>
            </a:pPr>
            <a:r>
              <a:rPr kumimoji="0" lang="ar-SA" sz="2000" b="0" i="0" u="none" strike="noStrike" cap="none" normalizeH="0" baseline="0" dirty="0" smtClean="0">
                <a:ln>
                  <a:noFill/>
                </a:ln>
                <a:solidFill>
                  <a:srgbClr val="002060"/>
                </a:solidFill>
                <a:effectLst/>
                <a:latin typeface="Calibri" pitchFamily="34" charset="0"/>
                <a:ea typeface="Calibri" pitchFamily="34" charset="0"/>
              </a:rPr>
              <a:t>كيف</a:t>
            </a:r>
            <a:r>
              <a:rPr kumimoji="0" lang="ar-SA" sz="2000" b="0" i="0" u="none" strike="noStrike" cap="none" normalizeH="0" dirty="0" smtClean="0">
                <a:ln>
                  <a:noFill/>
                </a:ln>
                <a:solidFill>
                  <a:srgbClr val="002060"/>
                </a:solidFill>
                <a:effectLst/>
                <a:latin typeface="Calibri" pitchFamily="34" charset="0"/>
                <a:ea typeface="Calibri" pitchFamily="34" charset="0"/>
              </a:rPr>
              <a:t> يعمل الكهرباء في الجسم الحي؟</a:t>
            </a:r>
            <a:endParaRPr kumimoji="0" lang="en-US" sz="2000" b="0" i="0" u="none" strike="noStrike" cap="none" normalizeH="0" baseline="0" dirty="0" smtClean="0">
              <a:ln>
                <a:noFill/>
              </a:ln>
              <a:solidFill>
                <a:srgbClr val="002060"/>
              </a:solidFill>
              <a:effectLst/>
              <a:latin typeface="Arial" pitchFamily="34" charset="0"/>
            </a:endParaRPr>
          </a:p>
          <a:p>
            <a:pPr marL="0" marR="0" lvl="0" indent="0" defTabSz="914400" rtl="1" eaLnBrk="0" fontAlgn="base" latinLnBrk="0" hangingPunct="0">
              <a:spcBef>
                <a:spcPct val="0"/>
              </a:spcBef>
              <a:spcAft>
                <a:spcPct val="0"/>
              </a:spcAft>
              <a:buClrTx/>
              <a:buSzTx/>
              <a:buFontTx/>
              <a:buChar char="•"/>
              <a:tabLst/>
            </a:pPr>
            <a:r>
              <a:rPr kumimoji="0" lang="he-IL" sz="2000" b="0" i="0" u="none" strike="noStrike" cap="none" normalizeH="0" baseline="0" dirty="0" smtClean="0">
                <a:ln>
                  <a:noFill/>
                </a:ln>
                <a:solidFill>
                  <a:srgbClr val="002060"/>
                </a:solidFill>
                <a:effectLst/>
                <a:latin typeface="Calibri" pitchFamily="34" charset="0"/>
                <a:ea typeface="Calibri" pitchFamily="34" charset="0"/>
              </a:rPr>
              <a:t> </a:t>
            </a:r>
            <a:r>
              <a:rPr kumimoji="0" lang="ar-SA" sz="2000" b="0" i="0" u="none" strike="noStrike" cap="none" normalizeH="0" baseline="0" dirty="0" smtClean="0">
                <a:ln>
                  <a:noFill/>
                </a:ln>
                <a:solidFill>
                  <a:srgbClr val="002060"/>
                </a:solidFill>
                <a:effectLst/>
                <a:latin typeface="Calibri" pitchFamily="34" charset="0"/>
                <a:ea typeface="Calibri" pitchFamily="34" charset="0"/>
              </a:rPr>
              <a:t>الكهرباء واستعمال الكائنات الحية؟</a:t>
            </a:r>
            <a:endParaRPr kumimoji="0" lang="he-IL" sz="2000" b="0" i="0" u="none" strike="noStrike" cap="none" normalizeH="0" baseline="0" dirty="0" smtClean="0">
              <a:ln>
                <a:noFill/>
              </a:ln>
              <a:solidFill>
                <a:srgbClr val="002060"/>
              </a:solidFill>
              <a:effectLst/>
              <a:latin typeface="Calibri" pitchFamily="34" charset="0"/>
              <a:ea typeface="Calibri" pitchFamily="34" charset="0"/>
            </a:endParaRPr>
          </a:p>
          <a:p>
            <a:pPr lvl="0" eaLnBrk="0" fontAlgn="base" hangingPunct="0">
              <a:spcBef>
                <a:spcPct val="0"/>
              </a:spcBef>
              <a:spcAft>
                <a:spcPct val="0"/>
              </a:spcAft>
              <a:buFontTx/>
              <a:buChar char="•"/>
            </a:pPr>
            <a:r>
              <a:rPr lang="he-IL" sz="2000" dirty="0" smtClean="0">
                <a:solidFill>
                  <a:srgbClr val="002060"/>
                </a:solidFill>
                <a:latin typeface="Calibri" pitchFamily="34" charset="0"/>
                <a:ea typeface="Calibri" pitchFamily="34" charset="0"/>
              </a:rPr>
              <a:t> </a:t>
            </a:r>
            <a:r>
              <a:rPr lang="ar-SA" sz="2000" dirty="0" smtClean="0">
                <a:solidFill>
                  <a:srgbClr val="002060"/>
                </a:solidFill>
                <a:latin typeface="Calibri" pitchFamily="34" charset="0"/>
                <a:ea typeface="Calibri" pitchFamily="34" charset="0"/>
              </a:rPr>
              <a:t>البرق والرعد- كيف يحدث؟</a:t>
            </a:r>
            <a:r>
              <a:rPr lang="en-US" sz="2000" dirty="0" smtClean="0">
                <a:solidFill>
                  <a:srgbClr val="002060"/>
                </a:solidFill>
                <a:latin typeface="Arial" pitchFamily="34" charset="0"/>
              </a:rPr>
              <a:t> </a:t>
            </a:r>
            <a:endParaRPr kumimoji="0" lang="he-IL" sz="2000" b="0" i="0" u="none" strike="noStrike" cap="none" normalizeH="0" baseline="0" dirty="0" smtClean="0">
              <a:ln>
                <a:noFill/>
              </a:ln>
              <a:solidFill>
                <a:srgbClr val="002060"/>
              </a:solidFill>
              <a:effectLst/>
              <a:latin typeface="Calibri" pitchFamily="34" charset="0"/>
              <a:ea typeface="Calibri" pitchFamily="34" charset="0"/>
            </a:endParaRPr>
          </a:p>
        </p:txBody>
      </p:sp>
      <p:graphicFrame>
        <p:nvGraphicFramePr>
          <p:cNvPr id="26" name="דיאגרמה 25"/>
          <p:cNvGraphicFramePr/>
          <p:nvPr/>
        </p:nvGraphicFramePr>
        <p:xfrm>
          <a:off x="-396552" y="339502"/>
          <a:ext cx="6048672" cy="41044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blinds(horizontal)">
                                      <p:cBhvr>
                                        <p:cTn id="7" dur="500"/>
                                        <p:tgtEl>
                                          <p:spTgt spid="30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blinds(horizontal)">
                                      <p:cBhvr>
                                        <p:cTn id="12" dur="5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blinds(horizontal)">
                                      <p:cBhvr>
                                        <p:cTn id="17" dur="500"/>
                                        <p:tgtEl>
                                          <p:spTgt spid="30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blinds(horizontal)">
                                      <p:cBhvr>
                                        <p:cTn id="22" dur="500"/>
                                        <p:tgtEl>
                                          <p:spTgt spid="307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animEffect transition="in" filter="blinds(horizontal)">
                                      <p:cBhvr>
                                        <p:cTn id="27" dur="500"/>
                                        <p:tgtEl>
                                          <p:spTgt spid="307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075">
                                            <p:txEl>
                                              <p:pRg st="6" end="6"/>
                                            </p:txEl>
                                          </p:spTgt>
                                        </p:tgtEl>
                                        <p:attrNameLst>
                                          <p:attrName>style.visibility</p:attrName>
                                        </p:attrNameLst>
                                      </p:cBhvr>
                                      <p:to>
                                        <p:strVal val="visible"/>
                                      </p:to>
                                    </p:set>
                                    <p:animEffect transition="in" filter="blinds(horizontal)">
                                      <p:cBhvr>
                                        <p:cTn id="32" dur="500"/>
                                        <p:tgtEl>
                                          <p:spTgt spid="3075">
                                            <p:txEl>
                                              <p:pRg st="6" end="6"/>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linds(horizontal)">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123478"/>
            <a:ext cx="6984776" cy="1138773"/>
          </a:xfrm>
          <a:prstGeom prst="rect">
            <a:avLst/>
          </a:prstGeom>
          <a:noFill/>
        </p:spPr>
        <p:txBody>
          <a:bodyPr wrap="square" rtlCol="1">
            <a:spAutoFit/>
          </a:bodyPr>
          <a:lstStyle/>
          <a:p>
            <a:endParaRPr lang="he-IL" dirty="0" smtClean="0"/>
          </a:p>
          <a:p>
            <a:pPr algn="ctr"/>
            <a:r>
              <a:rPr lang="ar-SA" sz="3200" b="1" dirty="0" smtClean="0">
                <a:solidFill>
                  <a:srgbClr val="FF0000"/>
                </a:solidFill>
                <a:effectLst>
                  <a:outerShdw blurRad="38100" dist="38100" dir="2700000" algn="tl">
                    <a:srgbClr val="000000">
                      <a:alpha val="43137"/>
                    </a:srgbClr>
                  </a:outerShdw>
                </a:effectLst>
              </a:rPr>
              <a:t>ماذا يحدث عند تصادم غيمتين؟</a:t>
            </a:r>
            <a:endParaRPr lang="he-IL" sz="3200" b="1" dirty="0" smtClean="0">
              <a:solidFill>
                <a:srgbClr val="FF0000"/>
              </a:solidFill>
              <a:effectLst>
                <a:outerShdw blurRad="38100" dist="38100" dir="2700000" algn="tl">
                  <a:srgbClr val="000000">
                    <a:alpha val="43137"/>
                  </a:srgbClr>
                </a:outerShdw>
              </a:effectLst>
            </a:endParaRPr>
          </a:p>
          <a:p>
            <a:endParaRPr lang="he-IL" dirty="0" smtClean="0"/>
          </a:p>
        </p:txBody>
      </p:sp>
      <p:sp>
        <p:nvSpPr>
          <p:cNvPr id="18" name="מלבן מעוגל 17"/>
          <p:cNvSpPr/>
          <p:nvPr/>
        </p:nvSpPr>
        <p:spPr>
          <a:xfrm>
            <a:off x="323528" y="1275606"/>
            <a:ext cx="6336704" cy="324036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rgbClr val="002060"/>
                </a:solidFill>
              </a:rPr>
              <a:t>قطرات المياه المتواجدة في الغيوم تشحن بشحنات كهربائية.فبوجود لقاء كهذا ينشأ فرق في الطاقة الكهربائية، عندما يحدث هذا فرقاً كبيراَ، تنشأ قوة كهربائية تصل الى عشرات الملايين من </a:t>
            </a:r>
            <a:r>
              <a:rPr lang="ar-SA" sz="2400" dirty="0" err="1" smtClean="0">
                <a:solidFill>
                  <a:srgbClr val="002060"/>
                </a:solidFill>
                <a:hlinkClick r:id="rId2" action="ppaction://hlinksldjump"/>
              </a:rPr>
              <a:t>الفولت</a:t>
            </a:r>
            <a:r>
              <a:rPr lang="ar-SA" sz="2400" dirty="0" err="1" smtClean="0">
                <a:solidFill>
                  <a:srgbClr val="002060"/>
                </a:solidFill>
              </a:rPr>
              <a:t> .</a:t>
            </a:r>
            <a:endParaRPr lang="ar-SA" sz="2400" dirty="0" smtClean="0">
              <a:solidFill>
                <a:srgbClr val="002060"/>
              </a:solidFill>
            </a:endParaRPr>
          </a:p>
          <a:p>
            <a:pPr algn="ctr"/>
            <a:r>
              <a:rPr lang="ar-SA" sz="2400" dirty="0" err="1" smtClean="0">
                <a:solidFill>
                  <a:srgbClr val="002060"/>
                </a:solidFill>
              </a:rPr>
              <a:t>شرارة </a:t>
            </a:r>
            <a:r>
              <a:rPr lang="ar-SA" sz="2400" dirty="0" smtClean="0">
                <a:solidFill>
                  <a:srgbClr val="002060"/>
                </a:solidFill>
              </a:rPr>
              <a:t>–هو  </a:t>
            </a:r>
            <a:r>
              <a:rPr lang="ar-SA" sz="2400" dirty="0" err="1" smtClean="0">
                <a:solidFill>
                  <a:srgbClr val="002060"/>
                </a:solidFill>
              </a:rPr>
              <a:t>البرق </a:t>
            </a:r>
            <a:r>
              <a:rPr lang="ar-SA" sz="2400" dirty="0" smtClean="0">
                <a:solidFill>
                  <a:srgbClr val="002060"/>
                </a:solidFill>
              </a:rPr>
              <a:t>، والهواء في طريقه يُسخن وممكن ان تصل درجة الحرارة لأكثر من 27،000 </a:t>
            </a:r>
            <a:r>
              <a:rPr lang="ar-SA" sz="2400" dirty="0" err="1" smtClean="0">
                <a:solidFill>
                  <a:srgbClr val="002060"/>
                </a:solidFill>
              </a:rPr>
              <a:t>درجة!</a:t>
            </a:r>
            <a:r>
              <a:rPr lang="ar-SA" sz="2400" dirty="0" smtClean="0">
                <a:solidFill>
                  <a:srgbClr val="002060"/>
                </a:solidFill>
              </a:rPr>
              <a:t> ساخن جدا- هو عامل في الضوء الذي نراه و نسمع </a:t>
            </a:r>
            <a:r>
              <a:rPr lang="ar-SA" sz="2400" dirty="0" err="1" smtClean="0">
                <a:solidFill>
                  <a:srgbClr val="002060"/>
                </a:solidFill>
              </a:rPr>
              <a:t>ضجيج </a:t>
            </a:r>
            <a:r>
              <a:rPr lang="ar-SA" sz="2400" dirty="0" smtClean="0">
                <a:solidFill>
                  <a:srgbClr val="002060"/>
                </a:solidFill>
              </a:rPr>
              <a:t>- الرعد </a:t>
            </a:r>
          </a:p>
          <a:p>
            <a:pPr algn="ctr"/>
            <a:endParaRPr lang="he-IL" sz="2400" dirty="0">
              <a:solidFill>
                <a:srgbClr val="002060"/>
              </a:solidFill>
            </a:endParaRPr>
          </a:p>
        </p:txBody>
      </p:sp>
      <p:pic>
        <p:nvPicPr>
          <p:cNvPr id="1026" name="Picture 2"/>
          <p:cNvPicPr>
            <a:picLocks noChangeAspect="1" noChangeArrowheads="1"/>
          </p:cNvPicPr>
          <p:nvPr/>
        </p:nvPicPr>
        <p:blipFill>
          <a:blip r:embed="rId3" cstate="print"/>
          <a:srcRect/>
          <a:stretch>
            <a:fillRect/>
          </a:stretch>
        </p:blipFill>
        <p:spPr bwMode="auto">
          <a:xfrm>
            <a:off x="6628927" y="1923678"/>
            <a:ext cx="2373749" cy="158417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39552" y="411510"/>
            <a:ext cx="7774632" cy="901923"/>
          </a:xfrm>
        </p:spPr>
        <p:txBody>
          <a:bodyPr/>
          <a:lstStyle/>
          <a:p>
            <a:pPr algn="r"/>
            <a:r>
              <a:rPr lang="ar-SA" sz="3200" b="1" dirty="0" smtClean="0">
                <a:solidFill>
                  <a:srgbClr val="FF0000"/>
                </a:solidFill>
                <a:effectLst>
                  <a:outerShdw blurRad="38100" dist="38100" dir="2700000" algn="tl">
                    <a:srgbClr val="000000">
                      <a:alpha val="43137"/>
                    </a:srgbClr>
                  </a:outerShdw>
                </a:effectLst>
                <a:cs typeface="+mn-cs"/>
              </a:rPr>
              <a:t>فكرا، من يحدث اولا الرعد ام </a:t>
            </a:r>
            <a:r>
              <a:rPr lang="ar-SA" sz="3200" b="1" dirty="0" err="1" smtClean="0">
                <a:solidFill>
                  <a:srgbClr val="FF0000"/>
                </a:solidFill>
                <a:effectLst>
                  <a:outerShdw blurRad="38100" dist="38100" dir="2700000" algn="tl">
                    <a:srgbClr val="000000">
                      <a:alpha val="43137"/>
                    </a:srgbClr>
                  </a:outerShdw>
                </a:effectLst>
                <a:cs typeface="+mn-cs"/>
              </a:rPr>
              <a:t>البرق؟</a:t>
            </a:r>
            <a:r>
              <a:rPr lang="ar-SA" sz="3200" b="1" dirty="0" smtClean="0">
                <a:solidFill>
                  <a:srgbClr val="FF0000"/>
                </a:solidFill>
                <a:effectLst>
                  <a:outerShdw blurRad="38100" dist="38100" dir="2700000" algn="tl">
                    <a:srgbClr val="000000">
                      <a:alpha val="43137"/>
                    </a:srgbClr>
                  </a:outerShdw>
                </a:effectLst>
                <a:cs typeface="+mn-cs"/>
              </a:rPr>
              <a:t> ماذا يحدث في الواقع؟ولماذا</a:t>
            </a:r>
            <a:r>
              <a:rPr lang="he-IL" sz="3200" b="1" dirty="0" smtClean="0">
                <a:solidFill>
                  <a:srgbClr val="FF0000"/>
                </a:solidFill>
                <a:effectLst>
                  <a:outerShdw blurRad="38100" dist="38100" dir="2700000" algn="tl">
                    <a:srgbClr val="000000">
                      <a:alpha val="43137"/>
                    </a:srgbClr>
                  </a:outerShdw>
                </a:effectLst>
                <a:cs typeface="+mn-cs"/>
              </a:rPr>
              <a:t> </a:t>
            </a:r>
            <a:r>
              <a:rPr lang="he-IL" sz="1600" b="1" dirty="0" smtClean="0">
                <a:solidFill>
                  <a:srgbClr val="002060"/>
                </a:solidFill>
                <a:cs typeface="+mn-cs"/>
              </a:rPr>
              <a:t/>
            </a:r>
            <a:br>
              <a:rPr lang="he-IL" sz="1600" b="1" dirty="0" smtClean="0">
                <a:solidFill>
                  <a:srgbClr val="002060"/>
                </a:solidFill>
                <a:cs typeface="+mn-cs"/>
              </a:rPr>
            </a:br>
            <a:r>
              <a:rPr lang="he-IL" sz="1600" b="1" dirty="0" smtClean="0">
                <a:cs typeface="+mn-cs"/>
              </a:rPr>
              <a:t/>
            </a:r>
            <a:br>
              <a:rPr lang="he-IL" sz="1600" b="1" dirty="0" smtClean="0">
                <a:cs typeface="+mn-cs"/>
              </a:rPr>
            </a:br>
            <a:endParaRPr lang="he-IL" sz="1600" dirty="0">
              <a:cs typeface="+mn-cs"/>
            </a:endParaRPr>
          </a:p>
        </p:txBody>
      </p:sp>
      <p:sp>
        <p:nvSpPr>
          <p:cNvPr id="3" name="אליפסה 2"/>
          <p:cNvSpPr/>
          <p:nvPr/>
        </p:nvSpPr>
        <p:spPr>
          <a:xfrm>
            <a:off x="611560" y="1635646"/>
            <a:ext cx="7848872" cy="2448272"/>
          </a:xfrm>
          <a:prstGeom prst="round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1" anchor="ctr"/>
          <a:lstStyle/>
          <a:p>
            <a:pPr algn="ctr"/>
            <a:endParaRPr lang="he-IL" sz="1600" dirty="0" smtClean="0">
              <a:solidFill>
                <a:srgbClr val="002060"/>
              </a:solidFill>
            </a:endParaRPr>
          </a:p>
          <a:p>
            <a:r>
              <a:rPr lang="ar-SA" sz="2200" dirty="0" smtClean="0">
                <a:solidFill>
                  <a:srgbClr val="002060"/>
                </a:solidFill>
              </a:rPr>
              <a:t>الرعد نسمعه لبضع ثوان من بعد رؤية البرق هذا ما يحدث في الواقع </a:t>
            </a:r>
            <a:r>
              <a:rPr lang="he-IL" sz="2200" dirty="0" smtClean="0">
                <a:solidFill>
                  <a:srgbClr val="002060"/>
                </a:solidFill>
              </a:rPr>
              <a:t>.</a:t>
            </a:r>
          </a:p>
          <a:p>
            <a:r>
              <a:rPr lang="ar-SA" sz="2200" dirty="0" smtClean="0">
                <a:solidFill>
                  <a:srgbClr val="002060"/>
                </a:solidFill>
              </a:rPr>
              <a:t>السبب هو الفرق بين سرعة الضوء وسرعة الصوت.</a:t>
            </a:r>
          </a:p>
          <a:p>
            <a:r>
              <a:rPr lang="ar-SA" sz="2200" dirty="0" smtClean="0">
                <a:solidFill>
                  <a:srgbClr val="002060"/>
                </a:solidFill>
              </a:rPr>
              <a:t>سرعة الضوء هي </a:t>
            </a:r>
            <a:r>
              <a:rPr lang="he-IL" sz="2200" dirty="0" smtClean="0">
                <a:solidFill>
                  <a:srgbClr val="002060"/>
                </a:solidFill>
              </a:rPr>
              <a:t>300,000</a:t>
            </a:r>
            <a:r>
              <a:rPr lang="ar-SA" sz="2200" dirty="0" smtClean="0">
                <a:solidFill>
                  <a:srgbClr val="002060"/>
                </a:solidFill>
              </a:rPr>
              <a:t> كيلومتر للثانية- في حين ان سرعة الصوت هي فقط 30 متر للثانية.</a:t>
            </a:r>
            <a:r>
              <a:rPr lang="he-IL" sz="2200" dirty="0" smtClean="0">
                <a:solidFill>
                  <a:srgbClr val="002060"/>
                </a:solidFill>
              </a:rPr>
              <a:t> </a:t>
            </a:r>
            <a:r>
              <a:rPr lang="he-IL" sz="2400" dirty="0" smtClean="0">
                <a:solidFill>
                  <a:srgbClr val="002060"/>
                </a:solidFill>
              </a:rPr>
              <a:t/>
            </a:r>
            <a:br>
              <a:rPr lang="he-IL" sz="2400" dirty="0" smtClean="0">
                <a:solidFill>
                  <a:srgbClr val="002060"/>
                </a:solidFill>
              </a:rPr>
            </a:br>
            <a:endParaRPr lang="he-IL"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475656" y="339502"/>
            <a:ext cx="6190456" cy="576063"/>
          </a:xfrm>
        </p:spPr>
        <p:txBody>
          <a:bodyPr/>
          <a:lstStyle/>
          <a:p>
            <a:r>
              <a:rPr lang="ar-SA" sz="3200" b="1" dirty="0" smtClean="0">
                <a:solidFill>
                  <a:srgbClr val="FF0000"/>
                </a:solidFill>
                <a:effectLst>
                  <a:outerShdw blurRad="38100" dist="38100" dir="2700000" algn="tl">
                    <a:srgbClr val="000000">
                      <a:alpha val="43137"/>
                    </a:srgbClr>
                  </a:outerShdw>
                </a:effectLst>
                <a:cs typeface="+mn-cs"/>
              </a:rPr>
              <a:t>البرق ممكن ان يكون </a:t>
            </a:r>
            <a:r>
              <a:rPr lang="ar-SA" sz="3200" b="1" dirty="0" err="1" smtClean="0">
                <a:solidFill>
                  <a:srgbClr val="FF0000"/>
                </a:solidFill>
                <a:effectLst>
                  <a:outerShdw blurRad="38100" dist="38100" dir="2700000" algn="tl">
                    <a:srgbClr val="000000">
                      <a:alpha val="43137"/>
                    </a:srgbClr>
                  </a:outerShdw>
                </a:effectLst>
                <a:cs typeface="+mn-cs"/>
              </a:rPr>
              <a:t>خطراَ ؟</a:t>
            </a:r>
            <a:r>
              <a:rPr lang="ar-SA" sz="3200" b="1" dirty="0" smtClean="0">
                <a:solidFill>
                  <a:srgbClr val="FF0000"/>
                </a:solidFill>
                <a:effectLst>
                  <a:outerShdw blurRad="38100" dist="38100" dir="2700000" algn="tl">
                    <a:srgbClr val="000000">
                      <a:alpha val="43137"/>
                    </a:srgbClr>
                  </a:outerShdw>
                </a:effectLst>
                <a:cs typeface="+mn-cs"/>
              </a:rPr>
              <a:t> كيف؟</a:t>
            </a:r>
            <a:r>
              <a:rPr lang="he-IL" sz="5400" b="1" dirty="0" smtClean="0">
                <a:solidFill>
                  <a:srgbClr val="FF0000"/>
                </a:solidFill>
                <a:effectLst>
                  <a:outerShdw blurRad="38100" dist="38100" dir="2700000" algn="tl">
                    <a:srgbClr val="000000">
                      <a:alpha val="43137"/>
                    </a:srgbClr>
                  </a:outerShdw>
                </a:effectLst>
              </a:rPr>
              <a:t/>
            </a:r>
            <a:br>
              <a:rPr lang="he-IL" sz="5400" b="1" dirty="0" smtClean="0">
                <a:solidFill>
                  <a:srgbClr val="FF0000"/>
                </a:solidFill>
                <a:effectLst>
                  <a:outerShdw blurRad="38100" dist="38100" dir="2700000" algn="tl">
                    <a:srgbClr val="000000">
                      <a:alpha val="43137"/>
                    </a:srgbClr>
                  </a:outerShdw>
                </a:effectLst>
              </a:rPr>
            </a:br>
            <a:endParaRPr lang="he-IL" sz="5400" b="1" dirty="0">
              <a:solidFill>
                <a:srgbClr val="FF0000"/>
              </a:solidFill>
              <a:effectLst>
                <a:outerShdw blurRad="38100" dist="38100" dir="2700000" algn="tl">
                  <a:srgbClr val="000000">
                    <a:alpha val="43137"/>
                  </a:srgbClr>
                </a:outerShdw>
              </a:effectLst>
            </a:endParaRPr>
          </a:p>
        </p:txBody>
      </p:sp>
      <p:sp>
        <p:nvSpPr>
          <p:cNvPr id="5" name="תרשים זרימה: תהליך חלופי 4"/>
          <p:cNvSpPr/>
          <p:nvPr/>
        </p:nvSpPr>
        <p:spPr>
          <a:xfrm>
            <a:off x="1043608" y="1347614"/>
            <a:ext cx="6696744" cy="2880320"/>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002060"/>
                </a:solidFill>
              </a:rPr>
              <a:t>تصادم البرق بجسم حي او بإنسان او كائن حي على الارض هو في الاساس صعقة كهربائية</a:t>
            </a:r>
            <a:r>
              <a:rPr lang="he-IL" sz="2400" b="1" dirty="0" smtClean="0">
                <a:solidFill>
                  <a:srgbClr val="002060"/>
                </a:solidFill>
              </a:rPr>
              <a:t>:</a:t>
            </a:r>
          </a:p>
          <a:p>
            <a:pPr algn="ctr"/>
            <a:r>
              <a:rPr lang="ar-SA" sz="2400" b="1" dirty="0" smtClean="0">
                <a:solidFill>
                  <a:srgbClr val="002060"/>
                </a:solidFill>
                <a:hlinkClick r:id="rId2" action="ppaction://hlinksldjump"/>
              </a:rPr>
              <a:t>التيار الكهربائي </a:t>
            </a:r>
            <a:r>
              <a:rPr lang="ar-SA" sz="2400" b="1" dirty="0" smtClean="0">
                <a:solidFill>
                  <a:srgbClr val="002060"/>
                </a:solidFill>
              </a:rPr>
              <a:t>ذات طاقة كبيرة ينتقل من الهواء الى جسم المصاب.</a:t>
            </a:r>
          </a:p>
          <a:p>
            <a:pPr algn="ctr"/>
            <a:r>
              <a:rPr lang="ar-SA" sz="2400" b="1" dirty="0" smtClean="0">
                <a:solidFill>
                  <a:srgbClr val="002060"/>
                </a:solidFill>
              </a:rPr>
              <a:t>كمية التيار الكهربائي المنتقلة عالية، وفي اغلب الاحيان تسبب اصابة بضرر: موت، حريق، انفجار.</a:t>
            </a:r>
          </a:p>
          <a:p>
            <a:pPr algn="ctr"/>
            <a:endParaRPr lang="he-IL" sz="2400" b="1"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13792" y="483518"/>
            <a:ext cx="7630616" cy="648071"/>
          </a:xfrm>
        </p:spPr>
        <p:txBody>
          <a:bodyPr/>
          <a:lstStyle/>
          <a:p>
            <a:pPr algn="r"/>
            <a:r>
              <a:rPr lang="ar-SA" sz="3200" b="1" dirty="0" smtClean="0">
                <a:solidFill>
                  <a:srgbClr val="FF0000"/>
                </a:solidFill>
                <a:effectLst>
                  <a:outerShdw blurRad="38100" dist="38100" dir="2700000" algn="tl">
                    <a:srgbClr val="000000">
                      <a:alpha val="43137"/>
                    </a:srgbClr>
                  </a:outerShdw>
                </a:effectLst>
                <a:cs typeface="+mn-cs"/>
              </a:rPr>
              <a:t>من اول من اكتشف ان البرق مصدر طاقة؟</a:t>
            </a:r>
            <a:r>
              <a:rPr lang="he-IL" sz="3200" b="1" dirty="0" smtClean="0">
                <a:solidFill>
                  <a:srgbClr val="FF0000"/>
                </a:solidFill>
                <a:effectLst>
                  <a:outerShdw blurRad="38100" dist="38100" dir="2700000" algn="tl">
                    <a:srgbClr val="000000">
                      <a:alpha val="43137"/>
                    </a:srgbClr>
                  </a:outerShdw>
                </a:effectLst>
                <a:cs typeface="+mn-cs"/>
              </a:rPr>
              <a:t> </a:t>
            </a:r>
            <a:r>
              <a:rPr lang="he-IL" sz="2400" b="1" dirty="0" smtClean="0">
                <a:solidFill>
                  <a:srgbClr val="002060"/>
                </a:solidFill>
                <a:effectLst>
                  <a:outerShdw blurRad="38100" dist="38100" dir="2700000" algn="tl">
                    <a:srgbClr val="000000">
                      <a:alpha val="43137"/>
                    </a:srgbClr>
                  </a:outerShdw>
                </a:effectLst>
                <a:cs typeface="+mn-cs"/>
              </a:rPr>
              <a:t/>
            </a:r>
            <a:br>
              <a:rPr lang="he-IL" sz="2400" b="1" dirty="0" smtClean="0">
                <a:solidFill>
                  <a:srgbClr val="002060"/>
                </a:solidFill>
                <a:effectLst>
                  <a:outerShdw blurRad="38100" dist="38100" dir="2700000" algn="tl">
                    <a:srgbClr val="000000">
                      <a:alpha val="43137"/>
                    </a:srgbClr>
                  </a:outerShdw>
                </a:effectLst>
                <a:cs typeface="+mn-cs"/>
              </a:rPr>
            </a:br>
            <a:r>
              <a:rPr lang="he-IL" sz="2000" dirty="0" smtClean="0">
                <a:cs typeface="+mn-cs"/>
              </a:rPr>
              <a:t/>
            </a:r>
            <a:br>
              <a:rPr lang="he-IL" sz="2000" dirty="0" smtClean="0">
                <a:cs typeface="+mn-cs"/>
              </a:rPr>
            </a:br>
            <a:endParaRPr lang="he-IL" sz="2000" dirty="0">
              <a:cs typeface="+mn-cs"/>
            </a:endParaRPr>
          </a:p>
        </p:txBody>
      </p:sp>
      <p:sp>
        <p:nvSpPr>
          <p:cNvPr id="3" name="מלבן 2"/>
          <p:cNvSpPr/>
          <p:nvPr/>
        </p:nvSpPr>
        <p:spPr>
          <a:xfrm rot="10800000" flipV="1">
            <a:off x="2267744" y="1585412"/>
            <a:ext cx="6480720" cy="2246769"/>
          </a:xfrm>
          <a:prstGeom prst="rect">
            <a:avLst/>
          </a:prstGeom>
        </p:spPr>
        <p:txBody>
          <a:bodyPr wrap="square">
            <a:spAutoFit/>
          </a:bodyPr>
          <a:lstStyle/>
          <a:p>
            <a:pPr>
              <a:buFont typeface="Arial" pitchFamily="34" charset="0"/>
              <a:buChar char="•"/>
            </a:pPr>
            <a:r>
              <a:rPr lang="en-US" sz="2000" dirty="0" smtClean="0">
                <a:solidFill>
                  <a:srgbClr val="002060"/>
                </a:solidFill>
              </a:rPr>
              <a:t> </a:t>
            </a:r>
            <a:r>
              <a:rPr lang="ar-SA" sz="2000" dirty="0" smtClean="0">
                <a:solidFill>
                  <a:srgbClr val="002060"/>
                </a:solidFill>
              </a:rPr>
              <a:t>بنجامين </a:t>
            </a:r>
            <a:r>
              <a:rPr lang="ar-SA" sz="2000" dirty="0" err="1" smtClean="0">
                <a:solidFill>
                  <a:srgbClr val="002060"/>
                </a:solidFill>
              </a:rPr>
              <a:t>فرانكلين</a:t>
            </a:r>
            <a:r>
              <a:rPr lang="ar-SA" sz="2000" dirty="0" smtClean="0">
                <a:solidFill>
                  <a:srgbClr val="002060"/>
                </a:solidFill>
              </a:rPr>
              <a:t> </a:t>
            </a:r>
            <a:r>
              <a:rPr lang="he-IL" sz="2200" dirty="0" smtClean="0">
                <a:solidFill>
                  <a:srgbClr val="002060"/>
                </a:solidFill>
              </a:rPr>
              <a:t>– </a:t>
            </a:r>
            <a:r>
              <a:rPr lang="ar-SA" sz="2200" dirty="0" smtClean="0">
                <a:solidFill>
                  <a:srgbClr val="002060"/>
                </a:solidFill>
              </a:rPr>
              <a:t>رجل دولة، عالم وكاتب امريكي، اثبت لأول مره ان مضيئة البرق هو مصدر طاقة.</a:t>
            </a:r>
          </a:p>
          <a:p>
            <a:pPr>
              <a:buFont typeface="Arial" pitchFamily="34" charset="0"/>
              <a:buChar char="•"/>
            </a:pPr>
            <a:r>
              <a:rPr lang="ar-SA" sz="2400" dirty="0" smtClean="0">
                <a:solidFill>
                  <a:srgbClr val="002060"/>
                </a:solidFill>
              </a:rPr>
              <a:t>عندما قام بتجربة خطرة كادت أن تودي بحياته  للخطر</a:t>
            </a:r>
            <a:r>
              <a:rPr lang="ar-SA" sz="2400" dirty="0" smtClean="0"/>
              <a:t>؛ </a:t>
            </a:r>
            <a:r>
              <a:rPr lang="ar-SA" sz="2400" dirty="0" smtClean="0">
                <a:solidFill>
                  <a:srgbClr val="002060"/>
                </a:solidFill>
              </a:rPr>
              <a:t>فقد استخدم طائرة ورقية حلّقت في السماء في جو عاصف، وربط خيط الطائرة بمفتاح، فوجد أن شرارات كهربائية تقفز من المفتاح إلى يده كلما قرَّبها منه</a:t>
            </a:r>
            <a:r>
              <a:rPr lang="ar-SA" sz="2200" dirty="0" smtClean="0">
                <a:solidFill>
                  <a:srgbClr val="002060"/>
                </a:solidFill>
              </a:rPr>
              <a:t>.</a:t>
            </a:r>
            <a:endParaRPr lang="he-IL" sz="2200" dirty="0" smtClean="0">
              <a:solidFill>
                <a:srgbClr val="002060"/>
              </a:solidFill>
            </a:endParaRPr>
          </a:p>
        </p:txBody>
      </p:sp>
      <p:sp>
        <p:nvSpPr>
          <p:cNvPr id="4" name="יהלום 3"/>
          <p:cNvSpPr/>
          <p:nvPr/>
        </p:nvSpPr>
        <p:spPr>
          <a:xfrm>
            <a:off x="827584" y="1635646"/>
            <a:ext cx="1152128" cy="18002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7" name="מחבר מעוקל 6"/>
          <p:cNvCxnSpPr>
            <a:stCxn id="4" idx="2"/>
          </p:cNvCxnSpPr>
          <p:nvPr/>
        </p:nvCxnSpPr>
        <p:spPr>
          <a:xfrm rot="16200000" flipH="1">
            <a:off x="503548" y="4335946"/>
            <a:ext cx="2088232" cy="288032"/>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משנה 2"/>
          <p:cNvSpPr>
            <a:spLocks noGrp="1"/>
          </p:cNvSpPr>
          <p:nvPr>
            <p:ph type="ctrTitle"/>
          </p:nvPr>
        </p:nvSpPr>
        <p:spPr>
          <a:xfrm>
            <a:off x="-108520" y="-308570"/>
            <a:ext cx="9361040" cy="576064"/>
          </a:xfrm>
        </p:spPr>
        <p:txBody>
          <a:bodyPr/>
          <a:lstStyle/>
          <a:p>
            <a:r>
              <a:rPr lang="he-IL" sz="2000" b="1" dirty="0" smtClean="0">
                <a:cs typeface="+mn-cs"/>
              </a:rPr>
              <a:t/>
            </a:r>
            <a:br>
              <a:rPr lang="he-IL" sz="2000" b="1" dirty="0" smtClean="0">
                <a:cs typeface="+mn-cs"/>
              </a:rPr>
            </a:br>
            <a:r>
              <a:rPr lang="he-IL" sz="2000" b="1" dirty="0" smtClean="0">
                <a:cs typeface="+mn-cs"/>
              </a:rPr>
              <a:t/>
            </a:r>
            <a:br>
              <a:rPr lang="he-IL" sz="2000" b="1" dirty="0" smtClean="0">
                <a:cs typeface="+mn-cs"/>
              </a:rPr>
            </a:br>
            <a:r>
              <a:rPr lang="he-IL" sz="2000" b="1" dirty="0" smtClean="0">
                <a:cs typeface="+mn-cs"/>
              </a:rPr>
              <a:t>     </a:t>
            </a:r>
            <a:r>
              <a:rPr lang="ar-SA" sz="3200" b="1" dirty="0" smtClean="0">
                <a:solidFill>
                  <a:srgbClr val="FF0000"/>
                </a:solidFill>
                <a:effectLst>
                  <a:outerShdw blurRad="38100" dist="38100" dir="2700000" algn="tl">
                    <a:srgbClr val="000000">
                      <a:alpha val="43137"/>
                    </a:srgbClr>
                  </a:outerShdw>
                </a:effectLst>
                <a:cs typeface="+mn-cs"/>
              </a:rPr>
              <a:t>ماذا يمكننا العمل لمنع الاصابة بالبرق؟</a:t>
            </a:r>
            <a:r>
              <a:rPr lang="he-IL" sz="3200" b="1" dirty="0" smtClean="0">
                <a:solidFill>
                  <a:srgbClr val="FF0000"/>
                </a:solidFill>
                <a:effectLst>
                  <a:outerShdw blurRad="38100" dist="38100" dir="2700000" algn="tl">
                    <a:srgbClr val="000000">
                      <a:alpha val="43137"/>
                    </a:srgbClr>
                  </a:outerShdw>
                </a:effectLst>
                <a:cs typeface="+mn-cs"/>
              </a:rPr>
              <a:t> </a:t>
            </a:r>
            <a:r>
              <a:rPr lang="he-IL" sz="2000" b="1" dirty="0" smtClean="0">
                <a:cs typeface="+mn-cs"/>
              </a:rPr>
              <a:t/>
            </a:r>
            <a:br>
              <a:rPr lang="he-IL" sz="2000" b="1" dirty="0" smtClean="0">
                <a:cs typeface="+mn-cs"/>
              </a:rPr>
            </a:br>
            <a:r>
              <a:rPr lang="he-IL" sz="2000" dirty="0" smtClean="0">
                <a:cs typeface="+mn-cs"/>
              </a:rPr>
              <a:t/>
            </a:r>
            <a:br>
              <a:rPr lang="he-IL" sz="2000" dirty="0" smtClean="0">
                <a:cs typeface="+mn-cs"/>
              </a:rPr>
            </a:br>
            <a:endParaRPr lang="he-IL" sz="2000" dirty="0">
              <a:cs typeface="+mn-cs"/>
            </a:endParaRPr>
          </a:p>
        </p:txBody>
      </p:sp>
      <p:sp>
        <p:nvSpPr>
          <p:cNvPr id="6" name="מלבן 5"/>
          <p:cNvSpPr/>
          <p:nvPr/>
        </p:nvSpPr>
        <p:spPr>
          <a:xfrm>
            <a:off x="755576" y="987574"/>
            <a:ext cx="7992888" cy="1600438"/>
          </a:xfrm>
          <a:prstGeom prst="rect">
            <a:avLst/>
          </a:prstGeom>
        </p:spPr>
        <p:txBody>
          <a:bodyPr wrap="square">
            <a:spAutoFit/>
          </a:bodyPr>
          <a:lstStyle/>
          <a:p>
            <a:pPr algn="ctr"/>
            <a:r>
              <a:rPr lang="he-IL" sz="2000" dirty="0" smtClean="0">
                <a:solidFill>
                  <a:srgbClr val="002060"/>
                </a:solidFill>
              </a:rPr>
              <a:t>     </a:t>
            </a:r>
            <a:r>
              <a:rPr lang="ar-SA" sz="2000" dirty="0" smtClean="0">
                <a:solidFill>
                  <a:srgbClr val="002060"/>
                </a:solidFill>
              </a:rPr>
              <a:t>لمنع الاصابة بالبرق بمباني السكن اخترع بنجامين </a:t>
            </a:r>
            <a:r>
              <a:rPr lang="ar-SA" sz="2000" dirty="0" err="1" smtClean="0">
                <a:solidFill>
                  <a:srgbClr val="002060"/>
                </a:solidFill>
              </a:rPr>
              <a:t>فرانكلين</a:t>
            </a:r>
            <a:r>
              <a:rPr lang="ar-SA" sz="2000" dirty="0" smtClean="0">
                <a:solidFill>
                  <a:srgbClr val="002060"/>
                </a:solidFill>
              </a:rPr>
              <a:t> جهاز يطلق عليه اسم</a:t>
            </a:r>
          </a:p>
          <a:p>
            <a:pPr algn="ctr"/>
            <a:r>
              <a:rPr lang="ar-SA" sz="2000" b="1" dirty="0" smtClean="0">
                <a:solidFill>
                  <a:srgbClr val="002060"/>
                </a:solidFill>
              </a:rPr>
              <a:t>الواقية من الصواعق </a:t>
            </a:r>
            <a:r>
              <a:rPr lang="ar-SA" sz="2000" b="1" dirty="0" err="1" smtClean="0">
                <a:solidFill>
                  <a:srgbClr val="002060"/>
                </a:solidFill>
              </a:rPr>
              <a:t>والبرق.</a:t>
            </a:r>
            <a:r>
              <a:rPr lang="ar-SA" sz="2000" b="1" dirty="0" smtClean="0">
                <a:solidFill>
                  <a:srgbClr val="002060"/>
                </a:solidFill>
              </a:rPr>
              <a:t> </a:t>
            </a:r>
            <a:endParaRPr lang="he-IL" b="1" dirty="0" smtClean="0">
              <a:solidFill>
                <a:srgbClr val="002060"/>
              </a:solidFill>
            </a:endParaRPr>
          </a:p>
          <a:p>
            <a:pPr algn="ctr"/>
            <a:r>
              <a:rPr lang="he-IL" b="1" dirty="0">
                <a:solidFill>
                  <a:srgbClr val="002060"/>
                </a:solidFill>
              </a:rPr>
              <a:t> </a:t>
            </a:r>
            <a:r>
              <a:rPr lang="he-IL" b="1" dirty="0" smtClean="0">
                <a:solidFill>
                  <a:srgbClr val="002060"/>
                </a:solidFill>
              </a:rPr>
              <a:t>    </a:t>
            </a:r>
          </a:p>
          <a:p>
            <a:r>
              <a:rPr lang="he-IL" sz="2000" b="1" dirty="0" smtClean="0">
                <a:solidFill>
                  <a:srgbClr val="002060"/>
                </a:solidFill>
              </a:rPr>
              <a:t/>
            </a:r>
            <a:br>
              <a:rPr lang="he-IL" sz="2000" b="1" dirty="0" smtClean="0">
                <a:solidFill>
                  <a:srgbClr val="002060"/>
                </a:solidFill>
              </a:rPr>
            </a:br>
            <a:endParaRPr lang="he-IL" sz="2000" dirty="0">
              <a:solidFill>
                <a:srgbClr val="002060"/>
              </a:solidFill>
            </a:endParaRPr>
          </a:p>
        </p:txBody>
      </p:sp>
      <p:sp>
        <p:nvSpPr>
          <p:cNvPr id="7" name="מלבן 6"/>
          <p:cNvSpPr/>
          <p:nvPr/>
        </p:nvSpPr>
        <p:spPr>
          <a:xfrm>
            <a:off x="827584" y="1779662"/>
            <a:ext cx="7344816" cy="923330"/>
          </a:xfrm>
          <a:prstGeom prst="rect">
            <a:avLst/>
          </a:prstGeom>
        </p:spPr>
        <p:txBody>
          <a:bodyPr wrap="square">
            <a:spAutoFit/>
          </a:bodyPr>
          <a:lstStyle/>
          <a:p>
            <a:pPr algn="ctr"/>
            <a:r>
              <a:rPr lang="ar-SA" b="1" dirty="0" smtClean="0">
                <a:solidFill>
                  <a:srgbClr val="002060"/>
                </a:solidFill>
              </a:rPr>
              <a:t>الواقية </a:t>
            </a:r>
            <a:r>
              <a:rPr lang="ar-SA" dirty="0" smtClean="0">
                <a:solidFill>
                  <a:srgbClr val="002060"/>
                </a:solidFill>
              </a:rPr>
              <a:t>مصنوعة من قضيب معدني موصل، يثبت بسطح المنزل، وكابل موصل جيد للكهرباء متصل مباشرة في الأرض</a:t>
            </a:r>
            <a:endParaRPr lang="he-IL" dirty="0" smtClean="0">
              <a:solidFill>
                <a:srgbClr val="002060"/>
              </a:solidFill>
            </a:endParaRPr>
          </a:p>
          <a:p>
            <a:pPr algn="ctr"/>
            <a:r>
              <a:rPr lang="he-IL" dirty="0" smtClean="0">
                <a:solidFill>
                  <a:srgbClr val="002060"/>
                </a:solidFill>
              </a:rPr>
              <a:t>. </a:t>
            </a:r>
            <a:r>
              <a:rPr lang="ar-SA" dirty="0" smtClean="0">
                <a:solidFill>
                  <a:srgbClr val="002060"/>
                </a:solidFill>
              </a:rPr>
              <a:t>هكذا تصل الشحنات الكهربائية الارض المتجه من البرق.</a:t>
            </a:r>
            <a:r>
              <a:rPr lang="he-IL" dirty="0" smtClean="0">
                <a:solidFill>
                  <a:srgbClr val="002060"/>
                </a:solidFill>
              </a:rPr>
              <a:t> </a:t>
            </a:r>
            <a:endParaRPr lang="he-IL" dirty="0">
              <a:solidFill>
                <a:srgbClr val="002060"/>
              </a:solidFill>
            </a:endParaRPr>
          </a:p>
        </p:txBody>
      </p:sp>
      <p:sp>
        <p:nvSpPr>
          <p:cNvPr id="9" name="כוכב עם 7 פינות 8"/>
          <p:cNvSpPr/>
          <p:nvPr/>
        </p:nvSpPr>
        <p:spPr>
          <a:xfrm>
            <a:off x="1115616" y="3147814"/>
            <a:ext cx="3384376" cy="1512168"/>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1600" dirty="0" smtClean="0">
                <a:solidFill>
                  <a:srgbClr val="002060"/>
                </a:solidFill>
              </a:rPr>
              <a:t>في عدم تواجد واقية للصواعق البرقية علينا قطع التيار الكهرباء الموصل للأجهزة الكهربائية</a:t>
            </a:r>
            <a:r>
              <a:rPr lang="he-IL" sz="1600" dirty="0" smtClean="0">
                <a:solidFill>
                  <a:srgbClr val="002060"/>
                </a:solidFill>
              </a:rPr>
              <a:t> </a:t>
            </a:r>
            <a:r>
              <a:rPr lang="ar-SA" sz="1600" dirty="0" smtClean="0">
                <a:solidFill>
                  <a:srgbClr val="002060"/>
                </a:solidFill>
              </a:rPr>
              <a:t>وإخراجهم من </a:t>
            </a:r>
            <a:r>
              <a:rPr lang="ar-SA" sz="1600" dirty="0" err="1" smtClean="0">
                <a:solidFill>
                  <a:srgbClr val="002060"/>
                </a:solidFill>
              </a:rPr>
              <a:t>القابس</a:t>
            </a:r>
            <a:r>
              <a:rPr lang="ar-SA" sz="1600" dirty="0" smtClean="0">
                <a:solidFill>
                  <a:srgbClr val="002060"/>
                </a:solidFill>
              </a:rPr>
              <a:t> </a:t>
            </a:r>
            <a:r>
              <a:rPr lang="ar-SA" sz="1600" dirty="0" err="1" smtClean="0">
                <a:solidFill>
                  <a:srgbClr val="002060"/>
                </a:solidFill>
              </a:rPr>
              <a:t>.</a:t>
            </a:r>
            <a:endParaRPr lang="he-IL" sz="1600" dirty="0">
              <a:solidFill>
                <a:srgbClr val="002060"/>
              </a:solidFill>
            </a:endParaRPr>
          </a:p>
        </p:txBody>
      </p:sp>
      <p:sp>
        <p:nvSpPr>
          <p:cNvPr id="11" name="כוכב עם 7 פינות 10"/>
          <p:cNvSpPr/>
          <p:nvPr/>
        </p:nvSpPr>
        <p:spPr>
          <a:xfrm>
            <a:off x="4932040" y="3147814"/>
            <a:ext cx="3312368" cy="144845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200" dirty="0" smtClean="0">
                <a:solidFill>
                  <a:schemeClr val="tx1"/>
                </a:solidFill>
              </a:rPr>
              <a:t> </a:t>
            </a:r>
            <a:r>
              <a:rPr lang="ar-SA" sz="1400" dirty="0" smtClean="0">
                <a:solidFill>
                  <a:srgbClr val="002060"/>
                </a:solidFill>
              </a:rPr>
              <a:t>عند حدوث عاصفة رعدية وبرق علينا الابتعاد عن الاشجار المتجه نحوهم البرق، علينا الاستلقاء على الارض والابتعاد عن اجسام عالية.</a:t>
            </a:r>
            <a:endParaRPr lang="he-IL" sz="1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55576" y="1635646"/>
            <a:ext cx="7772400" cy="1102519"/>
          </a:xfrm>
        </p:spPr>
        <p:txBody>
          <a:bodyPr/>
          <a:lstStyle/>
          <a:p>
            <a:r>
              <a:rPr lang="he-IL" dirty="0" smtClean="0"/>
              <a:t/>
            </a:r>
            <a:br>
              <a:rPr lang="he-IL" dirty="0" smtClean="0"/>
            </a:br>
            <a:endParaRPr lang="he-IL" dirty="0"/>
          </a:p>
        </p:txBody>
      </p:sp>
      <p:sp>
        <p:nvSpPr>
          <p:cNvPr id="3" name="TextBox 2"/>
          <p:cNvSpPr txBox="1"/>
          <p:nvPr/>
        </p:nvSpPr>
        <p:spPr>
          <a:xfrm>
            <a:off x="0" y="483518"/>
            <a:ext cx="8842484" cy="584775"/>
          </a:xfrm>
          <a:prstGeom prst="rect">
            <a:avLst/>
          </a:prstGeom>
          <a:noFill/>
        </p:spPr>
        <p:txBody>
          <a:bodyPr wrap="none" rtlCol="1">
            <a:spAutoFit/>
          </a:bodyPr>
          <a:lstStyle/>
          <a:p>
            <a:pPr algn="ctr"/>
            <a:r>
              <a:rPr lang="ar-SA" sz="3200" b="1" dirty="0" smtClean="0">
                <a:solidFill>
                  <a:srgbClr val="FF0000"/>
                </a:solidFill>
                <a:effectLst>
                  <a:outerShdw blurRad="38100" dist="38100" dir="2700000" algn="tl">
                    <a:srgbClr val="000000">
                      <a:alpha val="43137"/>
                    </a:srgbClr>
                  </a:outerShdw>
                </a:effectLst>
              </a:rPr>
              <a:t>للتلخيص</a:t>
            </a:r>
            <a:r>
              <a:rPr lang="he-IL" sz="3200" b="1" dirty="0" smtClean="0">
                <a:solidFill>
                  <a:srgbClr val="FF0000"/>
                </a:solidFill>
                <a:effectLst>
                  <a:outerShdw blurRad="38100" dist="38100" dir="2700000" algn="tl">
                    <a:srgbClr val="000000">
                      <a:alpha val="43137"/>
                    </a:srgbClr>
                  </a:outerShdw>
                </a:effectLst>
              </a:rPr>
              <a:t>-</a:t>
            </a:r>
            <a:r>
              <a:rPr lang="ar-SA" sz="3200" b="1" dirty="0" smtClean="0">
                <a:solidFill>
                  <a:srgbClr val="FF0000"/>
                </a:solidFill>
                <a:effectLst>
                  <a:outerShdw blurRad="38100" dist="38100" dir="2700000" algn="tl">
                    <a:srgbClr val="000000">
                      <a:alpha val="43137"/>
                    </a:srgbClr>
                  </a:outerShdw>
                </a:effectLst>
              </a:rPr>
              <a:t>ادوات السلامة والأمان التي </a:t>
            </a:r>
            <a:r>
              <a:rPr lang="ar-SA" sz="3200" b="1" dirty="0" err="1" smtClean="0">
                <a:solidFill>
                  <a:srgbClr val="FF0000"/>
                </a:solidFill>
                <a:effectLst>
                  <a:outerShdw blurRad="38100" dist="38100" dir="2700000" algn="tl">
                    <a:srgbClr val="000000">
                      <a:alpha val="43137"/>
                    </a:srgbClr>
                  </a:outerShdw>
                </a:effectLst>
              </a:rPr>
              <a:t>تعلمناها</a:t>
            </a:r>
            <a:r>
              <a:rPr lang="ar-SA" sz="3200" b="1" dirty="0" smtClean="0">
                <a:solidFill>
                  <a:srgbClr val="FF0000"/>
                </a:solidFill>
                <a:effectLst>
                  <a:outerShdw blurRad="38100" dist="38100" dir="2700000" algn="tl">
                    <a:srgbClr val="000000">
                      <a:alpha val="43137"/>
                    </a:srgbClr>
                  </a:outerShdw>
                </a:effectLst>
              </a:rPr>
              <a:t> من هذا الجزء هي:</a:t>
            </a:r>
            <a:endParaRPr lang="he-IL" sz="3200" b="1" dirty="0">
              <a:solidFill>
                <a:srgbClr val="FF0000"/>
              </a:solidFill>
              <a:effectLst>
                <a:outerShdw blurRad="38100" dist="38100" dir="2700000" algn="tl">
                  <a:srgbClr val="000000">
                    <a:alpha val="43137"/>
                  </a:srgbClr>
                </a:outerShdw>
              </a:effectLst>
            </a:endParaRPr>
          </a:p>
        </p:txBody>
      </p:sp>
      <p:sp>
        <p:nvSpPr>
          <p:cNvPr id="4" name="מלבן מעוגל 3"/>
          <p:cNvSpPr/>
          <p:nvPr/>
        </p:nvSpPr>
        <p:spPr>
          <a:xfrm>
            <a:off x="3131840" y="1491630"/>
            <a:ext cx="4464496" cy="79208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002060"/>
                </a:solidFill>
              </a:rPr>
              <a:t>ممنوع اللعب بالقرب من عامود الكهرباء والأسلاك الكهربائية</a:t>
            </a:r>
            <a:r>
              <a:rPr lang="he-IL" sz="2400" b="1" dirty="0" smtClean="0">
                <a:solidFill>
                  <a:srgbClr val="002060"/>
                </a:solidFill>
              </a:rPr>
              <a:t>.</a:t>
            </a:r>
            <a:endParaRPr lang="he-IL" sz="2400" b="1" dirty="0">
              <a:solidFill>
                <a:srgbClr val="002060"/>
              </a:solidFill>
            </a:endParaRPr>
          </a:p>
        </p:txBody>
      </p:sp>
      <p:sp>
        <p:nvSpPr>
          <p:cNvPr id="5" name="מלבן מעוגל 4"/>
          <p:cNvSpPr/>
          <p:nvPr/>
        </p:nvSpPr>
        <p:spPr>
          <a:xfrm rot="10800000" flipV="1">
            <a:off x="3131840" y="2427734"/>
            <a:ext cx="4464496" cy="108012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002060"/>
                </a:solidFill>
              </a:rPr>
              <a:t>من تطير طائرة ورقية تحت عامود الكهرباء والأسلاك الكهربائية فقط نقوم بتطيرها في مكان مفتوح.</a:t>
            </a:r>
            <a:r>
              <a:rPr lang="he-IL" sz="2400" b="1" dirty="0" smtClean="0">
                <a:solidFill>
                  <a:srgbClr val="002060"/>
                </a:solidFill>
              </a:rPr>
              <a:t> </a:t>
            </a:r>
            <a:endParaRPr lang="he-IL" sz="2400" b="1" dirty="0">
              <a:solidFill>
                <a:srgbClr val="002060"/>
              </a:solidFill>
            </a:endParaRPr>
          </a:p>
        </p:txBody>
      </p:sp>
      <p:sp>
        <p:nvSpPr>
          <p:cNvPr id="6" name="מלבן מעוגל 5"/>
          <p:cNvSpPr/>
          <p:nvPr/>
        </p:nvSpPr>
        <p:spPr>
          <a:xfrm>
            <a:off x="3203848" y="3651870"/>
            <a:ext cx="4392488" cy="10081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002060"/>
                </a:solidFill>
              </a:rPr>
              <a:t>عند حدوث عاصفة رعدية وبرق علينا الابتعاد عن الاشجار والاستلقاء على الأرض </a:t>
            </a:r>
            <a:endParaRPr lang="he-IL" sz="2400" b="1" dirty="0">
              <a:solidFill>
                <a:srgbClr val="002060"/>
              </a:solidFill>
            </a:endParaRPr>
          </a:p>
        </p:txBody>
      </p:sp>
      <p:pic>
        <p:nvPicPr>
          <p:cNvPr id="2050" name="Picture 2"/>
          <p:cNvPicPr>
            <a:picLocks noChangeAspect="1" noChangeArrowheads="1"/>
          </p:cNvPicPr>
          <p:nvPr/>
        </p:nvPicPr>
        <p:blipFill>
          <a:blip r:embed="rId2" cstate="print"/>
          <a:srcRect/>
          <a:stretch>
            <a:fillRect/>
          </a:stretch>
        </p:blipFill>
        <p:spPr bwMode="auto">
          <a:xfrm>
            <a:off x="560145" y="1203598"/>
            <a:ext cx="2355671" cy="3312368"/>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1059582"/>
            <a:ext cx="7200800" cy="2862322"/>
          </a:xfrm>
          <a:prstGeom prst="rect">
            <a:avLst/>
          </a:prstGeom>
          <a:noFill/>
        </p:spPr>
        <p:txBody>
          <a:bodyPr wrap="square" rtlCol="1">
            <a:spAutoFit/>
          </a:bodyPr>
          <a:lstStyle/>
          <a:p>
            <a:endParaRPr lang="he-IL" sz="2000" dirty="0" smtClean="0">
              <a:solidFill>
                <a:srgbClr val="002060"/>
              </a:solidFill>
            </a:endParaRPr>
          </a:p>
          <a:p>
            <a:pPr>
              <a:buFont typeface="Arial" pitchFamily="34" charset="0"/>
              <a:buChar char="•"/>
            </a:pPr>
            <a:r>
              <a:rPr lang="he-IL" sz="2000" dirty="0" smtClean="0">
                <a:solidFill>
                  <a:srgbClr val="002060"/>
                </a:solidFill>
              </a:rPr>
              <a:t> </a:t>
            </a:r>
            <a:r>
              <a:rPr lang="ar-SA" sz="2000" dirty="0" smtClean="0">
                <a:solidFill>
                  <a:srgbClr val="002060"/>
                </a:solidFill>
              </a:rPr>
              <a:t>نقسم الصف الى مجموعتين</a:t>
            </a:r>
            <a:r>
              <a:rPr lang="he-IL" sz="2000" dirty="0" smtClean="0">
                <a:solidFill>
                  <a:srgbClr val="002060"/>
                </a:solidFill>
              </a:rPr>
              <a:t>. </a:t>
            </a:r>
          </a:p>
          <a:p>
            <a:pPr>
              <a:buFont typeface="Arial" pitchFamily="34" charset="0"/>
              <a:buChar char="•"/>
            </a:pPr>
            <a:r>
              <a:rPr lang="en-US" sz="2000" dirty="0" smtClean="0">
                <a:solidFill>
                  <a:srgbClr val="002060"/>
                </a:solidFill>
              </a:rPr>
              <a:t> </a:t>
            </a:r>
            <a:r>
              <a:rPr lang="ar-SA" sz="2000" dirty="0" smtClean="0">
                <a:solidFill>
                  <a:srgbClr val="002060"/>
                </a:solidFill>
              </a:rPr>
              <a:t>كل مجموعة تحصل على سؤال عليها الاجابة عليه.</a:t>
            </a:r>
            <a:endParaRPr lang="en-US" sz="2000" dirty="0" smtClean="0">
              <a:solidFill>
                <a:srgbClr val="002060"/>
              </a:solidFill>
            </a:endParaRPr>
          </a:p>
          <a:p>
            <a:pPr>
              <a:buFont typeface="Arial" pitchFamily="34" charset="0"/>
              <a:buChar char="•"/>
            </a:pPr>
            <a:r>
              <a:rPr lang="he-IL" sz="2000" dirty="0" smtClean="0">
                <a:solidFill>
                  <a:srgbClr val="002060"/>
                </a:solidFill>
              </a:rPr>
              <a:t> </a:t>
            </a:r>
            <a:r>
              <a:rPr lang="ar-SA" sz="2000" dirty="0" smtClean="0">
                <a:solidFill>
                  <a:srgbClr val="002060"/>
                </a:solidFill>
              </a:rPr>
              <a:t>قبل الحصول على السؤال على الفرقة المراهنة من 1-10 اذا اجابوا ادابة صحيحة سيحصلون على النقاط التي راهنوا </a:t>
            </a:r>
            <a:r>
              <a:rPr lang="ar-SA" sz="2000" dirty="0" err="1" smtClean="0">
                <a:solidFill>
                  <a:srgbClr val="002060"/>
                </a:solidFill>
              </a:rPr>
              <a:t>عليها.</a:t>
            </a:r>
            <a:r>
              <a:rPr lang="ar-SA" sz="2000" dirty="0" smtClean="0">
                <a:solidFill>
                  <a:srgbClr val="002060"/>
                </a:solidFill>
              </a:rPr>
              <a:t> </a:t>
            </a:r>
            <a:r>
              <a:rPr lang="ar-SA" sz="2000" dirty="0" err="1" smtClean="0">
                <a:solidFill>
                  <a:srgbClr val="002060"/>
                </a:solidFill>
              </a:rPr>
              <a:t>واذا</a:t>
            </a:r>
            <a:r>
              <a:rPr lang="ar-SA" sz="2000" dirty="0" smtClean="0">
                <a:solidFill>
                  <a:srgbClr val="002060"/>
                </a:solidFill>
              </a:rPr>
              <a:t> اجابوا اجابة خاطئة خسروا النقاط التي راهنوا </a:t>
            </a:r>
            <a:r>
              <a:rPr lang="ar-SA" sz="2000" dirty="0" err="1" smtClean="0">
                <a:solidFill>
                  <a:srgbClr val="002060"/>
                </a:solidFill>
              </a:rPr>
              <a:t>عليها.</a:t>
            </a:r>
            <a:r>
              <a:rPr lang="ar-SA" sz="2000" dirty="0" smtClean="0">
                <a:solidFill>
                  <a:srgbClr val="002060"/>
                </a:solidFill>
              </a:rPr>
              <a:t> </a:t>
            </a:r>
          </a:p>
          <a:p>
            <a:pPr>
              <a:buFont typeface="Arial" pitchFamily="34" charset="0"/>
              <a:buChar char="•"/>
            </a:pPr>
            <a:r>
              <a:rPr lang="ar-SA" sz="2000" dirty="0" smtClean="0">
                <a:solidFill>
                  <a:srgbClr val="002060"/>
                </a:solidFill>
              </a:rPr>
              <a:t> المجموعة الفائزة: هي الاكثر تجميعا للنقاط.</a:t>
            </a:r>
            <a:endParaRPr lang="he-IL" sz="2000" dirty="0" smtClean="0">
              <a:solidFill>
                <a:srgbClr val="002060"/>
              </a:solidFill>
            </a:endParaRPr>
          </a:p>
          <a:p>
            <a:pPr>
              <a:buFont typeface="Arial" pitchFamily="34" charset="0"/>
              <a:buChar char="•"/>
            </a:pPr>
            <a:r>
              <a:rPr lang="ar-SA" sz="2000" dirty="0" smtClean="0">
                <a:solidFill>
                  <a:srgbClr val="002060"/>
                </a:solidFill>
              </a:rPr>
              <a:t>في بداية اللعبة كل مجموعة تحصل على 5 </a:t>
            </a:r>
            <a:r>
              <a:rPr lang="ar-SA" sz="2000" dirty="0" err="1" smtClean="0">
                <a:solidFill>
                  <a:srgbClr val="002060"/>
                </a:solidFill>
              </a:rPr>
              <a:t>نقاط </a:t>
            </a:r>
            <a:r>
              <a:rPr lang="ar-SA" sz="2000" dirty="0" err="1" smtClean="0">
                <a:solidFill>
                  <a:srgbClr val="002060"/>
                </a:solidFill>
              </a:rPr>
              <a:t>.</a:t>
            </a:r>
            <a:r>
              <a:rPr lang="ar-SA" sz="2000" dirty="0" smtClean="0">
                <a:solidFill>
                  <a:srgbClr val="002060"/>
                </a:solidFill>
              </a:rPr>
              <a:t> </a:t>
            </a:r>
            <a:r>
              <a:rPr lang="ar-SA" sz="2000" dirty="0" smtClean="0">
                <a:solidFill>
                  <a:srgbClr val="002060"/>
                </a:solidFill>
                <a:hlinkClick r:id="rId2" action="ppaction://hlinksldjump"/>
              </a:rPr>
              <a:t>رابط الجدول</a:t>
            </a:r>
            <a:endParaRPr lang="ar-SA" sz="2000" dirty="0" smtClean="0">
              <a:solidFill>
                <a:srgbClr val="002060"/>
              </a:solidFill>
            </a:endParaRPr>
          </a:p>
          <a:p>
            <a:endParaRPr lang="he-IL" sz="2000" dirty="0" smtClean="0">
              <a:solidFill>
                <a:srgbClr val="002060"/>
              </a:solidFill>
            </a:endParaRPr>
          </a:p>
        </p:txBody>
      </p:sp>
      <p:sp>
        <p:nvSpPr>
          <p:cNvPr id="3" name="TextBox 2"/>
          <p:cNvSpPr txBox="1"/>
          <p:nvPr/>
        </p:nvSpPr>
        <p:spPr>
          <a:xfrm>
            <a:off x="2267744" y="483518"/>
            <a:ext cx="4608512" cy="584775"/>
          </a:xfrm>
          <a:prstGeom prst="rect">
            <a:avLst/>
          </a:prstGeom>
          <a:noFill/>
        </p:spPr>
        <p:txBody>
          <a:bodyPr wrap="square" rtlCol="0">
            <a:spAutoFit/>
          </a:bodyPr>
          <a:lstStyle/>
          <a:p>
            <a:pPr algn="ctr"/>
            <a:r>
              <a:rPr lang="ar-SA" sz="3200" b="1" dirty="0" smtClean="0">
                <a:solidFill>
                  <a:srgbClr val="FF0000"/>
                </a:solidFill>
                <a:effectLst>
                  <a:outerShdw blurRad="38100" dist="38100" dir="2700000" algn="tl">
                    <a:srgbClr val="000000">
                      <a:alpha val="43137"/>
                    </a:srgbClr>
                  </a:outerShdw>
                </a:effectLst>
              </a:rPr>
              <a:t>هيا بنا نلخص عن طريق مسابقة</a:t>
            </a:r>
            <a:endParaRPr lang="he-IL" sz="3200" b="1" dirty="0" smtClean="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0546" y="555526"/>
            <a:ext cx="6723380" cy="1354217"/>
          </a:xfrm>
          <a:prstGeom prst="rect">
            <a:avLst/>
          </a:prstGeom>
          <a:noFill/>
        </p:spPr>
        <p:txBody>
          <a:bodyPr wrap="none" rtlCol="1">
            <a:spAutoFit/>
          </a:bodyPr>
          <a:lstStyle/>
          <a:p>
            <a:endParaRPr lang="he-IL" sz="3200" dirty="0" smtClean="0">
              <a:effectLst>
                <a:outerShdw blurRad="38100" dist="38100" dir="2700000" algn="tl">
                  <a:srgbClr val="000000">
                    <a:alpha val="43137"/>
                  </a:srgbClr>
                </a:outerShdw>
              </a:effectLst>
            </a:endParaRPr>
          </a:p>
          <a:p>
            <a:r>
              <a:rPr lang="he-IL" sz="3200" b="1" dirty="0" smtClean="0">
                <a:solidFill>
                  <a:srgbClr val="FF0000"/>
                </a:solidFill>
                <a:effectLst>
                  <a:outerShdw blurRad="38100" dist="38100" dir="2700000" algn="tl">
                    <a:srgbClr val="000000">
                      <a:alpha val="43137"/>
                    </a:srgbClr>
                  </a:outerShdw>
                </a:effectLst>
              </a:rPr>
              <a:t>1.</a:t>
            </a:r>
            <a:r>
              <a:rPr lang="ar-SA" sz="3200" b="1" dirty="0" smtClean="0">
                <a:solidFill>
                  <a:srgbClr val="FF0000"/>
                </a:solidFill>
                <a:effectLst>
                  <a:outerShdw blurRad="38100" dist="38100" dir="2700000" algn="tl">
                    <a:srgbClr val="000000">
                      <a:alpha val="43137"/>
                    </a:srgbClr>
                  </a:outerShdw>
                </a:effectLst>
              </a:rPr>
              <a:t>من هو اول شخص اكتشف الطاقة في الطبيعة؟</a:t>
            </a:r>
            <a:r>
              <a:rPr lang="he-IL" sz="3200" b="1" dirty="0" smtClean="0">
                <a:solidFill>
                  <a:srgbClr val="FF0000"/>
                </a:solidFill>
                <a:effectLst>
                  <a:outerShdw blurRad="38100" dist="38100" dir="2700000" algn="tl">
                    <a:srgbClr val="000000">
                      <a:alpha val="43137"/>
                    </a:srgbClr>
                  </a:outerShdw>
                </a:effectLst>
              </a:rPr>
              <a:t> </a:t>
            </a:r>
          </a:p>
          <a:p>
            <a:endParaRPr lang="he-IL" dirty="0" smtClean="0"/>
          </a:p>
        </p:txBody>
      </p:sp>
      <p:sp>
        <p:nvSpPr>
          <p:cNvPr id="6" name="אליפסה 5"/>
          <p:cNvSpPr/>
          <p:nvPr/>
        </p:nvSpPr>
        <p:spPr>
          <a:xfrm>
            <a:off x="3347864" y="1851670"/>
            <a:ext cx="2520280" cy="2232248"/>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SA" sz="3600" b="1" dirty="0" smtClean="0">
                <a:solidFill>
                  <a:schemeClr val="bg1"/>
                </a:solidFill>
              </a:rPr>
              <a:t>يوناني باسم </a:t>
            </a:r>
            <a:r>
              <a:rPr lang="ar-SA" sz="3600" b="1" dirty="0" err="1" smtClean="0">
                <a:solidFill>
                  <a:schemeClr val="bg1"/>
                </a:solidFill>
              </a:rPr>
              <a:t>طاليس</a:t>
            </a:r>
            <a:r>
              <a:rPr lang="ar-SA" sz="3600" b="1" dirty="0" smtClean="0">
                <a:solidFill>
                  <a:schemeClr val="bg1"/>
                </a:solidFill>
              </a:rPr>
              <a:t> </a:t>
            </a:r>
            <a:endParaRPr lang="he-IL" sz="3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0568" y="699542"/>
            <a:ext cx="8735402" cy="1354217"/>
          </a:xfrm>
          <a:prstGeom prst="rect">
            <a:avLst/>
          </a:prstGeom>
          <a:noFill/>
        </p:spPr>
        <p:txBody>
          <a:bodyPr wrap="square" rtlCol="1">
            <a:spAutoFit/>
          </a:bodyPr>
          <a:lstStyle/>
          <a:p>
            <a:r>
              <a:rPr lang="he-IL" sz="3200" b="1" dirty="0" smtClean="0">
                <a:solidFill>
                  <a:srgbClr val="FF0000"/>
                </a:solidFill>
                <a:effectLst>
                  <a:outerShdw blurRad="38100" dist="38100" dir="2700000" algn="tl">
                    <a:srgbClr val="000000">
                      <a:alpha val="43137"/>
                    </a:srgbClr>
                  </a:outerShdw>
                </a:effectLst>
              </a:rPr>
              <a:t>2.</a:t>
            </a:r>
            <a:r>
              <a:rPr lang="ar-SA" sz="3200" b="1" dirty="0" smtClean="0">
                <a:solidFill>
                  <a:srgbClr val="FF0000"/>
                </a:solidFill>
                <a:effectLst>
                  <a:outerShdw blurRad="38100" dist="38100" dir="2700000" algn="tl">
                    <a:srgbClr val="000000">
                      <a:alpha val="43137"/>
                    </a:srgbClr>
                  </a:outerShdw>
                </a:effectLst>
              </a:rPr>
              <a:t>ما المشترك بين اضاءة الضوء والركوب على الدراجة </a:t>
            </a:r>
          </a:p>
          <a:p>
            <a:r>
              <a:rPr lang="ar-SA" sz="3200" b="1" dirty="0" smtClean="0">
                <a:solidFill>
                  <a:srgbClr val="FF0000"/>
                </a:solidFill>
                <a:effectLst>
                  <a:outerShdw blurRad="38100" dist="38100" dir="2700000" algn="tl">
                    <a:srgbClr val="000000">
                      <a:alpha val="43137"/>
                    </a:srgbClr>
                  </a:outerShdw>
                </a:effectLst>
              </a:rPr>
              <a:t> الهوائية والتسخين المياه؟</a:t>
            </a:r>
            <a:r>
              <a:rPr lang="he-IL" sz="3200" b="1" dirty="0" smtClean="0">
                <a:solidFill>
                  <a:srgbClr val="FF0000"/>
                </a:solidFill>
                <a:effectLst>
                  <a:outerShdw blurRad="38100" dist="38100" dir="2700000" algn="tl">
                    <a:srgbClr val="000000">
                      <a:alpha val="43137"/>
                    </a:srgbClr>
                  </a:outerShdw>
                </a:effectLst>
              </a:rPr>
              <a:t> </a:t>
            </a:r>
          </a:p>
          <a:p>
            <a:endParaRPr lang="he-IL" dirty="0"/>
          </a:p>
        </p:txBody>
      </p:sp>
      <p:sp>
        <p:nvSpPr>
          <p:cNvPr id="5" name="אליפסה 4"/>
          <p:cNvSpPr/>
          <p:nvPr/>
        </p:nvSpPr>
        <p:spPr>
          <a:xfrm>
            <a:off x="3203848" y="1995686"/>
            <a:ext cx="2664296" cy="2088232"/>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SA" sz="2400" b="1" dirty="0" smtClean="0">
                <a:solidFill>
                  <a:schemeClr val="bg1"/>
                </a:solidFill>
                <a:latin typeface="Arial" pitchFamily="34" charset="0"/>
                <a:cs typeface="Arial" pitchFamily="34" charset="0"/>
              </a:rPr>
              <a:t>في المهام هذه نستغل اشكال مختلفة من الطاقة</a:t>
            </a:r>
            <a:endParaRPr lang="he-IL"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7757" y="483518"/>
            <a:ext cx="7369325" cy="584775"/>
          </a:xfrm>
          <a:prstGeom prst="rect">
            <a:avLst/>
          </a:prstGeom>
          <a:noFill/>
        </p:spPr>
        <p:txBody>
          <a:bodyPr wrap="none" rtlCol="1">
            <a:spAutoFit/>
          </a:bodyPr>
          <a:lstStyle/>
          <a:p>
            <a:r>
              <a:rPr lang="he-IL" sz="3200" b="1" dirty="0" smtClean="0">
                <a:solidFill>
                  <a:srgbClr val="FF0000"/>
                </a:solidFill>
                <a:effectLst>
                  <a:outerShdw blurRad="38100" dist="38100" dir="2700000" algn="tl">
                    <a:srgbClr val="000000">
                      <a:alpha val="43137"/>
                    </a:srgbClr>
                  </a:outerShdw>
                </a:effectLst>
              </a:rPr>
              <a:t>3.</a:t>
            </a:r>
            <a:r>
              <a:rPr lang="ar-SA" sz="3200" b="1" dirty="0" smtClean="0">
                <a:solidFill>
                  <a:srgbClr val="FF0000"/>
                </a:solidFill>
                <a:effectLst>
                  <a:outerShdw blurRad="38100" dist="38100" dir="2700000" algn="tl">
                    <a:srgbClr val="000000">
                      <a:alpha val="43137"/>
                    </a:srgbClr>
                  </a:outerShdw>
                </a:effectLst>
              </a:rPr>
              <a:t>أي انواع مصادر طاقة تحدثنا عنها خلال هذا الجزء؟</a:t>
            </a:r>
            <a:endParaRPr lang="he-IL" sz="3200" b="1" dirty="0">
              <a:solidFill>
                <a:srgbClr val="FF0000"/>
              </a:solidFill>
              <a:effectLst>
                <a:outerShdw blurRad="38100" dist="38100" dir="2700000" algn="tl">
                  <a:srgbClr val="000000">
                    <a:alpha val="43137"/>
                  </a:srgbClr>
                </a:outerShdw>
              </a:effectLst>
            </a:endParaRPr>
          </a:p>
        </p:txBody>
      </p:sp>
      <p:sp>
        <p:nvSpPr>
          <p:cNvPr id="5" name="אליפסה 4"/>
          <p:cNvSpPr/>
          <p:nvPr/>
        </p:nvSpPr>
        <p:spPr>
          <a:xfrm>
            <a:off x="3203848" y="1419622"/>
            <a:ext cx="2736304" cy="2016224"/>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SA" sz="2800" b="1" dirty="0" err="1" smtClean="0"/>
              <a:t>الشمس </a:t>
            </a:r>
            <a:r>
              <a:rPr lang="ar-SA" sz="2800" b="1" dirty="0" smtClean="0"/>
              <a:t>، الرياح، المياه، النفط </a:t>
            </a:r>
            <a:r>
              <a:rPr lang="ar-SA" sz="2800" b="1" dirty="0" err="1" smtClean="0"/>
              <a:t>نالغاز</a:t>
            </a:r>
            <a:r>
              <a:rPr lang="ar-SA" sz="2800" b="1" dirty="0" smtClean="0"/>
              <a:t> الطبيعي، الوقود.</a:t>
            </a:r>
            <a:endParaRPr lang="he-IL"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47664" y="267495"/>
            <a:ext cx="6480720" cy="1152128"/>
          </a:xfrm>
        </p:spPr>
        <p:txBody>
          <a:bodyPr/>
          <a:lstStyle/>
          <a:p>
            <a:r>
              <a:rPr lang="ar-SA" sz="3200" b="1" dirty="0" smtClean="0">
                <a:solidFill>
                  <a:srgbClr val="FF0000"/>
                </a:solidFill>
                <a:effectLst>
                  <a:outerShdw blurRad="38100" dist="38100" dir="2700000" algn="tl">
                    <a:srgbClr val="000000">
                      <a:alpha val="43137"/>
                    </a:srgbClr>
                  </a:outerShdw>
                </a:effectLst>
                <a:latin typeface="Guttman Haim" pitchFamily="2" charset="-79"/>
                <a:cs typeface="+mn-cs"/>
              </a:rPr>
              <a:t>كيف نشأ الكهرباء في </a:t>
            </a:r>
            <a:r>
              <a:rPr lang="ar-SA" sz="3200" b="1" dirty="0" err="1" smtClean="0">
                <a:solidFill>
                  <a:srgbClr val="FF0000"/>
                </a:solidFill>
                <a:effectLst>
                  <a:outerShdw blurRad="38100" dist="38100" dir="2700000" algn="tl">
                    <a:srgbClr val="000000">
                      <a:alpha val="43137"/>
                    </a:srgbClr>
                  </a:outerShdw>
                </a:effectLst>
                <a:latin typeface="Guttman Haim" pitchFamily="2" charset="-79"/>
                <a:cs typeface="+mn-cs"/>
              </a:rPr>
              <a:t>الطبيعة؟</a:t>
            </a:r>
            <a:r>
              <a:rPr lang="ar-SA" sz="3200" b="1" dirty="0" smtClean="0">
                <a:solidFill>
                  <a:srgbClr val="FF0000"/>
                </a:solidFill>
                <a:effectLst>
                  <a:outerShdw blurRad="38100" dist="38100" dir="2700000" algn="tl">
                    <a:srgbClr val="000000">
                      <a:alpha val="43137"/>
                    </a:srgbClr>
                  </a:outerShdw>
                </a:effectLst>
                <a:latin typeface="Guttman Haim" pitchFamily="2" charset="-79"/>
                <a:cs typeface="+mn-cs"/>
              </a:rPr>
              <a:t> </a:t>
            </a:r>
            <a:br>
              <a:rPr lang="ar-SA" sz="3200" b="1" dirty="0" smtClean="0">
                <a:solidFill>
                  <a:srgbClr val="FF0000"/>
                </a:solidFill>
                <a:effectLst>
                  <a:outerShdw blurRad="38100" dist="38100" dir="2700000" algn="tl">
                    <a:srgbClr val="000000">
                      <a:alpha val="43137"/>
                    </a:srgbClr>
                  </a:outerShdw>
                </a:effectLst>
                <a:latin typeface="Guttman Haim" pitchFamily="2" charset="-79"/>
                <a:cs typeface="+mn-cs"/>
              </a:rPr>
            </a:br>
            <a:r>
              <a:rPr lang="ar-SA" sz="3200" b="1" dirty="0" smtClean="0">
                <a:solidFill>
                  <a:srgbClr val="FF0000"/>
                </a:solidFill>
                <a:effectLst>
                  <a:outerShdw blurRad="38100" dist="38100" dir="2700000" algn="tl">
                    <a:srgbClr val="000000">
                      <a:alpha val="43137"/>
                    </a:srgbClr>
                  </a:outerShdw>
                </a:effectLst>
                <a:latin typeface="Guttman Haim" pitchFamily="2" charset="-79"/>
                <a:cs typeface="+mn-cs"/>
              </a:rPr>
              <a:t>كيف يحدث؟</a:t>
            </a:r>
            <a:endParaRPr lang="he-IL" sz="3200" b="1" dirty="0">
              <a:solidFill>
                <a:srgbClr val="FF0000"/>
              </a:solidFill>
              <a:effectLst>
                <a:outerShdw blurRad="38100" dist="38100" dir="2700000" algn="tl">
                  <a:srgbClr val="000000">
                    <a:alpha val="43137"/>
                  </a:srgbClr>
                </a:outerShdw>
              </a:effectLst>
              <a:latin typeface="Guttman Haim" pitchFamily="2" charset="-79"/>
              <a:cs typeface="+mn-cs"/>
            </a:endParaRPr>
          </a:p>
        </p:txBody>
      </p:sp>
      <p:sp>
        <p:nvSpPr>
          <p:cNvPr id="3" name="כותרת משנה 2"/>
          <p:cNvSpPr>
            <a:spLocks noGrp="1"/>
          </p:cNvSpPr>
          <p:nvPr>
            <p:ph type="subTitle" idx="1"/>
          </p:nvPr>
        </p:nvSpPr>
        <p:spPr>
          <a:xfrm>
            <a:off x="1403648" y="1563638"/>
            <a:ext cx="7272808" cy="1008112"/>
          </a:xfrm>
        </p:spPr>
        <p:txBody>
          <a:bodyPr>
            <a:noAutofit/>
          </a:bodyPr>
          <a:lstStyle/>
          <a:p>
            <a:pPr algn="r"/>
            <a:r>
              <a:rPr lang="ar-SA" sz="2000" dirty="0" smtClean="0">
                <a:solidFill>
                  <a:srgbClr val="002060"/>
                </a:solidFill>
              </a:rPr>
              <a:t>انظروا حولكم في الصف والمنزل، أية أجهزة كهربائية تستخدمون في </a:t>
            </a:r>
            <a:r>
              <a:rPr lang="ar-SA" sz="2000" dirty="0" err="1" smtClean="0">
                <a:solidFill>
                  <a:srgbClr val="002060"/>
                </a:solidFill>
              </a:rPr>
              <a:t>المدرسة؟</a:t>
            </a:r>
            <a:r>
              <a:rPr lang="ar-SA" sz="2000" dirty="0" smtClean="0">
                <a:solidFill>
                  <a:srgbClr val="002060"/>
                </a:solidFill>
              </a:rPr>
              <a:t> المنزل؟</a:t>
            </a:r>
            <a:endParaRPr lang="he-IL" sz="2000" dirty="0" smtClean="0">
              <a:solidFill>
                <a:srgbClr val="002060"/>
              </a:solidFill>
            </a:endParaRPr>
          </a:p>
          <a:p>
            <a:pPr algn="r"/>
            <a:r>
              <a:rPr lang="ar-SA" sz="2000" dirty="0" smtClean="0">
                <a:solidFill>
                  <a:srgbClr val="002060"/>
                </a:solidFill>
              </a:rPr>
              <a:t>حضروا قائمة </a:t>
            </a:r>
            <a:endParaRPr lang="he-IL" sz="2000" dirty="0" smtClean="0">
              <a:solidFill>
                <a:srgbClr val="002060"/>
              </a:solidFill>
            </a:endParaRPr>
          </a:p>
          <a:p>
            <a:pPr algn="r"/>
            <a:endParaRPr lang="he-IL" sz="2000" dirty="0" smtClean="0">
              <a:solidFill>
                <a:srgbClr val="002060"/>
              </a:solidFill>
            </a:endParaRPr>
          </a:p>
          <a:p>
            <a:pPr algn="r"/>
            <a:endParaRPr lang="he-IL" sz="2000" dirty="0" smtClean="0">
              <a:solidFill>
                <a:srgbClr val="002060"/>
              </a:solidFill>
            </a:endParaRPr>
          </a:p>
          <a:p>
            <a:pPr algn="r"/>
            <a:endParaRPr lang="he-IL" sz="1800" dirty="0" smtClean="0">
              <a:solidFill>
                <a:schemeClr val="tx1"/>
              </a:solidFill>
            </a:endParaRPr>
          </a:p>
          <a:p>
            <a:pPr algn="r"/>
            <a:endParaRPr lang="he-IL" sz="1800" dirty="0" smtClean="0">
              <a:solidFill>
                <a:schemeClr val="tx1"/>
              </a:solidFill>
            </a:endParaRPr>
          </a:p>
        </p:txBody>
      </p:sp>
      <p:pic>
        <p:nvPicPr>
          <p:cNvPr id="2057" name="Picture 9" descr="http://www.efree.fav.co.il/users/files15/154168/125916567957094497.jpg">
            <a:hlinkClick r:id="" action="ppaction://hlinkshowjump?jump=nextslide"/>
          </p:cNvPr>
          <p:cNvPicPr>
            <a:picLocks noChangeAspect="1" noChangeArrowheads="1"/>
          </p:cNvPicPr>
          <p:nvPr/>
        </p:nvPicPr>
        <p:blipFill>
          <a:blip r:embed="rId2" cstate="print"/>
          <a:srcRect/>
          <a:stretch>
            <a:fillRect/>
          </a:stretch>
        </p:blipFill>
        <p:spPr bwMode="auto">
          <a:xfrm>
            <a:off x="251520" y="2571750"/>
            <a:ext cx="3036713" cy="15841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8" name="Litebulb"/>
          <p:cNvSpPr>
            <a:spLocks noEditPoints="1" noChangeArrowheads="1"/>
          </p:cNvSpPr>
          <p:nvPr/>
        </p:nvSpPr>
        <p:spPr bwMode="auto">
          <a:xfrm>
            <a:off x="539552" y="2931790"/>
            <a:ext cx="1106239" cy="941661"/>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14" name="מלבן 13"/>
          <p:cNvSpPr/>
          <p:nvPr/>
        </p:nvSpPr>
        <p:spPr>
          <a:xfrm rot="10800000" flipV="1">
            <a:off x="2411760" y="3075806"/>
            <a:ext cx="432048"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he-IL" sz="5400" b="1" spc="150" dirty="0" smtClean="0">
                <a:ln w="11430"/>
                <a:solidFill>
                  <a:srgbClr val="FF0000"/>
                </a:solidFill>
                <a:effectLst>
                  <a:outerShdw blurRad="25400" algn="tl" rotWithShape="0">
                    <a:srgbClr val="000000">
                      <a:alpha val="43000"/>
                    </a:srgbClr>
                  </a:outerShdw>
                </a:effectLst>
              </a:rPr>
              <a:t>?</a:t>
            </a:r>
            <a:endParaRPr lang="he-IL" sz="5400" b="1" cap="none" spc="150" dirty="0">
              <a:ln w="11430"/>
              <a:solidFill>
                <a:srgbClr val="FF0000"/>
              </a:solidFill>
              <a:effectLst>
                <a:outerShdw blurRad="25400" algn="tl" rotWithShape="0">
                  <a:srgbClr val="000000">
                    <a:alpha val="43000"/>
                  </a:srgbClr>
                </a:outerShdw>
              </a:effectLst>
            </a:endParaRPr>
          </a:p>
        </p:txBody>
      </p:sp>
      <p:sp>
        <p:nvSpPr>
          <p:cNvPr id="11" name="מלבן 10"/>
          <p:cNvSpPr/>
          <p:nvPr/>
        </p:nvSpPr>
        <p:spPr>
          <a:xfrm>
            <a:off x="3059832" y="2643758"/>
            <a:ext cx="5616624" cy="400110"/>
          </a:xfrm>
          <a:prstGeom prst="rect">
            <a:avLst/>
          </a:prstGeom>
        </p:spPr>
        <p:txBody>
          <a:bodyPr wrap="square">
            <a:spAutoFit/>
          </a:bodyPr>
          <a:lstStyle/>
          <a:p>
            <a:r>
              <a:rPr lang="ar-SA" sz="2000" dirty="0" smtClean="0">
                <a:solidFill>
                  <a:srgbClr val="002060"/>
                </a:solidFill>
              </a:rPr>
              <a:t>هل يوجد ممكن للطبيعة خلق الكهرباء </a:t>
            </a:r>
            <a:r>
              <a:rPr lang="ar-SA" sz="2000" dirty="0" err="1" smtClean="0">
                <a:solidFill>
                  <a:srgbClr val="002060"/>
                </a:solidFill>
              </a:rPr>
              <a:t>بها؟</a:t>
            </a:r>
            <a:r>
              <a:rPr lang="ar-SA" sz="2000" dirty="0" smtClean="0">
                <a:solidFill>
                  <a:srgbClr val="002060"/>
                </a:solidFill>
              </a:rPr>
              <a:t> </a:t>
            </a:r>
            <a:r>
              <a:rPr lang="ar-SA" sz="2000" dirty="0" err="1" smtClean="0">
                <a:solidFill>
                  <a:srgbClr val="002060"/>
                </a:solidFill>
              </a:rPr>
              <a:t>كيف ؟</a:t>
            </a:r>
            <a:endParaRPr lang="he-IL" sz="2000" dirty="0" smtClean="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3034" y="845880"/>
            <a:ext cx="7813422" cy="861774"/>
          </a:xfrm>
          <a:prstGeom prst="rect">
            <a:avLst/>
          </a:prstGeom>
          <a:noFill/>
        </p:spPr>
        <p:txBody>
          <a:bodyPr wrap="none" rtlCol="1">
            <a:spAutoFit/>
          </a:bodyPr>
          <a:lstStyle/>
          <a:p>
            <a:r>
              <a:rPr lang="he-IL" sz="3200" b="1" dirty="0" smtClean="0">
                <a:solidFill>
                  <a:srgbClr val="FF0000"/>
                </a:solidFill>
                <a:effectLst>
                  <a:outerShdw blurRad="38100" dist="38100" dir="2700000" algn="tl">
                    <a:srgbClr val="000000">
                      <a:alpha val="43137"/>
                    </a:srgbClr>
                  </a:outerShdw>
                </a:effectLst>
              </a:rPr>
              <a:t>4.</a:t>
            </a:r>
            <a:r>
              <a:rPr lang="ar-SA" sz="3200" b="1" dirty="0" smtClean="0">
                <a:solidFill>
                  <a:srgbClr val="FF0000"/>
                </a:solidFill>
                <a:effectLst>
                  <a:outerShdw blurRad="38100" dist="38100" dir="2700000" algn="tl">
                    <a:srgbClr val="000000">
                      <a:alpha val="43137"/>
                    </a:srgbClr>
                  </a:outerShdw>
                </a:effectLst>
              </a:rPr>
              <a:t>لأي مصدر طاقة تابعة محطة توليد الكهرباء </a:t>
            </a:r>
            <a:r>
              <a:rPr lang="ar-SA" sz="3200" b="1" dirty="0" err="1" smtClean="0">
                <a:solidFill>
                  <a:srgbClr val="FF0000"/>
                </a:solidFill>
                <a:effectLst>
                  <a:outerShdw blurRad="38100" dist="38100" dir="2700000" algn="tl">
                    <a:srgbClr val="000000">
                      <a:alpha val="43137"/>
                    </a:srgbClr>
                  </a:outerShdw>
                </a:effectLst>
              </a:rPr>
              <a:t>الكهرمائية؟</a:t>
            </a:r>
            <a:endParaRPr lang="he-IL" sz="3200" b="1" dirty="0" smtClean="0">
              <a:solidFill>
                <a:srgbClr val="FF0000"/>
              </a:solidFill>
              <a:effectLst>
                <a:outerShdw blurRad="38100" dist="38100" dir="2700000" algn="tl">
                  <a:srgbClr val="000000">
                    <a:alpha val="43137"/>
                  </a:srgbClr>
                </a:outerShdw>
              </a:effectLst>
            </a:endParaRPr>
          </a:p>
          <a:p>
            <a:endParaRPr lang="he-IL" dirty="0"/>
          </a:p>
        </p:txBody>
      </p:sp>
      <p:sp>
        <p:nvSpPr>
          <p:cNvPr id="6" name="אליפסה 5"/>
          <p:cNvSpPr/>
          <p:nvPr/>
        </p:nvSpPr>
        <p:spPr>
          <a:xfrm>
            <a:off x="3635896" y="1635646"/>
            <a:ext cx="2232248" cy="1440160"/>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SA" sz="3600" b="1" dirty="0" smtClean="0"/>
              <a:t>مياه</a:t>
            </a:r>
            <a:endParaRPr lang="he-IL"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48614" y="339502"/>
            <a:ext cx="6107762" cy="584775"/>
          </a:xfrm>
          <a:prstGeom prst="rect">
            <a:avLst/>
          </a:prstGeom>
          <a:noFill/>
        </p:spPr>
        <p:txBody>
          <a:bodyPr wrap="none" rtlCol="1">
            <a:spAutoFit/>
          </a:bodyPr>
          <a:lstStyle/>
          <a:p>
            <a:r>
              <a:rPr lang="he-IL" sz="3200" b="1" dirty="0" smtClean="0">
                <a:solidFill>
                  <a:srgbClr val="FF0000"/>
                </a:solidFill>
                <a:effectLst>
                  <a:outerShdw blurRad="38100" dist="38100" dir="2700000" algn="tl">
                    <a:srgbClr val="000000">
                      <a:alpha val="43137"/>
                    </a:srgbClr>
                  </a:outerShdw>
                </a:effectLst>
              </a:rPr>
              <a:t>5.</a:t>
            </a:r>
            <a:r>
              <a:rPr lang="ar-SA" sz="3200" b="1" dirty="0" smtClean="0">
                <a:solidFill>
                  <a:srgbClr val="FF0000"/>
                </a:solidFill>
                <a:effectLst>
                  <a:outerShdw blurRad="38100" dist="38100" dir="2700000" algn="tl">
                    <a:srgbClr val="000000">
                      <a:alpha val="43137"/>
                    </a:srgbClr>
                  </a:outerShdw>
                </a:effectLst>
              </a:rPr>
              <a:t>كيف يحصل السمك الكهربائي على </a:t>
            </a:r>
            <a:r>
              <a:rPr lang="ar-SA" sz="3200" b="1" dirty="0" err="1" smtClean="0">
                <a:solidFill>
                  <a:srgbClr val="FF0000"/>
                </a:solidFill>
                <a:effectLst>
                  <a:outerShdw blurRad="38100" dist="38100" dir="2700000" algn="tl">
                    <a:srgbClr val="000000">
                      <a:alpha val="43137"/>
                    </a:srgbClr>
                  </a:outerShdw>
                </a:effectLst>
              </a:rPr>
              <a:t>فريسه؟</a:t>
            </a:r>
            <a:endParaRPr lang="he-IL" sz="3200" b="1" dirty="0">
              <a:solidFill>
                <a:srgbClr val="FF0000"/>
              </a:solidFill>
              <a:effectLst>
                <a:outerShdw blurRad="38100" dist="38100" dir="2700000" algn="tl">
                  <a:srgbClr val="000000">
                    <a:alpha val="43137"/>
                  </a:srgbClr>
                </a:outerShdw>
              </a:effectLst>
            </a:endParaRPr>
          </a:p>
        </p:txBody>
      </p:sp>
      <p:sp>
        <p:nvSpPr>
          <p:cNvPr id="6" name="אליפסה 5"/>
          <p:cNvSpPr/>
          <p:nvPr/>
        </p:nvSpPr>
        <p:spPr>
          <a:xfrm>
            <a:off x="2987824" y="1203598"/>
            <a:ext cx="3240360" cy="2016224"/>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SA" sz="2400" b="1" dirty="0" smtClean="0"/>
              <a:t>يدوخه عن طريق شحنات كهربائية.</a:t>
            </a:r>
            <a:endParaRPr lang="he-IL"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5134" y="483518"/>
            <a:ext cx="5399234" cy="584775"/>
          </a:xfrm>
          <a:prstGeom prst="rect">
            <a:avLst/>
          </a:prstGeom>
          <a:noFill/>
        </p:spPr>
        <p:txBody>
          <a:bodyPr wrap="none" rtlCol="1">
            <a:spAutoFit/>
          </a:bodyPr>
          <a:lstStyle/>
          <a:p>
            <a:r>
              <a:rPr lang="he-IL" sz="3200" b="1" dirty="0" smtClean="0">
                <a:solidFill>
                  <a:srgbClr val="FF0000"/>
                </a:solidFill>
                <a:effectLst>
                  <a:outerShdw blurRad="38100" dist="38100" dir="2700000" algn="tl">
                    <a:srgbClr val="000000">
                      <a:alpha val="43137"/>
                    </a:srgbClr>
                  </a:outerShdw>
                </a:effectLst>
              </a:rPr>
              <a:t>6.</a:t>
            </a:r>
            <a:r>
              <a:rPr lang="ar-SA" sz="3200" b="1" dirty="0" smtClean="0">
                <a:solidFill>
                  <a:srgbClr val="FF0000"/>
                </a:solidFill>
                <a:effectLst>
                  <a:outerShdw blurRad="38100" dist="38100" dir="2700000" algn="tl">
                    <a:srgbClr val="000000">
                      <a:alpha val="43137"/>
                    </a:srgbClr>
                  </a:outerShdw>
                </a:effectLst>
              </a:rPr>
              <a:t>لأي سمك يوجد رادار وكيف يساعده؟</a:t>
            </a:r>
            <a:endParaRPr lang="he-IL" sz="3200" b="1" dirty="0">
              <a:solidFill>
                <a:srgbClr val="FF0000"/>
              </a:solidFill>
              <a:effectLst>
                <a:outerShdw blurRad="38100" dist="38100" dir="2700000" algn="tl">
                  <a:srgbClr val="000000">
                    <a:alpha val="43137"/>
                  </a:srgbClr>
                </a:outerShdw>
              </a:effectLst>
            </a:endParaRPr>
          </a:p>
        </p:txBody>
      </p:sp>
      <p:sp>
        <p:nvSpPr>
          <p:cNvPr id="5" name="אליפסה 4"/>
          <p:cNvSpPr/>
          <p:nvPr/>
        </p:nvSpPr>
        <p:spPr>
          <a:xfrm>
            <a:off x="2843808" y="1347614"/>
            <a:ext cx="3744416" cy="2808312"/>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SA" sz="2400" dirty="0" smtClean="0"/>
              <a:t>اسماك </a:t>
            </a:r>
            <a:r>
              <a:rPr lang="ar-SA" sz="2400" dirty="0" err="1" smtClean="0"/>
              <a:t>الفيل </a:t>
            </a:r>
            <a:r>
              <a:rPr lang="ar-SA" sz="2400" dirty="0" smtClean="0"/>
              <a:t>، هذه الاسماك توجه المياه من خلال إشارات كهربائية يرسلها إلى بيئتها.</a:t>
            </a:r>
            <a:endParaRPr lang="he-IL"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2084" y="411510"/>
            <a:ext cx="5532284" cy="584775"/>
          </a:xfrm>
          <a:prstGeom prst="rect">
            <a:avLst/>
          </a:prstGeom>
          <a:noFill/>
        </p:spPr>
        <p:txBody>
          <a:bodyPr wrap="none" rtlCol="1">
            <a:spAutoFit/>
          </a:bodyPr>
          <a:lstStyle/>
          <a:p>
            <a:r>
              <a:rPr lang="he-IL" sz="3200" b="1" dirty="0" smtClean="0">
                <a:solidFill>
                  <a:srgbClr val="FF0000"/>
                </a:solidFill>
                <a:effectLst>
                  <a:outerShdw blurRad="38100" dist="38100" dir="2700000" algn="tl">
                    <a:srgbClr val="000000">
                      <a:alpha val="43137"/>
                    </a:srgbClr>
                  </a:outerShdw>
                </a:effectLst>
              </a:rPr>
              <a:t>7.</a:t>
            </a:r>
            <a:r>
              <a:rPr lang="ar-SA" sz="3200" b="1" dirty="0" smtClean="0">
                <a:solidFill>
                  <a:srgbClr val="FF0000"/>
                </a:solidFill>
                <a:effectLst>
                  <a:outerShdw blurRad="38100" dist="38100" dir="2700000" algn="tl">
                    <a:srgbClr val="000000">
                      <a:alpha val="43137"/>
                    </a:srgbClr>
                  </a:outerShdw>
                </a:effectLst>
              </a:rPr>
              <a:t>هل صحيح ان البرق يحدث قبل الرعد؟</a:t>
            </a:r>
            <a:endParaRPr lang="he-IL" sz="3200" b="1" dirty="0">
              <a:solidFill>
                <a:srgbClr val="FF0000"/>
              </a:solidFill>
              <a:effectLst>
                <a:outerShdw blurRad="38100" dist="38100" dir="2700000" algn="tl">
                  <a:srgbClr val="000000">
                    <a:alpha val="43137"/>
                  </a:srgbClr>
                </a:outerShdw>
              </a:effectLst>
            </a:endParaRPr>
          </a:p>
        </p:txBody>
      </p:sp>
      <p:sp>
        <p:nvSpPr>
          <p:cNvPr id="5" name="אליפסה 4"/>
          <p:cNvSpPr/>
          <p:nvPr/>
        </p:nvSpPr>
        <p:spPr>
          <a:xfrm>
            <a:off x="3131840" y="1275606"/>
            <a:ext cx="3168352" cy="2520280"/>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SA" sz="4800" b="1" dirty="0" smtClean="0"/>
              <a:t>لا</a:t>
            </a:r>
            <a:endParaRPr lang="he-IL" sz="4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2656" y="483518"/>
            <a:ext cx="7173760" cy="584775"/>
          </a:xfrm>
          <a:prstGeom prst="rect">
            <a:avLst/>
          </a:prstGeom>
          <a:noFill/>
        </p:spPr>
        <p:txBody>
          <a:bodyPr wrap="none" rtlCol="1">
            <a:spAutoFit/>
          </a:bodyPr>
          <a:lstStyle/>
          <a:p>
            <a:r>
              <a:rPr lang="he-IL" sz="3200" b="1" dirty="0" smtClean="0">
                <a:solidFill>
                  <a:srgbClr val="FF0000"/>
                </a:solidFill>
                <a:effectLst>
                  <a:outerShdw blurRad="38100" dist="38100" dir="2700000" algn="tl">
                    <a:srgbClr val="000000">
                      <a:alpha val="43137"/>
                    </a:srgbClr>
                  </a:outerShdw>
                </a:effectLst>
              </a:rPr>
              <a:t>8.</a:t>
            </a:r>
            <a:r>
              <a:rPr lang="ar-SA" sz="3200" b="1" dirty="0" smtClean="0">
                <a:solidFill>
                  <a:srgbClr val="FF0000"/>
                </a:solidFill>
                <a:effectLst>
                  <a:outerShdw blurRad="38100" dist="38100" dir="2700000" algn="tl">
                    <a:srgbClr val="000000">
                      <a:alpha val="43137"/>
                    </a:srgbClr>
                  </a:outerShdw>
                </a:effectLst>
              </a:rPr>
              <a:t>ما هو الشيء المهم الذي اكشفه بنجامين </a:t>
            </a:r>
            <a:r>
              <a:rPr lang="ar-SA" sz="3200" b="1" dirty="0" err="1" smtClean="0">
                <a:solidFill>
                  <a:srgbClr val="FF0000"/>
                </a:solidFill>
                <a:effectLst>
                  <a:outerShdw blurRad="38100" dist="38100" dir="2700000" algn="tl">
                    <a:srgbClr val="000000">
                      <a:alpha val="43137"/>
                    </a:srgbClr>
                  </a:outerShdw>
                </a:effectLst>
              </a:rPr>
              <a:t>فرانكلين؟</a:t>
            </a:r>
            <a:endParaRPr lang="he-IL" sz="3200" b="1" dirty="0">
              <a:solidFill>
                <a:srgbClr val="FF0000"/>
              </a:solidFill>
              <a:effectLst>
                <a:outerShdw blurRad="38100" dist="38100" dir="2700000" algn="tl">
                  <a:srgbClr val="000000">
                    <a:alpha val="43137"/>
                  </a:srgbClr>
                </a:outerShdw>
              </a:effectLst>
            </a:endParaRPr>
          </a:p>
        </p:txBody>
      </p:sp>
      <p:sp>
        <p:nvSpPr>
          <p:cNvPr id="1026" name="AutoShape 2" descr="http://energy.gov.il/Learning/OnGiantsShoulders/Documents/Franklin.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28" name="AutoShape 4" descr="http://energy.gov.il/Learning/OnGiantsShoulders/Documents/Franklin.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30" name="AutoShape 6" descr="http://energy.gov.il/Learning/OnGiantsShoulders/Documents/Franklin.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32" name="AutoShape 8" descr="https://ariberco.files.wordpress.com/2012/10/ben-franklin-portrait2.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 name="אליפסה 9"/>
          <p:cNvSpPr/>
          <p:nvPr/>
        </p:nvSpPr>
        <p:spPr>
          <a:xfrm>
            <a:off x="2987824" y="1347614"/>
            <a:ext cx="3528392" cy="1800200"/>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SA" sz="2400" b="1" dirty="0" smtClean="0"/>
              <a:t>البرق مصدر طاقة كهربائية</a:t>
            </a:r>
            <a:endParaRPr lang="he-IL"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energy.gov.il/Learning/OnGiantsShoulders/Documents/Franklin.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28" name="AutoShape 4" descr="http://energy.gov.il/Learning/OnGiantsShoulders/Documents/Franklin.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30" name="AutoShape 6" descr="http://energy.gov.il/Learning/OnGiantsShoulders/Documents/Franklin.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32" name="AutoShape 8" descr="https://ariberco.files.wordpress.com/2012/10/ben-franklin-portrait2.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8" name="TextBox 7"/>
          <p:cNvSpPr txBox="1"/>
          <p:nvPr/>
        </p:nvSpPr>
        <p:spPr>
          <a:xfrm>
            <a:off x="1707423" y="483518"/>
            <a:ext cx="6320961" cy="584775"/>
          </a:xfrm>
          <a:prstGeom prst="rect">
            <a:avLst/>
          </a:prstGeom>
          <a:noFill/>
        </p:spPr>
        <p:txBody>
          <a:bodyPr wrap="none" rtlCol="1">
            <a:spAutoFit/>
          </a:bodyPr>
          <a:lstStyle/>
          <a:p>
            <a:r>
              <a:rPr lang="he-IL" sz="3200" b="1" dirty="0" smtClean="0">
                <a:solidFill>
                  <a:srgbClr val="FF0000"/>
                </a:solidFill>
                <a:effectLst>
                  <a:outerShdw blurRad="38100" dist="38100" dir="2700000" algn="tl">
                    <a:srgbClr val="000000">
                      <a:alpha val="43137"/>
                    </a:srgbClr>
                  </a:outerShdw>
                </a:effectLst>
              </a:rPr>
              <a:t>9.</a:t>
            </a:r>
            <a:r>
              <a:rPr lang="ar-SA" sz="3200" b="1" dirty="0" smtClean="0">
                <a:solidFill>
                  <a:srgbClr val="FF0000"/>
                </a:solidFill>
                <a:effectLst>
                  <a:outerShdw blurRad="38100" dist="38100" dir="2700000" algn="tl">
                    <a:srgbClr val="000000">
                      <a:alpha val="43137"/>
                    </a:srgbClr>
                  </a:outerShdw>
                </a:effectLst>
              </a:rPr>
              <a:t>اشرحوا ما هي صواعق البرق </a:t>
            </a:r>
            <a:r>
              <a:rPr lang="ar-SA" sz="3200" b="1" dirty="0" err="1" smtClean="0">
                <a:solidFill>
                  <a:srgbClr val="FF0000"/>
                </a:solidFill>
                <a:effectLst>
                  <a:outerShdw blurRad="38100" dist="38100" dir="2700000" algn="tl">
                    <a:srgbClr val="000000">
                      <a:alpha val="43137"/>
                    </a:srgbClr>
                  </a:outerShdw>
                </a:effectLst>
              </a:rPr>
              <a:t>واين</a:t>
            </a:r>
            <a:r>
              <a:rPr lang="he-IL" sz="3200" b="1" dirty="0" smtClean="0">
                <a:solidFill>
                  <a:srgbClr val="FF0000"/>
                </a:solidFill>
                <a:effectLst>
                  <a:outerShdw blurRad="38100" dist="38100" dir="2700000" algn="tl">
                    <a:srgbClr val="000000">
                      <a:alpha val="43137"/>
                    </a:srgbClr>
                  </a:outerShdw>
                </a:effectLst>
              </a:rPr>
              <a:t> </a:t>
            </a:r>
            <a:r>
              <a:rPr lang="ar-SA" sz="3200" b="1" dirty="0" smtClean="0">
                <a:solidFill>
                  <a:srgbClr val="FF0000"/>
                </a:solidFill>
                <a:effectLst>
                  <a:outerShdw blurRad="38100" dist="38100" dir="2700000" algn="tl">
                    <a:srgbClr val="000000">
                      <a:alpha val="43137"/>
                    </a:srgbClr>
                  </a:outerShdw>
                </a:effectLst>
              </a:rPr>
              <a:t>تتواجد؟</a:t>
            </a:r>
            <a:endParaRPr lang="he-IL" sz="3200" b="1" dirty="0" smtClean="0">
              <a:solidFill>
                <a:srgbClr val="FF0000"/>
              </a:solidFill>
              <a:effectLst>
                <a:outerShdw blurRad="38100" dist="38100" dir="2700000" algn="tl">
                  <a:srgbClr val="000000">
                    <a:alpha val="43137"/>
                  </a:srgbClr>
                </a:outerShdw>
              </a:effectLst>
            </a:endParaRPr>
          </a:p>
        </p:txBody>
      </p:sp>
      <p:sp>
        <p:nvSpPr>
          <p:cNvPr id="9" name="אליפסה 8"/>
          <p:cNvSpPr/>
          <p:nvPr/>
        </p:nvSpPr>
        <p:spPr>
          <a:xfrm>
            <a:off x="2627784" y="1203598"/>
            <a:ext cx="4104456" cy="3168352"/>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SA" sz="2400" b="1" dirty="0" smtClean="0"/>
              <a:t>جهاز الواقية من الصواعق والبرق لمنع الاصابة بالبرق فهو مثبت بسقف المنزل.</a:t>
            </a:r>
            <a:r>
              <a:rPr lang="he-IL" sz="2400" b="1" dirty="0" smtClean="0"/>
              <a:t> </a:t>
            </a:r>
            <a:endParaRPr lang="he-IL"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827584" y="339502"/>
            <a:ext cx="7772400" cy="1102519"/>
          </a:xfrm>
        </p:spPr>
        <p:txBody>
          <a:bodyPr/>
          <a:lstStyle/>
          <a:p>
            <a:r>
              <a:rPr lang="ar-SA" b="1" dirty="0" smtClean="0">
                <a:solidFill>
                  <a:srgbClr val="FF0000"/>
                </a:solidFill>
                <a:effectLst>
                  <a:outerShdw blurRad="38100" dist="38100" dir="2700000" algn="tl">
                    <a:srgbClr val="000000">
                      <a:alpha val="43137"/>
                    </a:srgbClr>
                  </a:outerShdw>
                </a:effectLst>
                <a:cs typeface="+mn-cs"/>
              </a:rPr>
              <a:t>كل الاحترام للمجموعة الرابحة</a:t>
            </a:r>
            <a:endParaRPr lang="he-IL" b="1" dirty="0">
              <a:solidFill>
                <a:srgbClr val="FF0000"/>
              </a:solidFill>
              <a:effectLst>
                <a:outerShdw blurRad="38100" dist="38100" dir="2700000" algn="tl">
                  <a:srgbClr val="000000">
                    <a:alpha val="43137"/>
                  </a:srgbClr>
                </a:outerShdw>
              </a:effectLst>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2771800" y="1491630"/>
            <a:ext cx="4067944" cy="26350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nvGraphicFramePr>
        <p:xfrm>
          <a:off x="1500337" y="402302"/>
          <a:ext cx="6095999" cy="4617720"/>
        </p:xfrm>
        <a:graphic>
          <a:graphicData uri="http://schemas.openxmlformats.org/drawingml/2006/table">
            <a:tbl>
              <a:tblPr rtl="1" firstRow="1" bandRow="1">
                <a:tableStyleId>{5940675A-B579-460E-94D1-54222C63F5DA}</a:tableStyleId>
              </a:tblPr>
              <a:tblGrid>
                <a:gridCol w="1097447"/>
                <a:gridCol w="1097447"/>
                <a:gridCol w="852147"/>
                <a:gridCol w="1785772"/>
                <a:gridCol w="1263186"/>
              </a:tblGrid>
              <a:tr h="370840">
                <a:tc>
                  <a:txBody>
                    <a:bodyPr/>
                    <a:lstStyle/>
                    <a:p>
                      <a:pPr rtl="1"/>
                      <a:r>
                        <a:rPr lang="ar-SA" dirty="0" smtClean="0">
                          <a:effectLst>
                            <a:outerShdw blurRad="38100" dist="38100" dir="2700000" algn="tl">
                              <a:srgbClr val="000000">
                                <a:alpha val="43137"/>
                              </a:srgbClr>
                            </a:outerShdw>
                          </a:effectLst>
                        </a:rPr>
                        <a:t>رقم السؤال</a:t>
                      </a:r>
                      <a:endParaRPr lang="he-IL" dirty="0">
                        <a:effectLst>
                          <a:outerShdw blurRad="38100" dist="38100" dir="2700000" algn="tl">
                            <a:srgbClr val="000000">
                              <a:alpha val="43137"/>
                            </a:srgbClr>
                          </a:outerShdw>
                        </a:effectLst>
                      </a:endParaRPr>
                    </a:p>
                  </a:txBody>
                  <a:tcPr>
                    <a:solidFill>
                      <a:schemeClr val="accent6">
                        <a:lumMod val="40000"/>
                        <a:lumOff val="60000"/>
                      </a:schemeClr>
                    </a:solidFill>
                  </a:tcPr>
                </a:tc>
                <a:tc>
                  <a:txBody>
                    <a:bodyPr/>
                    <a:lstStyle/>
                    <a:p>
                      <a:pPr rtl="1"/>
                      <a:r>
                        <a:rPr lang="he-IL" dirty="0" smtClean="0">
                          <a:effectLst>
                            <a:outerShdw blurRad="38100" dist="38100" dir="2700000" algn="tl">
                              <a:srgbClr val="000000">
                                <a:alpha val="43137"/>
                              </a:srgbClr>
                            </a:outerShdw>
                          </a:effectLst>
                        </a:rPr>
                        <a:t>  </a:t>
                      </a:r>
                      <a:r>
                        <a:rPr lang="ar-SA" dirty="0" smtClean="0">
                          <a:effectLst>
                            <a:outerShdw blurRad="38100" dist="38100" dir="2700000" algn="tl">
                              <a:srgbClr val="000000">
                                <a:alpha val="43137"/>
                              </a:srgbClr>
                            </a:outerShdw>
                          </a:effectLst>
                        </a:rPr>
                        <a:t>مجموعة أ</a:t>
                      </a:r>
                      <a:endParaRPr lang="he-IL" dirty="0">
                        <a:effectLst>
                          <a:outerShdw blurRad="38100" dist="38100" dir="2700000" algn="tl">
                            <a:srgbClr val="000000">
                              <a:alpha val="43137"/>
                            </a:srgbClr>
                          </a:outerShdw>
                        </a:effectLst>
                      </a:endParaRPr>
                    </a:p>
                  </a:txBody>
                  <a:tcPr>
                    <a:solidFill>
                      <a:schemeClr val="accent6">
                        <a:lumMod val="40000"/>
                        <a:lumOff val="60000"/>
                      </a:schemeClr>
                    </a:solidFill>
                  </a:tcPr>
                </a:tc>
                <a:tc>
                  <a:txBody>
                    <a:bodyPr/>
                    <a:lstStyle/>
                    <a:p>
                      <a:pPr rtl="1"/>
                      <a:r>
                        <a:rPr lang="ar-SA" dirty="0" smtClean="0">
                          <a:effectLst>
                            <a:outerShdw blurRad="38100" dist="38100" dir="2700000" algn="tl">
                              <a:srgbClr val="000000">
                                <a:alpha val="43137"/>
                              </a:srgbClr>
                            </a:outerShdw>
                          </a:effectLst>
                        </a:rPr>
                        <a:t>مبلغ الرهان</a:t>
                      </a:r>
                      <a:endParaRPr lang="he-IL" dirty="0" smtClean="0">
                        <a:effectLst>
                          <a:outerShdw blurRad="38100" dist="38100" dir="2700000" algn="tl">
                            <a:srgbClr val="000000">
                              <a:alpha val="43137"/>
                            </a:srgbClr>
                          </a:outerShdw>
                        </a:effectLst>
                      </a:endParaRPr>
                    </a:p>
                    <a:p>
                      <a:pPr rtl="1"/>
                      <a:r>
                        <a:rPr lang="he-IL" dirty="0" err="1" smtClean="0">
                          <a:effectLst>
                            <a:outerShdw blurRad="38100" dist="38100" dir="2700000" algn="tl">
                              <a:srgbClr val="000000">
                                <a:alpha val="43137"/>
                              </a:srgbClr>
                            </a:outerShdw>
                          </a:effectLst>
                        </a:rPr>
                        <a:t>1-10</a:t>
                      </a:r>
                      <a:r>
                        <a:rPr lang="he-IL" dirty="0" smtClean="0">
                          <a:effectLst>
                            <a:outerShdw blurRad="38100" dist="38100" dir="2700000" algn="tl">
                              <a:srgbClr val="000000">
                                <a:alpha val="43137"/>
                              </a:srgbClr>
                            </a:outerShdw>
                          </a:effectLst>
                        </a:rPr>
                        <a:t> </a:t>
                      </a:r>
                      <a:endParaRPr lang="he-IL" dirty="0">
                        <a:effectLst>
                          <a:outerShdw blurRad="38100" dist="38100" dir="2700000" algn="tl">
                            <a:srgbClr val="000000">
                              <a:alpha val="43137"/>
                            </a:srgbClr>
                          </a:outerShdw>
                        </a:effectLst>
                      </a:endParaRPr>
                    </a:p>
                  </a:txBody>
                  <a:tcPr>
                    <a:solidFill>
                      <a:schemeClr val="accent6">
                        <a:lumMod val="40000"/>
                        <a:lumOff val="60000"/>
                      </a:schemeClr>
                    </a:solidFill>
                  </a:tcPr>
                </a:tc>
                <a:tc>
                  <a:txBody>
                    <a:bodyPr/>
                    <a:lstStyle/>
                    <a:p>
                      <a:pPr rtl="1"/>
                      <a:r>
                        <a:rPr lang="ar-SA" dirty="0" smtClean="0">
                          <a:effectLst>
                            <a:outerShdw blurRad="38100" dist="38100" dir="2700000" algn="tl">
                              <a:srgbClr val="000000">
                                <a:alpha val="43137"/>
                              </a:srgbClr>
                            </a:outerShdw>
                          </a:effectLst>
                        </a:rPr>
                        <a:t>مجموعة ب</a:t>
                      </a:r>
                      <a:endParaRPr lang="he-IL" dirty="0">
                        <a:effectLst>
                          <a:outerShdw blurRad="38100" dist="38100" dir="2700000" algn="tl">
                            <a:srgbClr val="000000">
                              <a:alpha val="43137"/>
                            </a:srgbClr>
                          </a:outerShdw>
                        </a:effectLst>
                      </a:endParaRPr>
                    </a:p>
                  </a:txBody>
                  <a:tcPr>
                    <a:solidFill>
                      <a:schemeClr val="accent6">
                        <a:lumMod val="40000"/>
                        <a:lumOff val="60000"/>
                      </a:schemeClr>
                    </a:solidFill>
                  </a:tcPr>
                </a:tc>
                <a:tc>
                  <a:txBody>
                    <a:bodyPr/>
                    <a:lstStyle/>
                    <a:p>
                      <a:pPr rtl="1"/>
                      <a:r>
                        <a:rPr lang="ar-SA" dirty="0" smtClean="0">
                          <a:effectLst>
                            <a:outerShdw blurRad="38100" dist="38100" dir="2700000" algn="tl">
                              <a:srgbClr val="000000">
                                <a:alpha val="43137"/>
                              </a:srgbClr>
                            </a:outerShdw>
                          </a:effectLst>
                        </a:rPr>
                        <a:t>مبلغ الرهان</a:t>
                      </a:r>
                      <a:endParaRPr lang="he-IL" dirty="0" smtClean="0">
                        <a:effectLst>
                          <a:outerShdw blurRad="38100" dist="38100" dir="2700000" algn="tl">
                            <a:srgbClr val="000000">
                              <a:alpha val="43137"/>
                            </a:srgbClr>
                          </a:outerShdw>
                        </a:effectLst>
                      </a:endParaRPr>
                    </a:p>
                    <a:p>
                      <a:pPr rtl="1"/>
                      <a:r>
                        <a:rPr lang="he-IL" dirty="0" err="1" smtClean="0">
                          <a:effectLst>
                            <a:outerShdw blurRad="38100" dist="38100" dir="2700000" algn="tl">
                              <a:srgbClr val="000000">
                                <a:alpha val="43137"/>
                              </a:srgbClr>
                            </a:outerShdw>
                          </a:effectLst>
                        </a:rPr>
                        <a:t>1-10</a:t>
                      </a:r>
                      <a:endParaRPr lang="he-IL" dirty="0">
                        <a:effectLst>
                          <a:outerShdw blurRad="38100" dist="38100" dir="2700000" algn="tl">
                            <a:srgbClr val="000000">
                              <a:alpha val="43137"/>
                            </a:srgbClr>
                          </a:outerShdw>
                        </a:effectLst>
                      </a:endParaRPr>
                    </a:p>
                  </a:txBody>
                  <a:tcPr>
                    <a:solidFill>
                      <a:schemeClr val="accent6">
                        <a:lumMod val="40000"/>
                        <a:lumOff val="60000"/>
                      </a:schemeClr>
                    </a:solidFill>
                  </a:tcPr>
                </a:tc>
              </a:tr>
              <a:tr h="370840">
                <a:tc>
                  <a:txBody>
                    <a:bodyPr/>
                    <a:lstStyle/>
                    <a:p>
                      <a:pPr rtl="1"/>
                      <a:r>
                        <a:rPr lang="he-IL" dirty="0" smtClean="0"/>
                        <a:t>1</a:t>
                      </a:r>
                      <a:endParaRPr lang="he-IL" dirty="0"/>
                    </a:p>
                  </a:txBody>
                  <a:tcPr/>
                </a:tc>
                <a:tc>
                  <a:txBody>
                    <a:bodyPr/>
                    <a:lstStyle/>
                    <a:p>
                      <a:pPr rtl="1"/>
                      <a:r>
                        <a:rPr lang="he-IL" dirty="0" smtClean="0"/>
                        <a:t>5</a:t>
                      </a:r>
                      <a:endParaRPr lang="he-IL" dirty="0"/>
                    </a:p>
                  </a:txBody>
                  <a:tcPr/>
                </a:tc>
                <a:tc>
                  <a:txBody>
                    <a:bodyPr/>
                    <a:lstStyle/>
                    <a:p>
                      <a:pPr rtl="1"/>
                      <a:endParaRPr lang="he-IL" dirty="0"/>
                    </a:p>
                  </a:txBody>
                  <a:tcPr/>
                </a:tc>
                <a:tc>
                  <a:txBody>
                    <a:bodyPr/>
                    <a:lstStyle/>
                    <a:p>
                      <a:pPr rtl="1"/>
                      <a:r>
                        <a:rPr lang="he-IL" dirty="0" smtClean="0"/>
                        <a:t>5</a:t>
                      </a:r>
                      <a:endParaRPr lang="he-IL" dirty="0"/>
                    </a:p>
                  </a:txBody>
                  <a:tcPr/>
                </a:tc>
                <a:tc>
                  <a:txBody>
                    <a:bodyPr/>
                    <a:lstStyle/>
                    <a:p>
                      <a:pPr rtl="1"/>
                      <a:endParaRPr lang="he-IL" dirty="0"/>
                    </a:p>
                  </a:txBody>
                  <a:tcPr/>
                </a:tc>
              </a:tr>
              <a:tr h="370840">
                <a:tc>
                  <a:txBody>
                    <a:bodyPr/>
                    <a:lstStyle/>
                    <a:p>
                      <a:pPr rtl="1"/>
                      <a:r>
                        <a:rPr lang="he-IL" dirty="0" smtClean="0"/>
                        <a:t>2</a:t>
                      </a:r>
                      <a:endParaRPr lang="he-IL" dirty="0"/>
                    </a:p>
                  </a:txBody>
                  <a:tcPr/>
                </a:tc>
                <a:tc>
                  <a:txBody>
                    <a:bodyPr/>
                    <a:lstStyle/>
                    <a:p>
                      <a:pPr rtl="1"/>
                      <a:r>
                        <a:rPr lang="he-IL" baseline="0" dirty="0" smtClean="0"/>
                        <a:t> </a:t>
                      </a:r>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r>
              <a:tr h="370840">
                <a:tc>
                  <a:txBody>
                    <a:bodyPr/>
                    <a:lstStyle/>
                    <a:p>
                      <a:pPr rtl="1"/>
                      <a:r>
                        <a:rPr lang="he-IL" dirty="0" smtClean="0"/>
                        <a:t>3</a:t>
                      </a:r>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r>
              <a:tr h="370840">
                <a:tc>
                  <a:txBody>
                    <a:bodyPr/>
                    <a:lstStyle/>
                    <a:p>
                      <a:pPr rtl="1"/>
                      <a:r>
                        <a:rPr lang="he-IL" dirty="0" smtClean="0"/>
                        <a:t>4</a:t>
                      </a:r>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r>
              <a:tr h="370840">
                <a:tc>
                  <a:txBody>
                    <a:bodyPr/>
                    <a:lstStyle/>
                    <a:p>
                      <a:pPr rtl="1"/>
                      <a:r>
                        <a:rPr lang="he-IL" dirty="0" smtClean="0"/>
                        <a:t>5</a:t>
                      </a:r>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r>
              <a:tr h="370840">
                <a:tc>
                  <a:txBody>
                    <a:bodyPr/>
                    <a:lstStyle/>
                    <a:p>
                      <a:pPr rtl="1"/>
                      <a:r>
                        <a:rPr lang="he-IL" dirty="0" smtClean="0"/>
                        <a:t>6</a:t>
                      </a:r>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r>
              <a:tr h="370840">
                <a:tc>
                  <a:txBody>
                    <a:bodyPr/>
                    <a:lstStyle/>
                    <a:p>
                      <a:pPr rtl="1"/>
                      <a:r>
                        <a:rPr lang="he-IL" dirty="0" smtClean="0"/>
                        <a:t>7</a:t>
                      </a:r>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r>
              <a:tr h="370840">
                <a:tc>
                  <a:txBody>
                    <a:bodyPr/>
                    <a:lstStyle/>
                    <a:p>
                      <a:pPr rtl="1"/>
                      <a:r>
                        <a:rPr lang="he-IL" dirty="0" smtClean="0"/>
                        <a:t>8</a:t>
                      </a:r>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r>
              <a:tr h="370840">
                <a:tc>
                  <a:txBody>
                    <a:bodyPr/>
                    <a:lstStyle/>
                    <a:p>
                      <a:pPr rtl="1"/>
                      <a:r>
                        <a:rPr lang="he-IL" dirty="0" smtClean="0"/>
                        <a:t>9</a:t>
                      </a:r>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r>
              <a:tr h="217512">
                <a:tc>
                  <a:txBody>
                    <a:bodyPr/>
                    <a:lstStyle/>
                    <a:p>
                      <a:pPr rtl="1"/>
                      <a:r>
                        <a:rPr lang="he-IL" dirty="0" smtClean="0"/>
                        <a:t>סכום</a:t>
                      </a:r>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39552" y="677143"/>
            <a:ext cx="7772400" cy="1102519"/>
          </a:xfrm>
        </p:spPr>
        <p:txBody>
          <a:bodyPr/>
          <a:lstStyle/>
          <a:p>
            <a:pPr algn="r"/>
            <a:r>
              <a:rPr lang="ar-SA" sz="2400" b="1" dirty="0" err="1" smtClean="0">
                <a:solidFill>
                  <a:srgbClr val="FF0000"/>
                </a:solidFill>
                <a:effectLst>
                  <a:outerShdw blurRad="38100" dist="38100" dir="2700000" algn="tl">
                    <a:srgbClr val="000000">
                      <a:alpha val="43137"/>
                    </a:srgbClr>
                  </a:outerShdw>
                </a:effectLst>
                <a:cs typeface="+mn-cs"/>
              </a:rPr>
              <a:t>الالكترون -</a:t>
            </a:r>
            <a:r>
              <a:rPr lang="he-IL" sz="2400" b="1" dirty="0" smtClean="0">
                <a:solidFill>
                  <a:srgbClr val="FF0000"/>
                </a:solidFill>
                <a:effectLst>
                  <a:outerShdw blurRad="38100" dist="38100" dir="2700000" algn="tl">
                    <a:srgbClr val="000000">
                      <a:alpha val="43137"/>
                    </a:srgbClr>
                  </a:outerShdw>
                </a:effectLst>
                <a:cs typeface="+mn-cs"/>
              </a:rPr>
              <a:t> </a:t>
            </a:r>
            <a:r>
              <a:rPr lang="ar-SA" sz="2400" dirty="0" smtClean="0"/>
              <a:t/>
            </a:r>
            <a:br>
              <a:rPr lang="ar-SA" sz="2400" dirty="0" smtClean="0"/>
            </a:br>
            <a:r>
              <a:rPr lang="ar-SA" sz="2400" dirty="0" smtClean="0">
                <a:solidFill>
                  <a:srgbClr val="002060"/>
                </a:solidFill>
              </a:rPr>
              <a:t>إذا نظرنا من حولنا يبدو أن العديد من المواد في كل </a:t>
            </a:r>
            <a:r>
              <a:rPr lang="ar-SA" sz="2400" dirty="0" err="1" smtClean="0">
                <a:solidFill>
                  <a:srgbClr val="002060"/>
                </a:solidFill>
              </a:rPr>
              <a:t>مكان </a:t>
            </a:r>
            <a:r>
              <a:rPr lang="ar-SA" sz="2400" dirty="0" smtClean="0">
                <a:solidFill>
                  <a:srgbClr val="002060"/>
                </a:solidFill>
              </a:rPr>
              <a:t>: المعادن والخشب والبلاستيك </a:t>
            </a:r>
            <a:r>
              <a:rPr lang="ar-SA" sz="2400" dirty="0" err="1" smtClean="0">
                <a:solidFill>
                  <a:srgbClr val="002060"/>
                </a:solidFill>
              </a:rPr>
              <a:t>وغيرها.</a:t>
            </a:r>
            <a:r>
              <a:rPr lang="ar-SA" sz="2400" dirty="0" smtClean="0">
                <a:solidFill>
                  <a:srgbClr val="002060"/>
                </a:solidFill>
              </a:rPr>
              <a:t> يرصد جميع المواد من </a:t>
            </a:r>
            <a:r>
              <a:rPr lang="ar-SA" sz="2400" dirty="0" err="1" smtClean="0">
                <a:solidFill>
                  <a:srgbClr val="002060"/>
                </a:solidFill>
              </a:rPr>
              <a:t>ذرات</a:t>
            </a:r>
            <a:r>
              <a:rPr lang="ar-SA" sz="2400" dirty="0" smtClean="0">
                <a:solidFill>
                  <a:srgbClr val="002060"/>
                </a:solidFill>
              </a:rPr>
              <a:t> </a:t>
            </a:r>
            <a:r>
              <a:rPr lang="ar-SA" sz="2400" dirty="0" err="1" smtClean="0">
                <a:solidFill>
                  <a:srgbClr val="002060"/>
                </a:solidFill>
              </a:rPr>
              <a:t>.</a:t>
            </a:r>
            <a:r>
              <a:rPr lang="ar-SA" sz="2400" dirty="0" smtClean="0">
                <a:solidFill>
                  <a:srgbClr val="002060"/>
                </a:solidFill>
              </a:rPr>
              <a:t> الذرة هي أصغر جزء من أي عنصر </a:t>
            </a:r>
            <a:r>
              <a:rPr lang="ar-SA" sz="2400" dirty="0" err="1" smtClean="0">
                <a:solidFill>
                  <a:srgbClr val="002060"/>
                </a:solidFill>
              </a:rPr>
              <a:t>كيميائي .</a:t>
            </a:r>
            <a:r>
              <a:rPr lang="ar-SA" sz="2400" dirty="0" smtClean="0">
                <a:solidFill>
                  <a:srgbClr val="002060"/>
                </a:solidFill>
              </a:rPr>
              <a:t> </a:t>
            </a:r>
            <a:r>
              <a:rPr lang="ar-SA" sz="2400" dirty="0" err="1" smtClean="0">
                <a:solidFill>
                  <a:srgbClr val="002060"/>
                </a:solidFill>
              </a:rPr>
              <a:t>ذرات</a:t>
            </a:r>
            <a:r>
              <a:rPr lang="ar-SA" sz="2400" dirty="0" smtClean="0">
                <a:solidFill>
                  <a:srgbClr val="002060"/>
                </a:solidFill>
              </a:rPr>
              <a:t> مادية صغيرة جدا لدرجة أنه حتى ذرة من الغبار تحتوي على الملايين من </a:t>
            </a:r>
            <a:r>
              <a:rPr lang="ar-SA" sz="2400" dirty="0" err="1" smtClean="0">
                <a:solidFill>
                  <a:srgbClr val="002060"/>
                </a:solidFill>
              </a:rPr>
              <a:t>الذرات.</a:t>
            </a:r>
            <a:r>
              <a:rPr lang="ar-SA" sz="2400" dirty="0" smtClean="0">
                <a:solidFill>
                  <a:srgbClr val="002060"/>
                </a:solidFill>
              </a:rPr>
              <a:t> فقط قبل حوالي 100 سنة اكتشف ذرة من نواة تحتوي على جزيئات تسمى البروتونات </a:t>
            </a:r>
            <a:r>
              <a:rPr lang="ar-SA" sz="2400" dirty="0" err="1" smtClean="0">
                <a:solidFill>
                  <a:srgbClr val="002060"/>
                </a:solidFill>
              </a:rPr>
              <a:t>والنيوترونات</a:t>
            </a:r>
            <a:r>
              <a:rPr lang="ar-SA" sz="2400" dirty="0" smtClean="0">
                <a:solidFill>
                  <a:srgbClr val="002060"/>
                </a:solidFill>
              </a:rPr>
              <a:t> </a:t>
            </a:r>
            <a:r>
              <a:rPr lang="ar-SA" sz="2400" dirty="0" err="1" smtClean="0">
                <a:solidFill>
                  <a:srgbClr val="002060"/>
                </a:solidFill>
              </a:rPr>
              <a:t>.</a:t>
            </a:r>
            <a:r>
              <a:rPr lang="ar-SA" sz="2400" dirty="0" smtClean="0">
                <a:solidFill>
                  <a:srgbClr val="002060"/>
                </a:solidFill>
              </a:rPr>
              <a:t> البروتونات المشحونة شحنة كهربائية </a:t>
            </a:r>
            <a:r>
              <a:rPr lang="ar-SA" sz="2400" dirty="0" err="1" smtClean="0">
                <a:solidFill>
                  <a:srgbClr val="002060"/>
                </a:solidFill>
              </a:rPr>
              <a:t>تدعى </a:t>
            </a:r>
            <a:r>
              <a:rPr lang="ar-SA" sz="2400" dirty="0" smtClean="0">
                <a:solidFill>
                  <a:srgbClr val="002060"/>
                </a:solidFill>
              </a:rPr>
              <a:t>" شحنة </a:t>
            </a:r>
            <a:r>
              <a:rPr lang="ar-SA" sz="2400" dirty="0" err="1" smtClean="0">
                <a:solidFill>
                  <a:srgbClr val="002060"/>
                </a:solidFill>
              </a:rPr>
              <a:t>موجبة " (+ </a:t>
            </a:r>
            <a:r>
              <a:rPr lang="ar-SA" sz="2400" dirty="0" smtClean="0">
                <a:solidFill>
                  <a:srgbClr val="002060"/>
                </a:solidFill>
              </a:rPr>
              <a:t>) </a:t>
            </a:r>
            <a:r>
              <a:rPr lang="ar-SA" sz="2400" dirty="0" err="1" smtClean="0">
                <a:solidFill>
                  <a:srgbClr val="002060"/>
                </a:solidFill>
              </a:rPr>
              <a:t>والنيوترونات</a:t>
            </a:r>
            <a:r>
              <a:rPr lang="ar-SA" sz="2400" dirty="0" smtClean="0">
                <a:solidFill>
                  <a:srgbClr val="002060"/>
                </a:solidFill>
              </a:rPr>
              <a:t> ليس لها شحنة </a:t>
            </a:r>
            <a:r>
              <a:rPr lang="ar-SA" sz="2400" dirty="0" err="1" smtClean="0">
                <a:solidFill>
                  <a:srgbClr val="002060"/>
                </a:solidFill>
              </a:rPr>
              <a:t>كهربائية .</a:t>
            </a:r>
            <a:r>
              <a:rPr lang="ar-SA" sz="2400" dirty="0" smtClean="0">
                <a:solidFill>
                  <a:srgbClr val="002060"/>
                </a:solidFill>
              </a:rPr>
              <a:t> تتحرك حول النواة جسيمات مشحونة كهربائيا تسمى الإلكترونات ولها شحنة </a:t>
            </a:r>
            <a:r>
              <a:rPr lang="ar-SA" sz="2400" dirty="0" err="1" smtClean="0">
                <a:solidFill>
                  <a:srgbClr val="002060"/>
                </a:solidFill>
              </a:rPr>
              <a:t>سالبة .</a:t>
            </a:r>
            <a:endParaRPr lang="he-IL" sz="2800" dirty="0">
              <a:solidFill>
                <a:srgbClr val="002060"/>
              </a:solidFill>
              <a:cs typeface="+mn-cs"/>
            </a:endParaRPr>
          </a:p>
        </p:txBody>
      </p:sp>
      <p:sp>
        <p:nvSpPr>
          <p:cNvPr id="4" name="חץ שמאלה 3">
            <a:hlinkClick r:id="rId2" action="ppaction://hlinksldjump"/>
          </p:cNvPr>
          <p:cNvSpPr/>
          <p:nvPr/>
        </p:nvSpPr>
        <p:spPr>
          <a:xfrm>
            <a:off x="6948264" y="4083918"/>
            <a:ext cx="1296144"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39552" y="627534"/>
            <a:ext cx="7772400" cy="1102519"/>
          </a:xfrm>
        </p:spPr>
        <p:txBody>
          <a:bodyPr/>
          <a:lstStyle/>
          <a:p>
            <a:pPr algn="r"/>
            <a:r>
              <a:rPr lang="ar-SA" sz="2400" b="1" dirty="0" smtClean="0">
                <a:solidFill>
                  <a:srgbClr val="FF0000"/>
                </a:solidFill>
                <a:effectLst>
                  <a:outerShdw blurRad="38100" dist="38100" dir="2700000" algn="tl">
                    <a:srgbClr val="000000">
                      <a:alpha val="43137"/>
                    </a:srgbClr>
                  </a:outerShdw>
                </a:effectLst>
                <a:cs typeface="+mn-cs"/>
              </a:rPr>
              <a:t>فولت</a:t>
            </a:r>
            <a:r>
              <a:rPr lang="he-IL" sz="2400" b="1" dirty="0" smtClean="0">
                <a:solidFill>
                  <a:srgbClr val="FF0000"/>
                </a:solidFill>
                <a:effectLst>
                  <a:outerShdw blurRad="38100" dist="38100" dir="2700000" algn="tl">
                    <a:srgbClr val="000000">
                      <a:alpha val="43137"/>
                    </a:srgbClr>
                  </a:outerShdw>
                </a:effectLst>
                <a:cs typeface="+mn-cs"/>
              </a:rPr>
              <a:t>- </a:t>
            </a:r>
            <a:r>
              <a:rPr lang="ar-SA" sz="2400" dirty="0" smtClean="0">
                <a:solidFill>
                  <a:srgbClr val="002060"/>
                </a:solidFill>
                <a:effectLst>
                  <a:outerShdw blurRad="38100" dist="38100" dir="2700000" algn="tl">
                    <a:srgbClr val="000000">
                      <a:alpha val="43137"/>
                    </a:srgbClr>
                  </a:outerShdw>
                </a:effectLst>
                <a:cs typeface="+mn-cs"/>
              </a:rPr>
              <a:t>وحدة قياس الطاقة الكهربائية</a:t>
            </a:r>
            <a:r>
              <a:rPr lang="he-IL" sz="2400" dirty="0" smtClean="0">
                <a:solidFill>
                  <a:srgbClr val="002060"/>
                </a:solidFill>
                <a:effectLst>
                  <a:outerShdw blurRad="38100" dist="38100" dir="2700000" algn="tl">
                    <a:srgbClr val="000000">
                      <a:alpha val="43137"/>
                    </a:srgbClr>
                  </a:outerShdw>
                </a:effectLst>
                <a:cs typeface="+mn-cs"/>
              </a:rPr>
              <a:t> </a:t>
            </a:r>
            <a:r>
              <a:rPr lang="ar-SA" sz="2400" dirty="0" err="1" smtClean="0">
                <a:solidFill>
                  <a:srgbClr val="002060"/>
                </a:solidFill>
                <a:effectLst>
                  <a:outerShdw blurRad="38100" dist="38100" dir="2700000" algn="tl">
                    <a:srgbClr val="000000">
                      <a:alpha val="43137"/>
                    </a:srgbClr>
                  </a:outerShdw>
                </a:effectLst>
                <a:cs typeface="+mn-cs"/>
              </a:rPr>
              <a:t>.</a:t>
            </a:r>
            <a:r>
              <a:rPr lang="ar-SA" sz="2400" dirty="0" smtClean="0">
                <a:solidFill>
                  <a:srgbClr val="002060"/>
                </a:solidFill>
                <a:effectLst>
                  <a:outerShdw blurRad="38100" dist="38100" dir="2700000" algn="tl">
                    <a:srgbClr val="000000">
                      <a:alpha val="43137"/>
                    </a:srgbClr>
                  </a:outerShdw>
                </a:effectLst>
                <a:cs typeface="+mn-cs"/>
              </a:rPr>
              <a:t> سمي على اسم الفيزيائي الايطالي </a:t>
            </a:r>
            <a:r>
              <a:rPr lang="ar-SA" sz="2400" dirty="0" err="1" smtClean="0">
                <a:solidFill>
                  <a:srgbClr val="002060"/>
                </a:solidFill>
                <a:effectLst>
                  <a:outerShdw blurRad="38100" dist="38100" dir="2700000" algn="tl">
                    <a:srgbClr val="000000">
                      <a:alpha val="43137"/>
                    </a:srgbClr>
                  </a:outerShdw>
                </a:effectLst>
                <a:cs typeface="+mn-cs"/>
              </a:rPr>
              <a:t>السندرو</a:t>
            </a:r>
            <a:r>
              <a:rPr lang="ar-SA" sz="2400" dirty="0" smtClean="0">
                <a:solidFill>
                  <a:srgbClr val="002060"/>
                </a:solidFill>
                <a:effectLst>
                  <a:outerShdw blurRad="38100" dist="38100" dir="2700000" algn="tl">
                    <a:srgbClr val="000000">
                      <a:alpha val="43137"/>
                    </a:srgbClr>
                  </a:outerShdw>
                </a:effectLst>
                <a:cs typeface="+mn-cs"/>
              </a:rPr>
              <a:t> فوله الذي عاش في قرن ال 18.</a:t>
            </a:r>
            <a:r>
              <a:rPr lang="he-IL" sz="2400" dirty="0" smtClean="0">
                <a:solidFill>
                  <a:srgbClr val="002060"/>
                </a:solidFill>
                <a:cs typeface="+mn-cs"/>
              </a:rPr>
              <a:t> </a:t>
            </a:r>
            <a:endParaRPr lang="he-IL" sz="2400" dirty="0">
              <a:solidFill>
                <a:srgbClr val="002060"/>
              </a:solidFill>
              <a:cs typeface="+mn-cs"/>
            </a:endParaRPr>
          </a:p>
        </p:txBody>
      </p:sp>
      <p:sp>
        <p:nvSpPr>
          <p:cNvPr id="3" name="חץ שמאלה 2">
            <a:hlinkClick r:id="rId2" action="ppaction://hlinksldjump"/>
          </p:cNvPr>
          <p:cNvSpPr/>
          <p:nvPr/>
        </p:nvSpPr>
        <p:spPr>
          <a:xfrm>
            <a:off x="1043608" y="1851670"/>
            <a:ext cx="1512168" cy="72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987824" y="699542"/>
            <a:ext cx="5544616" cy="4392488"/>
          </a:xfrm>
        </p:spPr>
        <p:txBody>
          <a:bodyPr/>
          <a:lstStyle/>
          <a:p>
            <a:pPr algn="r"/>
            <a:r>
              <a:rPr lang="he-IL" sz="2400" dirty="0" smtClean="0">
                <a:latin typeface="Guttman Haim" pitchFamily="2" charset="-79"/>
                <a:cs typeface="+mn-cs"/>
              </a:rPr>
              <a:t/>
            </a:r>
            <a:br>
              <a:rPr lang="he-IL" sz="2400" dirty="0" smtClean="0">
                <a:latin typeface="Guttman Haim" pitchFamily="2" charset="-79"/>
                <a:cs typeface="+mn-cs"/>
              </a:rPr>
            </a:br>
            <a:r>
              <a:rPr lang="ar-SA" sz="2400" dirty="0" smtClean="0">
                <a:solidFill>
                  <a:srgbClr val="002060"/>
                </a:solidFill>
                <a:latin typeface="Guttman Haim" pitchFamily="2" charset="-79"/>
                <a:cs typeface="+mn-cs"/>
              </a:rPr>
              <a:t>قبل ألاف السنوات لاحظ اليوناني </a:t>
            </a:r>
            <a:r>
              <a:rPr lang="ar-SA" sz="2400" dirty="0" err="1" smtClean="0">
                <a:solidFill>
                  <a:srgbClr val="002060"/>
                </a:solidFill>
                <a:latin typeface="Guttman Haim" pitchFamily="2" charset="-79"/>
                <a:cs typeface="+mn-cs"/>
              </a:rPr>
              <a:t>طاليس</a:t>
            </a:r>
            <a:r>
              <a:rPr lang="ar-SA" sz="2400" dirty="0" smtClean="0">
                <a:solidFill>
                  <a:srgbClr val="002060"/>
                </a:solidFill>
                <a:latin typeface="Guttman Haim" pitchFamily="2" charset="-79"/>
                <a:cs typeface="+mn-cs"/>
              </a:rPr>
              <a:t> </a:t>
            </a:r>
            <a:r>
              <a:rPr lang="ar-SA" sz="2400" dirty="0" err="1" smtClean="0">
                <a:solidFill>
                  <a:srgbClr val="002060"/>
                </a:solidFill>
                <a:latin typeface="Guttman Haim" pitchFamily="2" charset="-79"/>
                <a:cs typeface="+mn-cs"/>
              </a:rPr>
              <a:t>الملطي</a:t>
            </a:r>
            <a:r>
              <a:rPr lang="ar-SA" sz="2400" dirty="0" smtClean="0">
                <a:solidFill>
                  <a:srgbClr val="002060"/>
                </a:solidFill>
                <a:latin typeface="Guttman Haim" pitchFamily="2" charset="-79"/>
                <a:cs typeface="+mn-cs"/>
              </a:rPr>
              <a:t> عدة ظواهر في الكهرباء </a:t>
            </a:r>
            <a:r>
              <a:rPr lang="ar-SA" sz="2400" dirty="0" err="1" smtClean="0">
                <a:solidFill>
                  <a:srgbClr val="002060"/>
                </a:solidFill>
                <a:latin typeface="Guttman Haim" pitchFamily="2" charset="-79"/>
                <a:cs typeface="+mn-cs"/>
              </a:rPr>
              <a:t>الساكنة </a:t>
            </a:r>
            <a:r>
              <a:rPr lang="ar-SA" sz="2400" dirty="0" smtClean="0">
                <a:solidFill>
                  <a:srgbClr val="002060"/>
                </a:solidFill>
                <a:latin typeface="Guttman Haim" pitchFamily="2" charset="-79"/>
                <a:cs typeface="+mn-cs"/>
              </a:rPr>
              <a:t>، منها لاحظ انجذاب الريش الى قطع الكهرمان التي دلكت الصوف</a:t>
            </a:r>
            <a:br>
              <a:rPr lang="ar-SA" sz="2400" dirty="0" smtClean="0">
                <a:solidFill>
                  <a:srgbClr val="002060"/>
                </a:solidFill>
                <a:latin typeface="Guttman Haim" pitchFamily="2" charset="-79"/>
                <a:cs typeface="+mn-cs"/>
              </a:rPr>
            </a:br>
            <a:r>
              <a:rPr lang="ar-SA" sz="2400" dirty="0" smtClean="0">
                <a:solidFill>
                  <a:srgbClr val="002060"/>
                </a:solidFill>
                <a:latin typeface="Guttman Haim" pitchFamily="2" charset="-79"/>
                <a:cs typeface="+mn-cs"/>
              </a:rPr>
              <a:t>باليونانية يسمى الكهرمان </a:t>
            </a:r>
            <a:r>
              <a:rPr lang="ar-SA" sz="2400" u="sng" dirty="0" smtClean="0">
                <a:solidFill>
                  <a:srgbClr val="003399"/>
                </a:solidFill>
                <a:latin typeface="Guttman Haim" pitchFamily="2" charset="-79"/>
                <a:cs typeface="+mn-cs"/>
                <a:hlinkClick r:id="rId2" action="ppaction://hlinksldjump"/>
              </a:rPr>
              <a:t>الكترون</a:t>
            </a:r>
            <a:r>
              <a:rPr lang="he-IL" sz="2400" u="sng" dirty="0" smtClean="0">
                <a:solidFill>
                  <a:srgbClr val="003399"/>
                </a:solidFill>
                <a:latin typeface="Guttman Haim" pitchFamily="2" charset="-79"/>
                <a:cs typeface="+mn-cs"/>
              </a:rPr>
              <a:t> </a:t>
            </a:r>
            <a:r>
              <a:rPr lang="ar-SA" sz="2400" b="1" dirty="0" smtClean="0">
                <a:solidFill>
                  <a:srgbClr val="002060"/>
                </a:solidFill>
                <a:latin typeface="Guttman Haim" pitchFamily="2" charset="-79"/>
                <a:cs typeface="+mn-cs"/>
              </a:rPr>
              <a:t>وهذه الكلمة مشتقة من </a:t>
            </a:r>
            <a:r>
              <a:rPr lang="ar-SA" sz="2400" b="1" dirty="0" err="1" smtClean="0">
                <a:solidFill>
                  <a:srgbClr val="002060"/>
                </a:solidFill>
                <a:latin typeface="Guttman Haim" pitchFamily="2" charset="-79"/>
                <a:cs typeface="+mn-cs"/>
              </a:rPr>
              <a:t>الكترو</a:t>
            </a:r>
            <a:r>
              <a:rPr lang="ar-SA" sz="2400" b="1" dirty="0" smtClean="0">
                <a:solidFill>
                  <a:srgbClr val="002060"/>
                </a:solidFill>
                <a:latin typeface="Guttman Haim" pitchFamily="2" charset="-79"/>
                <a:cs typeface="+mn-cs"/>
              </a:rPr>
              <a:t>- كهربائي</a:t>
            </a:r>
            <a:r>
              <a:rPr lang="he-IL" sz="2400" b="1" dirty="0" smtClean="0">
                <a:solidFill>
                  <a:srgbClr val="002060"/>
                </a:solidFill>
                <a:latin typeface="Guttman Haim" pitchFamily="2" charset="-79"/>
                <a:cs typeface="+mn-cs"/>
              </a:rPr>
              <a:t> </a:t>
            </a:r>
            <a:r>
              <a:rPr lang="he-IL" sz="2000" dirty="0" smtClean="0">
                <a:latin typeface="Guttman Haim" pitchFamily="2" charset="-79"/>
                <a:cs typeface="Carmela"/>
              </a:rPr>
              <a:t/>
            </a:r>
            <a:br>
              <a:rPr lang="he-IL" sz="2000" dirty="0" smtClean="0">
                <a:latin typeface="Guttman Haim" pitchFamily="2" charset="-79"/>
                <a:cs typeface="Carmela"/>
              </a:rPr>
            </a:br>
            <a:endParaRPr lang="he-IL" sz="2000" dirty="0">
              <a:latin typeface="Guttman Haim" pitchFamily="2" charset="-79"/>
              <a:cs typeface="Carmela"/>
            </a:endParaRPr>
          </a:p>
        </p:txBody>
      </p:sp>
      <p:sp>
        <p:nvSpPr>
          <p:cNvPr id="6" name="TextBox 5"/>
          <p:cNvSpPr txBox="1"/>
          <p:nvPr/>
        </p:nvSpPr>
        <p:spPr>
          <a:xfrm>
            <a:off x="467544" y="267494"/>
            <a:ext cx="7416824" cy="584775"/>
          </a:xfrm>
          <a:prstGeom prst="rect">
            <a:avLst/>
          </a:prstGeom>
          <a:noFill/>
        </p:spPr>
        <p:txBody>
          <a:bodyPr wrap="square" rtlCol="0">
            <a:spAutoFit/>
          </a:bodyPr>
          <a:lstStyle/>
          <a:p>
            <a:r>
              <a:rPr lang="ar-SA" sz="3200" b="1" dirty="0" smtClean="0">
                <a:solidFill>
                  <a:srgbClr val="FF0000"/>
                </a:solidFill>
                <a:effectLst>
                  <a:outerShdw blurRad="38100" dist="38100" dir="2700000" algn="tl">
                    <a:srgbClr val="000000">
                      <a:alpha val="43137"/>
                    </a:srgbClr>
                  </a:outerShdw>
                </a:effectLst>
                <a:latin typeface="Guttman Haim" pitchFamily="2" charset="-79"/>
              </a:rPr>
              <a:t>من الاول الذي لاحظ تواجد الكهرباء في الطبيعة؟</a:t>
            </a:r>
            <a:endParaRPr lang="en-US" sz="32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3568" y="411510"/>
            <a:ext cx="7918648" cy="1352724"/>
          </a:xfrm>
        </p:spPr>
        <p:txBody>
          <a:bodyPr/>
          <a:lstStyle/>
          <a:p>
            <a:pPr algn="r"/>
            <a:r>
              <a:rPr lang="ar-SA" sz="2000" b="1" dirty="0" smtClean="0">
                <a:solidFill>
                  <a:srgbClr val="FF0000"/>
                </a:solidFill>
                <a:effectLst>
                  <a:outerShdw blurRad="38100" dist="38100" dir="2700000" algn="tl">
                    <a:srgbClr val="000000">
                      <a:alpha val="43137"/>
                    </a:srgbClr>
                  </a:outerShdw>
                </a:effectLst>
                <a:cs typeface="+mn-cs"/>
              </a:rPr>
              <a:t>التيار الكهربائي</a:t>
            </a:r>
            <a:r>
              <a:rPr lang="he-IL" sz="2000" b="1" dirty="0" smtClean="0">
                <a:solidFill>
                  <a:srgbClr val="FF0000"/>
                </a:solidFill>
                <a:effectLst>
                  <a:outerShdw blurRad="38100" dist="38100" dir="2700000" algn="tl">
                    <a:srgbClr val="000000">
                      <a:alpha val="43137"/>
                    </a:srgbClr>
                  </a:outerShdw>
                </a:effectLst>
                <a:cs typeface="+mn-cs"/>
              </a:rPr>
              <a:t> - </a:t>
            </a:r>
            <a:r>
              <a:rPr lang="ar-SA" sz="2000" dirty="0" smtClean="0">
                <a:solidFill>
                  <a:srgbClr val="002060"/>
                </a:solidFill>
              </a:rPr>
              <a:t>التيار الكهربائي هو ظاهرة لا نرها، ولكن ممكن ان نتصور</a:t>
            </a:r>
            <a:r>
              <a:rPr lang="he-IL" sz="2000" dirty="0" smtClean="0">
                <a:solidFill>
                  <a:srgbClr val="002060"/>
                </a:solidFill>
              </a:rPr>
              <a:t> </a:t>
            </a:r>
            <a:r>
              <a:rPr lang="ar-SA" sz="2000" dirty="0" smtClean="0">
                <a:solidFill>
                  <a:srgbClr val="002060"/>
                </a:solidFill>
              </a:rPr>
              <a:t>عملها</a:t>
            </a:r>
            <a:r>
              <a:rPr lang="he-IL" sz="2000" dirty="0" smtClean="0">
                <a:solidFill>
                  <a:srgbClr val="002060"/>
                </a:solidFill>
                <a:cs typeface="+mn-cs"/>
              </a:rPr>
              <a:t>: </a:t>
            </a:r>
            <a:r>
              <a:rPr lang="ar-SA" sz="2000" dirty="0" smtClean="0">
                <a:solidFill>
                  <a:srgbClr val="002060"/>
                </a:solidFill>
                <a:cs typeface="+mn-cs"/>
              </a:rPr>
              <a:t>اذا نظرنا لشارع طويل </a:t>
            </a:r>
            <a:r>
              <a:rPr lang="ar-SA" sz="2000" dirty="0" err="1" smtClean="0">
                <a:solidFill>
                  <a:srgbClr val="002060"/>
                </a:solidFill>
                <a:cs typeface="+mn-cs"/>
              </a:rPr>
              <a:t>وسريع </a:t>
            </a:r>
            <a:r>
              <a:rPr lang="ar-SA" sz="2000" dirty="0" smtClean="0">
                <a:solidFill>
                  <a:srgbClr val="002060"/>
                </a:solidFill>
                <a:cs typeface="+mn-cs"/>
              </a:rPr>
              <a:t>- </a:t>
            </a:r>
            <a:r>
              <a:rPr lang="ar-SA" sz="2000" dirty="0" smtClean="0">
                <a:solidFill>
                  <a:srgbClr val="002060"/>
                </a:solidFill>
              </a:rPr>
              <a:t>تبدو أن السيارات تتحرك في اتجاه واحد بشكل </a:t>
            </a:r>
            <a:r>
              <a:rPr lang="ar-SA" sz="2000" dirty="0" err="1" smtClean="0">
                <a:solidFill>
                  <a:srgbClr val="002060"/>
                </a:solidFill>
              </a:rPr>
              <a:t>منتظم.</a:t>
            </a:r>
            <a:r>
              <a:rPr lang="ar-SA" sz="2000" dirty="0" smtClean="0">
                <a:solidFill>
                  <a:srgbClr val="002060"/>
                </a:solidFill>
              </a:rPr>
              <a:t> هذا الشيء نفسه ينطبق على الإلكترونات: إذا استطعنا بطريقة ما الحصول على الإلكترونات الحرة التي تتدفق بشكل منظم </a:t>
            </a:r>
            <a:r>
              <a:rPr lang="ar-SA" sz="2000" dirty="0" err="1" smtClean="0">
                <a:solidFill>
                  <a:srgbClr val="002060"/>
                </a:solidFill>
              </a:rPr>
              <a:t>ومتعمد </a:t>
            </a:r>
            <a:r>
              <a:rPr lang="ar-SA" sz="2000" dirty="0" smtClean="0">
                <a:solidFill>
                  <a:srgbClr val="002060"/>
                </a:solidFill>
              </a:rPr>
              <a:t>- نحصل على التيار الكهربائي.</a:t>
            </a:r>
            <a:r>
              <a:rPr lang="he-IL" sz="2000" dirty="0" smtClean="0">
                <a:solidFill>
                  <a:srgbClr val="002060"/>
                </a:solidFill>
                <a:cs typeface="+mn-cs"/>
              </a:rPr>
              <a:t> </a:t>
            </a:r>
            <a:br>
              <a:rPr lang="he-IL" sz="2000" dirty="0" smtClean="0">
                <a:solidFill>
                  <a:srgbClr val="002060"/>
                </a:solidFill>
                <a:cs typeface="+mn-cs"/>
              </a:rPr>
            </a:br>
            <a:r>
              <a:rPr lang="ar-SA" sz="2000" dirty="0" smtClean="0">
                <a:solidFill>
                  <a:srgbClr val="002060"/>
                </a:solidFill>
              </a:rPr>
              <a:t> يمكن أيضا تصور وضعية التشغيل الحالي من الرخام، المرتبة واحدة وراء </a:t>
            </a:r>
            <a:r>
              <a:rPr lang="ar-SA" sz="2000" dirty="0" err="1" smtClean="0">
                <a:solidFill>
                  <a:srgbClr val="002060"/>
                </a:solidFill>
              </a:rPr>
              <a:t>الأخرى.</a:t>
            </a:r>
            <a:r>
              <a:rPr lang="ar-SA" sz="2000" dirty="0" smtClean="0">
                <a:solidFill>
                  <a:srgbClr val="002060"/>
                </a:solidFill>
              </a:rPr>
              <a:t> فان المتداول المنفى الأول، يؤثر على النفي الثاني، الذي يضر </a:t>
            </a:r>
            <a:r>
              <a:rPr lang="ar-SA" sz="2000" dirty="0" err="1" smtClean="0">
                <a:solidFill>
                  <a:srgbClr val="002060"/>
                </a:solidFill>
              </a:rPr>
              <a:t>الثالث.</a:t>
            </a:r>
            <a:r>
              <a:rPr lang="ar-SA" sz="2000" dirty="0" smtClean="0">
                <a:solidFill>
                  <a:srgbClr val="002060"/>
                </a:solidFill>
              </a:rPr>
              <a:t> كل ذرة من مكونه من مواد، والتي تعتبر موصل جيد، لديه إلكترون حر واحد على الأقل، والتي يمكن أن يمر من ذرة </a:t>
            </a:r>
            <a:r>
              <a:rPr lang="ar-SA" sz="2000" dirty="0" err="1" smtClean="0">
                <a:solidFill>
                  <a:srgbClr val="002060"/>
                </a:solidFill>
              </a:rPr>
              <a:t>واحدة.</a:t>
            </a:r>
            <a:r>
              <a:rPr lang="ar-SA" sz="2000" dirty="0" smtClean="0">
                <a:solidFill>
                  <a:srgbClr val="002060"/>
                </a:solidFill>
              </a:rPr>
              <a:t> إذا كانت هذه الإلكترونات </a:t>
            </a:r>
            <a:r>
              <a:rPr lang="ar-SA" sz="2000" dirty="0" err="1" smtClean="0">
                <a:solidFill>
                  <a:srgbClr val="002060"/>
                </a:solidFill>
              </a:rPr>
              <a:t>مدفوعة </a:t>
            </a:r>
            <a:r>
              <a:rPr lang="ar-SA" sz="2000" dirty="0" smtClean="0">
                <a:solidFill>
                  <a:srgbClr val="002060"/>
                </a:solidFill>
              </a:rPr>
              <a:t>- على سبيل المثال، في الأسلاك </a:t>
            </a:r>
            <a:r>
              <a:rPr lang="ar-SA" sz="2000" dirty="0" err="1" smtClean="0">
                <a:solidFill>
                  <a:srgbClr val="002060"/>
                </a:solidFill>
              </a:rPr>
              <a:t>النحاسية </a:t>
            </a:r>
            <a:r>
              <a:rPr lang="ar-SA" sz="2000" dirty="0" smtClean="0">
                <a:solidFill>
                  <a:srgbClr val="002060"/>
                </a:solidFill>
              </a:rPr>
              <a:t>-تمر واحدة من نهاية الى نهاية  أخرى من الدائرة، يتم إنشاء الدائرة، وهو ما يعني الحصول على التيار </a:t>
            </a:r>
            <a:r>
              <a:rPr lang="ar-SA" sz="2000" dirty="0" err="1" smtClean="0">
                <a:solidFill>
                  <a:srgbClr val="002060"/>
                </a:solidFill>
              </a:rPr>
              <a:t>الكهربائي.</a:t>
            </a:r>
            <a:r>
              <a:rPr lang="ar-SA" sz="2000" dirty="0" smtClean="0">
                <a:solidFill>
                  <a:srgbClr val="002060"/>
                </a:solidFill>
              </a:rPr>
              <a:t> </a:t>
            </a:r>
            <a:r>
              <a:rPr lang="he-IL" sz="2000" dirty="0" smtClean="0">
                <a:solidFill>
                  <a:srgbClr val="002060"/>
                </a:solidFill>
                <a:cs typeface="+mn-cs"/>
              </a:rPr>
              <a:t/>
            </a:r>
            <a:br>
              <a:rPr lang="he-IL" sz="2000" dirty="0" smtClean="0">
                <a:solidFill>
                  <a:srgbClr val="002060"/>
                </a:solidFill>
                <a:cs typeface="+mn-cs"/>
              </a:rPr>
            </a:br>
            <a:endParaRPr lang="he-IL" sz="1200" dirty="0">
              <a:cs typeface="+mn-cs"/>
            </a:endParaRPr>
          </a:p>
        </p:txBody>
      </p:sp>
      <p:sp>
        <p:nvSpPr>
          <p:cNvPr id="3" name="חץ שמאלה 2">
            <a:hlinkClick r:id="rId2" action="ppaction://hlinksldjump"/>
          </p:cNvPr>
          <p:cNvSpPr/>
          <p:nvPr/>
        </p:nvSpPr>
        <p:spPr>
          <a:xfrm>
            <a:off x="1619672" y="3795886"/>
            <a:ext cx="1224136"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411510"/>
            <a:ext cx="7558608" cy="1712764"/>
          </a:xfrm>
        </p:spPr>
        <p:txBody>
          <a:bodyPr/>
          <a:lstStyle/>
          <a:p>
            <a:pPr algn="r"/>
            <a:r>
              <a:rPr lang="he-IL" sz="1800" b="1" dirty="0" smtClean="0">
                <a:cs typeface="+mn-cs"/>
              </a:rPr>
              <a:t/>
            </a:r>
            <a:br>
              <a:rPr lang="he-IL" sz="1800" b="1" dirty="0" smtClean="0">
                <a:cs typeface="+mn-cs"/>
              </a:rPr>
            </a:br>
            <a:r>
              <a:rPr lang="ar-SA" sz="1800" b="1" dirty="0" smtClean="0">
                <a:solidFill>
                  <a:srgbClr val="FF0000"/>
                </a:solidFill>
                <a:cs typeface="+mn-cs"/>
              </a:rPr>
              <a:t>القوة </a:t>
            </a:r>
            <a:r>
              <a:rPr lang="ar-SA" sz="1800" b="1" dirty="0" err="1" smtClean="0">
                <a:solidFill>
                  <a:srgbClr val="FF0000"/>
                </a:solidFill>
                <a:cs typeface="+mn-cs"/>
              </a:rPr>
              <a:t>الكهربائية </a:t>
            </a:r>
            <a:r>
              <a:rPr lang="ar-SA" sz="1800" b="1" dirty="0" smtClean="0">
                <a:solidFill>
                  <a:srgbClr val="FF0000"/>
                </a:solidFill>
                <a:cs typeface="+mn-cs"/>
              </a:rPr>
              <a:t>- </a:t>
            </a:r>
            <a:r>
              <a:rPr lang="ar-SA" sz="1800" dirty="0" smtClean="0">
                <a:solidFill>
                  <a:srgbClr val="002060"/>
                </a:solidFill>
              </a:rPr>
              <a:t>الطاقة اللازمة لتحريك الالكترونات المكونة للتيار </a:t>
            </a:r>
            <a:r>
              <a:rPr lang="ar-SA" sz="1800" dirty="0" err="1" smtClean="0">
                <a:solidFill>
                  <a:srgbClr val="002060"/>
                </a:solidFill>
              </a:rPr>
              <a:t>الكهربائي.</a:t>
            </a:r>
            <a:r>
              <a:rPr lang="ar-SA" sz="1800" dirty="0" smtClean="0"/>
              <a:t> </a:t>
            </a:r>
            <a:br>
              <a:rPr lang="ar-SA" sz="1800" dirty="0" smtClean="0"/>
            </a:br>
            <a:r>
              <a:rPr lang="ar-SA" sz="1800" dirty="0" smtClean="0">
                <a:solidFill>
                  <a:srgbClr val="002060"/>
                </a:solidFill>
                <a:latin typeface="Arial" pitchFamily="34" charset="0"/>
              </a:rPr>
              <a:t> القوة الكهربائية ممكن مقارنته مع ضغط المياه المتجمع في </a:t>
            </a:r>
            <a:r>
              <a:rPr lang="ar-SA" sz="1800" dirty="0" err="1" smtClean="0">
                <a:solidFill>
                  <a:srgbClr val="002060"/>
                </a:solidFill>
                <a:latin typeface="Arial" pitchFamily="34" charset="0"/>
              </a:rPr>
              <a:t>المياه.</a:t>
            </a:r>
            <a:r>
              <a:rPr lang="ar-SA" sz="1800" dirty="0" smtClean="0">
                <a:solidFill>
                  <a:srgbClr val="002060"/>
                </a:solidFill>
                <a:latin typeface="Arial" pitchFamily="34" charset="0"/>
              </a:rPr>
              <a:t> </a:t>
            </a:r>
            <a:r>
              <a:rPr lang="ar-SA" sz="1800" dirty="0" smtClean="0">
                <a:solidFill>
                  <a:srgbClr val="002060"/>
                </a:solidFill>
              </a:rPr>
              <a:t/>
            </a:r>
            <a:br>
              <a:rPr lang="ar-SA" sz="1800" dirty="0" smtClean="0">
                <a:solidFill>
                  <a:srgbClr val="002060"/>
                </a:solidFill>
              </a:rPr>
            </a:br>
            <a:r>
              <a:rPr lang="ar-SA" sz="1800" dirty="0" smtClean="0">
                <a:solidFill>
                  <a:srgbClr val="002060"/>
                </a:solidFill>
              </a:rPr>
              <a:t>تقاس </a:t>
            </a:r>
            <a:r>
              <a:rPr lang="ar-SA" sz="1800" dirty="0" smtClean="0">
                <a:solidFill>
                  <a:srgbClr val="002060"/>
                </a:solidFill>
                <a:cs typeface="+mn-cs"/>
              </a:rPr>
              <a:t>بمقياس فولت والقوة الكهربائية التي تشغل الاجهزة الكهربائية بالمنزلة هي 230 فولت.</a:t>
            </a:r>
            <a:r>
              <a:rPr lang="he-IL" sz="1800" dirty="0" smtClean="0">
                <a:solidFill>
                  <a:srgbClr val="002060"/>
                </a:solidFill>
                <a:latin typeface="Arial" pitchFamily="34" charset="0"/>
                <a:cs typeface="+mn-cs"/>
              </a:rPr>
              <a:t> </a:t>
            </a:r>
            <a:br>
              <a:rPr lang="he-IL" sz="1800" dirty="0" smtClean="0">
                <a:solidFill>
                  <a:srgbClr val="002060"/>
                </a:solidFill>
                <a:latin typeface="Arial" pitchFamily="34" charset="0"/>
                <a:cs typeface="+mn-cs"/>
              </a:rPr>
            </a:br>
            <a:r>
              <a:rPr lang="he-IL" sz="1800" dirty="0" smtClean="0">
                <a:solidFill>
                  <a:srgbClr val="002060"/>
                </a:solidFill>
                <a:latin typeface="Arial" pitchFamily="34" charset="0"/>
                <a:cs typeface="+mn-cs"/>
              </a:rPr>
              <a:t/>
            </a:r>
            <a:br>
              <a:rPr lang="he-IL" sz="1800" dirty="0" smtClean="0">
                <a:solidFill>
                  <a:srgbClr val="002060"/>
                </a:solidFill>
                <a:latin typeface="Arial" pitchFamily="34" charset="0"/>
                <a:cs typeface="+mn-cs"/>
              </a:rPr>
            </a:br>
            <a:endParaRPr lang="he-IL" sz="1800" dirty="0">
              <a:solidFill>
                <a:srgbClr val="002060"/>
              </a:solidFill>
              <a:latin typeface="Arial" pitchFamily="34" charset="0"/>
              <a:cs typeface="+mn-cs"/>
            </a:endParaRPr>
          </a:p>
        </p:txBody>
      </p:sp>
      <p:sp>
        <p:nvSpPr>
          <p:cNvPr id="3" name="חץ שמאלה 2">
            <a:hlinkClick r:id="rId2" action="ppaction://hlinksldjump"/>
          </p:cNvPr>
          <p:cNvSpPr/>
          <p:nvPr/>
        </p:nvSpPr>
        <p:spPr>
          <a:xfrm>
            <a:off x="7380312" y="2859782"/>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39552" y="483518"/>
            <a:ext cx="7772400" cy="1102519"/>
          </a:xfrm>
        </p:spPr>
        <p:txBody>
          <a:bodyPr/>
          <a:lstStyle/>
          <a:p>
            <a:pPr algn="r"/>
            <a:r>
              <a:rPr lang="ar-SA" sz="2400" b="1" dirty="0" smtClean="0">
                <a:solidFill>
                  <a:srgbClr val="FF0000"/>
                </a:solidFill>
                <a:effectLst>
                  <a:outerShdw blurRad="38100" dist="38100" dir="2700000" algn="tl">
                    <a:srgbClr val="000000">
                      <a:alpha val="43137"/>
                    </a:srgbClr>
                  </a:outerShdw>
                </a:effectLst>
                <a:cs typeface="+mn-cs"/>
              </a:rPr>
              <a:t>الرادار</a:t>
            </a:r>
            <a:r>
              <a:rPr lang="he-IL" sz="2400" b="1" dirty="0" smtClean="0">
                <a:solidFill>
                  <a:srgbClr val="FF0000"/>
                </a:solidFill>
                <a:effectLst>
                  <a:outerShdw blurRad="38100" dist="38100" dir="2700000" algn="tl">
                    <a:srgbClr val="000000">
                      <a:alpha val="43137"/>
                    </a:srgbClr>
                  </a:outerShdw>
                </a:effectLst>
                <a:cs typeface="+mn-cs"/>
              </a:rPr>
              <a:t>-</a:t>
            </a:r>
            <a:r>
              <a:rPr lang="he-IL" sz="2400" b="1" dirty="0" smtClean="0">
                <a:solidFill>
                  <a:srgbClr val="FF0000"/>
                </a:solidFill>
                <a:cs typeface="+mn-cs"/>
              </a:rPr>
              <a:t> </a:t>
            </a:r>
            <a:r>
              <a:rPr lang="ar-SA" sz="2400" dirty="0" smtClean="0">
                <a:solidFill>
                  <a:srgbClr val="002060"/>
                </a:solidFill>
                <a:cs typeface="+mn-cs"/>
              </a:rPr>
              <a:t>يكشف مسافة، الاتجاه</a:t>
            </a:r>
            <a:r>
              <a:rPr lang="he-IL" sz="2400" dirty="0" smtClean="0">
                <a:solidFill>
                  <a:srgbClr val="002060"/>
                </a:solidFill>
                <a:cs typeface="+mn-cs"/>
              </a:rPr>
              <a:t/>
            </a:r>
            <a:br>
              <a:rPr lang="he-IL" sz="2400" dirty="0" smtClean="0">
                <a:solidFill>
                  <a:srgbClr val="002060"/>
                </a:solidFill>
                <a:cs typeface="+mn-cs"/>
              </a:rPr>
            </a:br>
            <a:r>
              <a:rPr lang="ar-SA" sz="2400" dirty="0" smtClean="0">
                <a:solidFill>
                  <a:srgbClr val="002060"/>
                </a:solidFill>
                <a:cs typeface="+mn-cs"/>
              </a:rPr>
              <a:t>جهاز الكتروني للكشف عن اشياء غير مرئية للعين، مثل</a:t>
            </a:r>
            <a:r>
              <a:rPr lang="he-IL" sz="2400" dirty="0" smtClean="0">
                <a:solidFill>
                  <a:srgbClr val="002060"/>
                </a:solidFill>
                <a:cs typeface="+mn-cs"/>
              </a:rPr>
              <a:t> </a:t>
            </a:r>
            <a:r>
              <a:rPr lang="ar-SA" sz="2400" dirty="0" smtClean="0">
                <a:solidFill>
                  <a:srgbClr val="002060"/>
                </a:solidFill>
                <a:cs typeface="+mn-cs"/>
              </a:rPr>
              <a:t>الطائرات، </a:t>
            </a:r>
            <a:r>
              <a:rPr lang="ar-SA" sz="2400" dirty="0" err="1" smtClean="0">
                <a:solidFill>
                  <a:srgbClr val="002060"/>
                </a:solidFill>
                <a:cs typeface="+mn-cs"/>
              </a:rPr>
              <a:t>والسفن </a:t>
            </a:r>
            <a:r>
              <a:rPr lang="ar-SA" sz="2400" dirty="0" smtClean="0">
                <a:solidFill>
                  <a:srgbClr val="002060"/>
                </a:solidFill>
                <a:cs typeface="+mn-cs"/>
              </a:rPr>
              <a:t>(بلغة اخرى- رادار</a:t>
            </a:r>
            <a:r>
              <a:rPr lang="ar-SA" sz="2400" dirty="0" err="1" smtClean="0">
                <a:solidFill>
                  <a:srgbClr val="002060"/>
                </a:solidFill>
                <a:cs typeface="+mn-cs"/>
              </a:rPr>
              <a:t>).</a:t>
            </a:r>
            <a:endParaRPr lang="he-IL" sz="2400" dirty="0">
              <a:solidFill>
                <a:srgbClr val="002060"/>
              </a:solidFill>
              <a:cs typeface="+mn-cs"/>
            </a:endParaRPr>
          </a:p>
        </p:txBody>
      </p:sp>
      <p:pic>
        <p:nvPicPr>
          <p:cNvPr id="43010" name="Picture 2"/>
          <p:cNvPicPr>
            <a:picLocks noChangeAspect="1" noChangeArrowheads="1"/>
          </p:cNvPicPr>
          <p:nvPr/>
        </p:nvPicPr>
        <p:blipFill>
          <a:blip r:embed="rId2" cstate="print"/>
          <a:srcRect/>
          <a:stretch>
            <a:fillRect/>
          </a:stretch>
        </p:blipFill>
        <p:spPr bwMode="auto">
          <a:xfrm>
            <a:off x="1835696" y="2248286"/>
            <a:ext cx="3276426" cy="2454720"/>
          </a:xfrm>
          <a:prstGeom prst="rect">
            <a:avLst/>
          </a:prstGeom>
          <a:ln>
            <a:noFill/>
          </a:ln>
          <a:effectLst>
            <a:softEdge rad="112500"/>
          </a:effectLst>
        </p:spPr>
      </p:pic>
      <p:sp>
        <p:nvSpPr>
          <p:cNvPr id="5" name="חץ שמאלה 4">
            <a:hlinkClick r:id="rId3" action="ppaction://hlinksldjump"/>
          </p:cNvPr>
          <p:cNvSpPr/>
          <p:nvPr/>
        </p:nvSpPr>
        <p:spPr>
          <a:xfrm>
            <a:off x="4716016" y="1419622"/>
            <a:ext cx="1224136"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411511"/>
            <a:ext cx="7414592" cy="1872207"/>
          </a:xfrm>
        </p:spPr>
        <p:txBody>
          <a:bodyPr/>
          <a:lstStyle/>
          <a:p>
            <a:pPr algn="r"/>
            <a:r>
              <a:rPr lang="ar-SA" sz="2000" b="1" dirty="0" smtClean="0">
                <a:solidFill>
                  <a:srgbClr val="FF0000"/>
                </a:solidFill>
                <a:effectLst>
                  <a:outerShdw blurRad="38100" dist="38100" dir="2700000" algn="tl">
                    <a:srgbClr val="000000">
                      <a:alpha val="43137"/>
                    </a:srgbClr>
                  </a:outerShdw>
                </a:effectLst>
                <a:cs typeface="+mn-cs"/>
              </a:rPr>
              <a:t>محطة توليد الطاقة </a:t>
            </a:r>
            <a:r>
              <a:rPr lang="he-IL" sz="2000" b="1" dirty="0" smtClean="0">
                <a:solidFill>
                  <a:srgbClr val="FF0000"/>
                </a:solidFill>
                <a:effectLst>
                  <a:outerShdw blurRad="38100" dist="38100" dir="2700000" algn="tl">
                    <a:srgbClr val="000000">
                      <a:alpha val="43137"/>
                    </a:srgbClr>
                  </a:outerShdw>
                </a:effectLst>
                <a:cs typeface="+mn-cs"/>
              </a:rPr>
              <a:t>-  </a:t>
            </a:r>
            <a:r>
              <a:rPr lang="ar-SA" sz="2000" dirty="0" smtClean="0">
                <a:solidFill>
                  <a:srgbClr val="002060"/>
                </a:solidFill>
                <a:effectLst>
                  <a:outerShdw blurRad="38100" dist="38100" dir="2700000" algn="tl">
                    <a:srgbClr val="000000">
                      <a:alpha val="43137"/>
                    </a:srgbClr>
                  </a:outerShdw>
                </a:effectLst>
                <a:cs typeface="+mn-cs"/>
              </a:rPr>
              <a:t>مصنع لإنتاج الكهرباء، بمحطة توليد الطاقة يحولون</a:t>
            </a:r>
            <a:r>
              <a:rPr lang="he-IL" sz="2000" dirty="0" smtClean="0">
                <a:solidFill>
                  <a:srgbClr val="002060"/>
                </a:solidFill>
                <a:effectLst>
                  <a:outerShdw blurRad="38100" dist="38100" dir="2700000" algn="tl">
                    <a:srgbClr val="000000">
                      <a:alpha val="43137"/>
                    </a:srgbClr>
                  </a:outerShdw>
                </a:effectLst>
                <a:cs typeface="+mn-cs"/>
              </a:rPr>
              <a:t> </a:t>
            </a:r>
            <a:r>
              <a:rPr lang="ar-SA" sz="2000" dirty="0" smtClean="0">
                <a:solidFill>
                  <a:srgbClr val="002060"/>
                </a:solidFill>
                <a:effectLst>
                  <a:outerShdw blurRad="38100" dist="38100" dir="2700000" algn="tl">
                    <a:srgbClr val="000000">
                      <a:alpha val="43137"/>
                    </a:srgbClr>
                  </a:outerShdw>
                </a:effectLst>
                <a:cs typeface="+mn-cs"/>
              </a:rPr>
              <a:t>صورة طاقة معينه لطاقة كهربائية، تعمل محطة توليد الطاقة عن طريق مواد مختلفة: غاز طبيعي، وقود، فحم، </a:t>
            </a:r>
            <a:r>
              <a:rPr lang="ar-SA" sz="2000" dirty="0" err="1" smtClean="0">
                <a:solidFill>
                  <a:srgbClr val="002060"/>
                </a:solidFill>
                <a:effectLst>
                  <a:outerShdw blurRad="38100" dist="38100" dir="2700000" algn="tl">
                    <a:srgbClr val="000000">
                      <a:alpha val="43137"/>
                    </a:srgbClr>
                  </a:outerShdw>
                </a:effectLst>
                <a:cs typeface="+mn-cs"/>
              </a:rPr>
              <a:t>سولر.</a:t>
            </a:r>
            <a:r>
              <a:rPr lang="ar-SA" sz="2000" dirty="0" smtClean="0">
                <a:solidFill>
                  <a:srgbClr val="002060"/>
                </a:solidFill>
                <a:effectLst>
                  <a:outerShdw blurRad="38100" dist="38100" dir="2700000" algn="tl">
                    <a:srgbClr val="000000">
                      <a:alpha val="43137"/>
                    </a:srgbClr>
                  </a:outerShdw>
                </a:effectLst>
                <a:cs typeface="+mn-cs"/>
              </a:rPr>
              <a:t/>
            </a:r>
            <a:br>
              <a:rPr lang="ar-SA" sz="2000" dirty="0" smtClean="0">
                <a:solidFill>
                  <a:srgbClr val="002060"/>
                </a:solidFill>
                <a:effectLst>
                  <a:outerShdw blurRad="38100" dist="38100" dir="2700000" algn="tl">
                    <a:srgbClr val="000000">
                      <a:alpha val="43137"/>
                    </a:srgbClr>
                  </a:outerShdw>
                </a:effectLst>
                <a:cs typeface="+mn-cs"/>
              </a:rPr>
            </a:br>
            <a:r>
              <a:rPr lang="ar-SA" sz="2000" dirty="0" smtClean="0">
                <a:solidFill>
                  <a:srgbClr val="002060"/>
                </a:solidFill>
                <a:effectLst>
                  <a:outerShdw blurRad="38100" dist="38100" dir="2700000" algn="tl">
                    <a:srgbClr val="000000">
                      <a:alpha val="43137"/>
                    </a:srgbClr>
                  </a:outerShdw>
                </a:effectLst>
                <a:cs typeface="+mn-cs"/>
              </a:rPr>
              <a:t>شلالات</a:t>
            </a:r>
            <a:br>
              <a:rPr lang="ar-SA" sz="2000" dirty="0" smtClean="0">
                <a:solidFill>
                  <a:srgbClr val="002060"/>
                </a:solidFill>
                <a:effectLst>
                  <a:outerShdw blurRad="38100" dist="38100" dir="2700000" algn="tl">
                    <a:srgbClr val="000000">
                      <a:alpha val="43137"/>
                    </a:srgbClr>
                  </a:outerShdw>
                </a:effectLst>
                <a:cs typeface="+mn-cs"/>
              </a:rPr>
            </a:br>
            <a:r>
              <a:rPr lang="he-IL" sz="2000" dirty="0" smtClean="0">
                <a:solidFill>
                  <a:srgbClr val="002060"/>
                </a:solidFill>
                <a:effectLst>
                  <a:outerShdw blurRad="38100" dist="38100" dir="2700000" algn="tl">
                    <a:srgbClr val="000000">
                      <a:alpha val="43137"/>
                    </a:srgbClr>
                  </a:outerShdw>
                </a:effectLst>
                <a:cs typeface="+mn-cs"/>
              </a:rPr>
              <a:t>,</a:t>
            </a:r>
            <a:r>
              <a:rPr lang="ar-SA" sz="2000" dirty="0" smtClean="0">
                <a:solidFill>
                  <a:srgbClr val="002060"/>
                </a:solidFill>
                <a:effectLst>
                  <a:outerShdw blurRad="38100" dist="38100" dir="2700000" algn="tl">
                    <a:srgbClr val="000000">
                      <a:alpha val="43137"/>
                    </a:srgbClr>
                  </a:outerShdw>
                </a:effectLst>
                <a:cs typeface="+mn-cs"/>
              </a:rPr>
              <a:t>طاقة الرياح</a:t>
            </a:r>
            <a:r>
              <a:rPr lang="he-IL" sz="2000" dirty="0" smtClean="0">
                <a:solidFill>
                  <a:srgbClr val="002060"/>
                </a:solidFill>
                <a:effectLst>
                  <a:outerShdw blurRad="38100" dist="38100" dir="2700000" algn="tl">
                    <a:srgbClr val="000000">
                      <a:alpha val="43137"/>
                    </a:srgbClr>
                  </a:outerShdw>
                </a:effectLst>
                <a:cs typeface="+mn-cs"/>
              </a:rPr>
              <a:t/>
            </a:r>
            <a:br>
              <a:rPr lang="he-IL" sz="2000" dirty="0" smtClean="0">
                <a:solidFill>
                  <a:srgbClr val="002060"/>
                </a:solidFill>
                <a:effectLst>
                  <a:outerShdw blurRad="38100" dist="38100" dir="2700000" algn="tl">
                    <a:srgbClr val="000000">
                      <a:alpha val="43137"/>
                    </a:srgbClr>
                  </a:outerShdw>
                </a:effectLst>
                <a:cs typeface="+mn-cs"/>
              </a:rPr>
            </a:br>
            <a:r>
              <a:rPr lang="ar-SA" sz="2000" dirty="0" smtClean="0">
                <a:solidFill>
                  <a:srgbClr val="002060"/>
                </a:solidFill>
                <a:effectLst>
                  <a:outerShdw blurRad="38100" dist="38100" dir="2700000" algn="tl">
                    <a:srgbClr val="000000">
                      <a:alpha val="43137"/>
                    </a:srgbClr>
                  </a:outerShdw>
                </a:effectLst>
                <a:cs typeface="+mn-cs"/>
              </a:rPr>
              <a:t>الطاقة </a:t>
            </a:r>
            <a:r>
              <a:rPr lang="ar-SA" sz="2000" dirty="0" err="1" smtClean="0">
                <a:solidFill>
                  <a:srgbClr val="002060"/>
                </a:solidFill>
                <a:effectLst>
                  <a:outerShdw blurRad="38100" dist="38100" dir="2700000" algn="tl">
                    <a:srgbClr val="000000">
                      <a:alpha val="43137"/>
                    </a:srgbClr>
                  </a:outerShdw>
                </a:effectLst>
                <a:cs typeface="+mn-cs"/>
              </a:rPr>
              <a:t>الشمسيه </a:t>
            </a:r>
            <a:r>
              <a:rPr lang="ar-SA" sz="2000" dirty="0" smtClean="0">
                <a:solidFill>
                  <a:srgbClr val="002060"/>
                </a:solidFill>
                <a:effectLst>
                  <a:outerShdw blurRad="38100" dist="38100" dir="2700000" algn="tl">
                    <a:srgbClr val="000000">
                      <a:alpha val="43137"/>
                    </a:srgbClr>
                  </a:outerShdw>
                </a:effectLst>
                <a:cs typeface="+mn-cs"/>
              </a:rPr>
              <a:t>( عن طريق الاشعاع الشمس</a:t>
            </a:r>
            <a:r>
              <a:rPr lang="ar-SA" sz="2000" dirty="0" err="1" smtClean="0">
                <a:solidFill>
                  <a:srgbClr val="002060"/>
                </a:solidFill>
                <a:effectLst>
                  <a:outerShdw blurRad="38100" dist="38100" dir="2700000" algn="tl">
                    <a:srgbClr val="000000">
                      <a:alpha val="43137"/>
                    </a:srgbClr>
                  </a:outerShdw>
                </a:effectLst>
                <a:cs typeface="+mn-cs"/>
              </a:rPr>
              <a:t>)</a:t>
            </a:r>
            <a:r>
              <a:rPr lang="he-IL" sz="2000" dirty="0" smtClean="0">
                <a:solidFill>
                  <a:srgbClr val="002060"/>
                </a:solidFill>
                <a:cs typeface="+mn-cs"/>
              </a:rPr>
              <a:t/>
            </a:r>
            <a:br>
              <a:rPr lang="he-IL" sz="2000" dirty="0" smtClean="0">
                <a:solidFill>
                  <a:srgbClr val="002060"/>
                </a:solidFill>
                <a:cs typeface="+mn-cs"/>
              </a:rPr>
            </a:br>
            <a:endParaRPr lang="he-IL" sz="2000" dirty="0">
              <a:solidFill>
                <a:srgbClr val="002060"/>
              </a:solidFill>
              <a:cs typeface="+mn-cs"/>
            </a:endParaRPr>
          </a:p>
        </p:txBody>
      </p:sp>
      <p:pic>
        <p:nvPicPr>
          <p:cNvPr id="8194" name="Picture 2" descr="http://lib.cet.ac.il/storage/Pics/4500_4599/0000004504/frame-rutenberg.jpg"/>
          <p:cNvPicPr>
            <a:picLocks noChangeAspect="1" noChangeArrowheads="1"/>
          </p:cNvPicPr>
          <p:nvPr/>
        </p:nvPicPr>
        <p:blipFill>
          <a:blip r:embed="rId2" cstate="print"/>
          <a:srcRect/>
          <a:stretch>
            <a:fillRect/>
          </a:stretch>
        </p:blipFill>
        <p:spPr bwMode="auto">
          <a:xfrm>
            <a:off x="2627784" y="2355726"/>
            <a:ext cx="4275475" cy="2736304"/>
          </a:xfrm>
          <a:prstGeom prst="rect">
            <a:avLst/>
          </a:prstGeom>
          <a:ln>
            <a:noFill/>
          </a:ln>
          <a:effectLst>
            <a:softEdge rad="112500"/>
          </a:effectLst>
        </p:spPr>
      </p:pic>
      <p:sp>
        <p:nvSpPr>
          <p:cNvPr id="4" name="חץ שמאלה 3">
            <a:hlinkClick r:id="rId3" action="ppaction://hlinksldjump"/>
          </p:cNvPr>
          <p:cNvSpPr/>
          <p:nvPr/>
        </p:nvSpPr>
        <p:spPr>
          <a:xfrm>
            <a:off x="755576" y="3219822"/>
            <a:ext cx="1584176" cy="8640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39552" y="627534"/>
            <a:ext cx="7918648" cy="1640756"/>
          </a:xfrm>
        </p:spPr>
        <p:txBody>
          <a:bodyPr/>
          <a:lstStyle/>
          <a:p>
            <a:pPr algn="r"/>
            <a:r>
              <a:rPr lang="ar-SA" sz="2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شلالات لتوليد الطاقة</a:t>
            </a:r>
            <a:r>
              <a:rPr lang="he-IL" sz="2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ar-SA" sz="2000" dirty="0" smtClean="0">
                <a:solidFill>
                  <a:srgbClr val="002060"/>
                </a:solidFill>
                <a:latin typeface="Arial" pitchFamily="34" charset="0"/>
                <a:cs typeface="Arial" pitchFamily="34" charset="0"/>
              </a:rPr>
              <a:t>اثنين من الشلالات على حدود الولايات المتحدة وشلالات </a:t>
            </a:r>
            <a:r>
              <a:rPr lang="ar-SA" sz="2000" dirty="0" err="1" smtClean="0">
                <a:solidFill>
                  <a:srgbClr val="002060"/>
                </a:solidFill>
                <a:latin typeface="Arial" pitchFamily="34" charset="0"/>
                <a:cs typeface="Arial" pitchFamily="34" charset="0"/>
              </a:rPr>
              <a:t>كندا </a:t>
            </a:r>
            <a:r>
              <a:rPr lang="ar-SA" sz="2000" dirty="0" smtClean="0">
                <a:solidFill>
                  <a:srgbClr val="002060"/>
                </a:solidFill>
                <a:latin typeface="Arial" pitchFamily="34" charset="0"/>
                <a:cs typeface="Arial" pitchFamily="34" charset="0"/>
              </a:rPr>
              <a:t>، ارتفاع شلالات الامريكية 51 متر وعرضها 300 متر </a:t>
            </a:r>
            <a:r>
              <a:rPr lang="ar-SA" sz="2000" dirty="0" err="1" smtClean="0">
                <a:solidFill>
                  <a:srgbClr val="002060"/>
                </a:solidFill>
                <a:latin typeface="Arial" pitchFamily="34" charset="0"/>
                <a:cs typeface="Arial" pitchFamily="34" charset="0"/>
              </a:rPr>
              <a:t>تقريبا .</a:t>
            </a:r>
            <a:r>
              <a:rPr lang="ar-SA" sz="2000" dirty="0" smtClean="0">
                <a:solidFill>
                  <a:srgbClr val="002060"/>
                </a:solidFill>
                <a:latin typeface="Arial" pitchFamily="34" charset="0"/>
                <a:cs typeface="Arial" pitchFamily="34" charset="0"/>
              </a:rPr>
              <a:t> ارتفاع شلالات كندا 49 متر وعرضها 790 متر، يستعملون هذه الشلالات كمصدر طاقة حركيه تحرك </a:t>
            </a:r>
            <a:r>
              <a:rPr lang="ar-SA" sz="2000" dirty="0" err="1" smtClean="0">
                <a:solidFill>
                  <a:srgbClr val="002060"/>
                </a:solidFill>
                <a:latin typeface="Arial" pitchFamily="34" charset="0"/>
                <a:cs typeface="Arial" pitchFamily="34" charset="0"/>
              </a:rPr>
              <a:t>الطوربينا</a:t>
            </a:r>
            <a:r>
              <a:rPr lang="ar-SA" sz="2000" dirty="0" smtClean="0">
                <a:solidFill>
                  <a:srgbClr val="002060"/>
                </a:solidFill>
                <a:latin typeface="Arial" pitchFamily="34" charset="0"/>
                <a:cs typeface="Arial" pitchFamily="34" charset="0"/>
              </a:rPr>
              <a:t> وتشغيل المولد الكهربائي وينتج </a:t>
            </a:r>
            <a:r>
              <a:rPr lang="ar-SA" sz="2000" dirty="0" err="1" smtClean="0">
                <a:solidFill>
                  <a:srgbClr val="002060"/>
                </a:solidFill>
                <a:latin typeface="Arial" pitchFamily="34" charset="0"/>
                <a:cs typeface="Arial" pitchFamily="34" charset="0"/>
              </a:rPr>
              <a:t>كهرباء .</a:t>
            </a:r>
            <a:r>
              <a:rPr lang="ar-SA" sz="2000" dirty="0" smtClean="0">
                <a:solidFill>
                  <a:srgbClr val="002060"/>
                </a:solidFill>
                <a:latin typeface="Arial" pitchFamily="34" charset="0"/>
                <a:cs typeface="Arial" pitchFamily="34" charset="0"/>
              </a:rPr>
              <a:t> وتستغل هذه الشلالات مواقع سياحي.</a:t>
            </a:r>
            <a:endParaRPr lang="he-IL" sz="2000" dirty="0">
              <a:solidFill>
                <a:srgbClr val="002060"/>
              </a:solidFill>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3347864" y="2267793"/>
            <a:ext cx="3168352" cy="2176165"/>
          </a:xfrm>
          <a:prstGeom prst="rect">
            <a:avLst/>
          </a:prstGeom>
          <a:ln>
            <a:noFill/>
          </a:ln>
          <a:effectLst>
            <a:softEdge rad="112500"/>
          </a:effectLst>
        </p:spPr>
      </p:pic>
      <p:sp>
        <p:nvSpPr>
          <p:cNvPr id="5" name="חץ שמאלה 4">
            <a:hlinkClick r:id="rId3" action="ppaction://hlinksldjump"/>
          </p:cNvPr>
          <p:cNvSpPr/>
          <p:nvPr/>
        </p:nvSpPr>
        <p:spPr>
          <a:xfrm>
            <a:off x="1331640" y="3003798"/>
            <a:ext cx="1512168"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627534"/>
            <a:ext cx="7774632" cy="757907"/>
          </a:xfrm>
        </p:spPr>
        <p:txBody>
          <a:bodyPr/>
          <a:lstStyle/>
          <a:p>
            <a:pPr algn="r"/>
            <a:r>
              <a:rPr lang="ar-SA" sz="2400" b="1" dirty="0" err="1" smtClean="0">
                <a:solidFill>
                  <a:srgbClr val="FF0000"/>
                </a:solidFill>
                <a:effectLst>
                  <a:outerShdw blurRad="38100" dist="38100" dir="2700000" algn="tl">
                    <a:srgbClr val="000000">
                      <a:alpha val="43137"/>
                    </a:srgbClr>
                  </a:outerShdw>
                </a:effectLst>
                <a:cs typeface="+mn-cs"/>
              </a:rPr>
              <a:t>الطوربينا</a:t>
            </a:r>
            <a:r>
              <a:rPr lang="he-IL" sz="2400" dirty="0" smtClean="0">
                <a:solidFill>
                  <a:srgbClr val="FF0000"/>
                </a:solidFill>
                <a:effectLst>
                  <a:outerShdw blurRad="38100" dist="38100" dir="2700000" algn="tl">
                    <a:srgbClr val="000000">
                      <a:alpha val="43137"/>
                    </a:srgbClr>
                  </a:outerShdw>
                </a:effectLst>
                <a:cs typeface="+mn-cs"/>
              </a:rPr>
              <a:t>-</a:t>
            </a:r>
            <a:r>
              <a:rPr lang="he-IL" sz="2400" dirty="0" smtClean="0">
                <a:effectLst>
                  <a:outerShdw blurRad="38100" dist="38100" dir="2700000" algn="tl">
                    <a:srgbClr val="000000">
                      <a:alpha val="43137"/>
                    </a:srgbClr>
                  </a:outerShdw>
                </a:effectLst>
                <a:cs typeface="+mn-cs"/>
              </a:rPr>
              <a:t> </a:t>
            </a:r>
            <a:r>
              <a:rPr lang="ar-SA" sz="2400" dirty="0" smtClean="0">
                <a:solidFill>
                  <a:srgbClr val="002060"/>
                </a:solidFill>
                <a:effectLst>
                  <a:outerShdw blurRad="38100" dist="38100" dir="2700000" algn="tl">
                    <a:srgbClr val="000000">
                      <a:alpha val="43137"/>
                    </a:srgbClr>
                  </a:outerShdw>
                </a:effectLst>
                <a:cs typeface="+mn-cs"/>
              </a:rPr>
              <a:t>جهاز يحول تدفق الطاقة الى طاقة </a:t>
            </a:r>
            <a:r>
              <a:rPr lang="ar-SA" sz="2400" dirty="0" err="1" smtClean="0">
                <a:solidFill>
                  <a:srgbClr val="002060"/>
                </a:solidFill>
                <a:effectLst>
                  <a:outerShdw blurRad="38100" dist="38100" dir="2700000" algn="tl">
                    <a:srgbClr val="000000">
                      <a:alpha val="43137"/>
                    </a:srgbClr>
                  </a:outerShdw>
                </a:effectLst>
                <a:cs typeface="+mn-cs"/>
              </a:rPr>
              <a:t>دائرية.</a:t>
            </a:r>
            <a:r>
              <a:rPr lang="ar-SA" sz="2400" dirty="0" smtClean="0">
                <a:solidFill>
                  <a:srgbClr val="002060"/>
                </a:solidFill>
                <a:effectLst>
                  <a:outerShdw blurRad="38100" dist="38100" dir="2700000" algn="tl">
                    <a:srgbClr val="000000">
                      <a:alpha val="43137"/>
                    </a:srgbClr>
                  </a:outerShdw>
                </a:effectLst>
                <a:cs typeface="+mn-cs"/>
              </a:rPr>
              <a:t> </a:t>
            </a:r>
            <a:r>
              <a:rPr lang="he-IL" sz="1600" dirty="0" smtClean="0">
                <a:cs typeface="+mn-cs"/>
              </a:rPr>
              <a:t/>
            </a:r>
            <a:br>
              <a:rPr lang="he-IL" sz="1600" dirty="0" smtClean="0">
                <a:cs typeface="+mn-cs"/>
              </a:rPr>
            </a:br>
            <a:r>
              <a:rPr lang="he-IL" sz="2400" dirty="0" smtClean="0"/>
              <a:t/>
            </a:r>
            <a:br>
              <a:rPr lang="he-IL" sz="2400" dirty="0" smtClean="0"/>
            </a:br>
            <a:r>
              <a:rPr lang="he-IL" sz="2000" dirty="0" smtClean="0"/>
              <a:t/>
            </a:r>
            <a:br>
              <a:rPr lang="he-IL" sz="2000" dirty="0" smtClean="0"/>
            </a:br>
            <a:r>
              <a:rPr lang="he-IL" sz="2400" dirty="0" smtClean="0"/>
              <a:t/>
            </a:r>
            <a:br>
              <a:rPr lang="he-IL" sz="2400" dirty="0" smtClean="0"/>
            </a:br>
            <a:r>
              <a:rPr lang="he-IL" sz="2400" dirty="0" smtClean="0"/>
              <a:t/>
            </a:r>
            <a:br>
              <a:rPr lang="he-IL" sz="2400" dirty="0" smtClean="0"/>
            </a:br>
            <a:endParaRPr lang="he-IL" sz="2400" dirty="0"/>
          </a:p>
        </p:txBody>
      </p:sp>
      <p:pic>
        <p:nvPicPr>
          <p:cNvPr id="5122" name="Picture 2" descr="http://lib.cet.ac.il/storage/Pics/13100_13199/0000013186/12210-102a_Int%5b1%5d.jpg"/>
          <p:cNvPicPr>
            <a:picLocks noChangeAspect="1" noChangeArrowheads="1"/>
          </p:cNvPicPr>
          <p:nvPr/>
        </p:nvPicPr>
        <p:blipFill>
          <a:blip r:embed="rId2" cstate="print"/>
          <a:srcRect/>
          <a:stretch>
            <a:fillRect/>
          </a:stretch>
        </p:blipFill>
        <p:spPr bwMode="auto">
          <a:xfrm>
            <a:off x="2987824" y="1779662"/>
            <a:ext cx="4762500" cy="1933576"/>
          </a:xfrm>
          <a:prstGeom prst="rect">
            <a:avLst/>
          </a:prstGeom>
          <a:noFill/>
        </p:spPr>
      </p:pic>
      <p:sp>
        <p:nvSpPr>
          <p:cNvPr id="4" name="חץ שמאלה 3">
            <a:hlinkClick r:id="rId3" action="ppaction://hlinksldjump"/>
          </p:cNvPr>
          <p:cNvSpPr/>
          <p:nvPr/>
        </p:nvSpPr>
        <p:spPr>
          <a:xfrm>
            <a:off x="1691680" y="2355726"/>
            <a:ext cx="1008112" cy="6995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827584" y="627534"/>
            <a:ext cx="7560840" cy="1938992"/>
          </a:xfrm>
          <a:prstGeom prst="rect">
            <a:avLst/>
          </a:prstGeom>
        </p:spPr>
        <p:txBody>
          <a:bodyPr wrap="square">
            <a:spAutoFit/>
          </a:bodyPr>
          <a:lstStyle/>
          <a:p>
            <a:r>
              <a:rPr lang="ar-SA" sz="2400" b="1" dirty="0" smtClean="0">
                <a:solidFill>
                  <a:srgbClr val="FF0000"/>
                </a:solidFill>
                <a:effectLst>
                  <a:outerShdw blurRad="38100" dist="38100" dir="2700000" algn="tl">
                    <a:srgbClr val="000000">
                      <a:alpha val="43137"/>
                    </a:srgbClr>
                  </a:outerShdw>
                </a:effectLst>
              </a:rPr>
              <a:t>المولد الكهربائي</a:t>
            </a:r>
            <a:r>
              <a:rPr lang="he-IL" sz="2400" b="1" dirty="0" smtClean="0">
                <a:solidFill>
                  <a:srgbClr val="FF0000"/>
                </a:solidFill>
                <a:effectLst>
                  <a:outerShdw blurRad="38100" dist="38100" dir="2700000" algn="tl">
                    <a:srgbClr val="000000">
                      <a:alpha val="43137"/>
                    </a:srgbClr>
                  </a:outerShdw>
                </a:effectLst>
              </a:rPr>
              <a:t>- </a:t>
            </a:r>
            <a:r>
              <a:rPr lang="ar-SA" sz="2400" dirty="0" smtClean="0"/>
              <a:t> </a:t>
            </a:r>
            <a:r>
              <a:rPr lang="ar-SA" sz="2400" dirty="0" smtClean="0">
                <a:solidFill>
                  <a:srgbClr val="002060"/>
                </a:solidFill>
              </a:rPr>
              <a:t>جهاز يحول الطاقة الحركية الى طاقة كهربائية.</a:t>
            </a:r>
            <a:r>
              <a:rPr lang="he-IL" sz="2400" dirty="0" smtClean="0">
                <a:solidFill>
                  <a:srgbClr val="002060"/>
                </a:solidFill>
              </a:rPr>
              <a:t> </a:t>
            </a:r>
            <a:r>
              <a:rPr lang="ar-SA" sz="2400" dirty="0" smtClean="0">
                <a:solidFill>
                  <a:srgbClr val="002060"/>
                </a:solidFill>
              </a:rPr>
              <a:t>يعمل على مبدأ الحث </a:t>
            </a:r>
            <a:r>
              <a:rPr lang="ar-SA" sz="2400" dirty="0" err="1" smtClean="0">
                <a:solidFill>
                  <a:srgbClr val="002060"/>
                </a:solidFill>
              </a:rPr>
              <a:t>الكهرومغناطيسين</a:t>
            </a:r>
            <a:r>
              <a:rPr lang="ar-SA" sz="2400" dirty="0" smtClean="0">
                <a:solidFill>
                  <a:srgbClr val="002060"/>
                </a:solidFill>
              </a:rPr>
              <a:t> يحيط </a:t>
            </a:r>
            <a:r>
              <a:rPr lang="ar-SA" sz="2400" dirty="0" err="1" smtClean="0">
                <a:solidFill>
                  <a:srgbClr val="002060"/>
                </a:solidFill>
              </a:rPr>
              <a:t>به</a:t>
            </a:r>
            <a:r>
              <a:rPr lang="ar-SA" sz="2400" dirty="0" smtClean="0">
                <a:solidFill>
                  <a:srgbClr val="002060"/>
                </a:solidFill>
              </a:rPr>
              <a:t> لفائف من الاسلاك الموصله </a:t>
            </a:r>
            <a:r>
              <a:rPr lang="ar-SA" sz="2400" dirty="0" err="1" smtClean="0">
                <a:solidFill>
                  <a:srgbClr val="002060"/>
                </a:solidFill>
              </a:rPr>
              <a:t>للكهرباء.</a:t>
            </a:r>
            <a:r>
              <a:rPr lang="ar-SA" sz="2400" dirty="0" smtClean="0">
                <a:solidFill>
                  <a:srgbClr val="002060"/>
                </a:solidFill>
              </a:rPr>
              <a:t> </a:t>
            </a:r>
          </a:p>
          <a:p>
            <a:r>
              <a:rPr lang="ar-SA" sz="2400" dirty="0" smtClean="0">
                <a:solidFill>
                  <a:srgbClr val="002060"/>
                </a:solidFill>
              </a:rPr>
              <a:t>عندما تدور بشكل دائري </a:t>
            </a:r>
            <a:r>
              <a:rPr lang="ar-SA" sz="2400" dirty="0" err="1" smtClean="0">
                <a:solidFill>
                  <a:srgbClr val="002060"/>
                </a:solidFill>
              </a:rPr>
              <a:t>الطوربينا</a:t>
            </a:r>
            <a:r>
              <a:rPr lang="ar-SA" sz="2400" dirty="0" smtClean="0">
                <a:solidFill>
                  <a:srgbClr val="002060"/>
                </a:solidFill>
              </a:rPr>
              <a:t> المولد الكهربائي، تدور </a:t>
            </a:r>
            <a:r>
              <a:rPr lang="ar-SA" sz="2400" dirty="0" err="1" smtClean="0">
                <a:solidFill>
                  <a:srgbClr val="002060"/>
                </a:solidFill>
              </a:rPr>
              <a:t>الكهرومغناطيس</a:t>
            </a:r>
            <a:r>
              <a:rPr lang="ar-SA" sz="2400" dirty="0" smtClean="0">
                <a:solidFill>
                  <a:srgbClr val="002060"/>
                </a:solidFill>
              </a:rPr>
              <a:t> وتنتج قوة كهربائية داخل لفائف </a:t>
            </a:r>
            <a:r>
              <a:rPr lang="ar-SA" sz="2400" dirty="0" err="1" smtClean="0">
                <a:solidFill>
                  <a:srgbClr val="002060"/>
                </a:solidFill>
              </a:rPr>
              <a:t>الاسلاك.</a:t>
            </a:r>
            <a:r>
              <a:rPr lang="ar-SA" sz="2400" dirty="0" smtClean="0">
                <a:solidFill>
                  <a:srgbClr val="002060"/>
                </a:solidFill>
              </a:rPr>
              <a:t> </a:t>
            </a:r>
            <a:endParaRPr lang="he-IL" sz="2400" dirty="0" smtClean="0">
              <a:solidFill>
                <a:srgbClr val="002060"/>
              </a:solidFill>
            </a:endParaRPr>
          </a:p>
        </p:txBody>
      </p:sp>
      <p:sp>
        <p:nvSpPr>
          <p:cNvPr id="6" name="חץ שמאלה 5">
            <a:hlinkClick r:id="rId2" action="ppaction://hlinksldjump"/>
          </p:cNvPr>
          <p:cNvSpPr/>
          <p:nvPr/>
        </p:nvSpPr>
        <p:spPr>
          <a:xfrm>
            <a:off x="7308304" y="2643758"/>
            <a:ext cx="1008112" cy="6995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971600" y="555526"/>
            <a:ext cx="7416824" cy="3672407"/>
          </a:xfrm>
        </p:spPr>
        <p:txBody>
          <a:bodyPr/>
          <a:lstStyle/>
          <a:p>
            <a:pPr algn="r"/>
            <a:r>
              <a:rPr lang="ar-SA" sz="3200" b="1" dirty="0" smtClean="0">
                <a:solidFill>
                  <a:srgbClr val="FF0000"/>
                </a:solidFill>
                <a:effectLst>
                  <a:outerShdw blurRad="38100" dist="38100" dir="2700000" algn="tl">
                    <a:srgbClr val="000000">
                      <a:alpha val="43137"/>
                    </a:srgbClr>
                  </a:outerShdw>
                </a:effectLst>
                <a:latin typeface="Guttman Haim" pitchFamily="2" charset="-79"/>
                <a:cs typeface="+mn-cs"/>
              </a:rPr>
              <a:t>تجربة</a:t>
            </a:r>
            <a:r>
              <a:rPr lang="he-IL" sz="3200" b="1" dirty="0" smtClean="0">
                <a:solidFill>
                  <a:srgbClr val="FF0000"/>
                </a:solidFill>
                <a:effectLst>
                  <a:outerShdw blurRad="38100" dist="38100" dir="2700000" algn="tl">
                    <a:srgbClr val="000000">
                      <a:alpha val="43137"/>
                    </a:srgbClr>
                  </a:outerShdw>
                </a:effectLst>
                <a:latin typeface="Guttman Haim" pitchFamily="2" charset="-79"/>
                <a:cs typeface="+mn-cs"/>
              </a:rPr>
              <a:t>-</a:t>
            </a:r>
            <a:r>
              <a:rPr lang="ar-SA" sz="3200" b="1" dirty="0" smtClean="0">
                <a:solidFill>
                  <a:srgbClr val="FF0000"/>
                </a:solidFill>
                <a:effectLst>
                  <a:outerShdw blurRad="38100" dist="38100" dir="2700000" algn="tl">
                    <a:srgbClr val="000000">
                      <a:alpha val="43137"/>
                    </a:srgbClr>
                  </a:outerShdw>
                </a:effectLst>
                <a:latin typeface="Guttman Haim" pitchFamily="2" charset="-79"/>
                <a:cs typeface="+mn-cs"/>
              </a:rPr>
              <a:t>كهرباء الساكنة</a:t>
            </a:r>
            <a:r>
              <a:rPr lang="he-IL" sz="2400" dirty="0" smtClean="0">
                <a:solidFill>
                  <a:srgbClr val="002060"/>
                </a:solidFill>
                <a:latin typeface="Guttman Haim" pitchFamily="2" charset="-79"/>
                <a:cs typeface="Guttman Haim" pitchFamily="2" charset="-79"/>
              </a:rPr>
              <a:t/>
            </a:r>
            <a:br>
              <a:rPr lang="he-IL" sz="2400" dirty="0" smtClean="0">
                <a:solidFill>
                  <a:srgbClr val="002060"/>
                </a:solidFill>
                <a:latin typeface="Guttman Haim" pitchFamily="2" charset="-79"/>
                <a:cs typeface="Guttman Haim" pitchFamily="2" charset="-79"/>
              </a:rPr>
            </a:br>
            <a:r>
              <a:rPr lang="ar-SA" sz="2400" dirty="0" smtClean="0">
                <a:solidFill>
                  <a:srgbClr val="002060"/>
                </a:solidFill>
                <a:latin typeface="Guttman Haim" pitchFamily="2" charset="-79"/>
                <a:cs typeface="Guttman Haim" pitchFamily="2" charset="-79"/>
              </a:rPr>
              <a:t>خلال الدرس سنمرر اسنان المشط على شعر شخص ما، ومن ثم نقرب المشط الى قطعة من الورق، سنرى انجذاب الورق للمشط كيف يحدث هذا</a:t>
            </a:r>
            <a:r>
              <a:rPr lang="he-IL" sz="2400" dirty="0" smtClean="0">
                <a:solidFill>
                  <a:srgbClr val="002060"/>
                </a:solidFill>
                <a:latin typeface="Guttman Haim" pitchFamily="2" charset="-79"/>
                <a:cs typeface="Guttman Haim" pitchFamily="2" charset="-79"/>
              </a:rPr>
              <a:t>? </a:t>
            </a:r>
            <a:r>
              <a:rPr lang="ar-SA" sz="2400" dirty="0" smtClean="0">
                <a:solidFill>
                  <a:srgbClr val="002060"/>
                </a:solidFill>
                <a:latin typeface="Guttman Haim" pitchFamily="2" charset="-79"/>
                <a:cs typeface="Guttman Haim" pitchFamily="2" charset="-79"/>
              </a:rPr>
              <a:t>سنوضح هذا </a:t>
            </a:r>
            <a:r>
              <a:rPr lang="ar-SA" sz="2400" dirty="0" err="1" smtClean="0">
                <a:solidFill>
                  <a:srgbClr val="002060"/>
                </a:solidFill>
                <a:latin typeface="Guttman Haim" pitchFamily="2" charset="-79"/>
                <a:cs typeface="Guttman Haim" pitchFamily="2" charset="-79"/>
              </a:rPr>
              <a:t>الشيء:</a:t>
            </a:r>
            <a:r>
              <a:rPr lang="ar-SA" sz="2400" dirty="0" smtClean="0">
                <a:solidFill>
                  <a:srgbClr val="002060"/>
                </a:solidFill>
                <a:latin typeface="Guttman Haim" pitchFamily="2" charset="-79"/>
                <a:cs typeface="Guttman Haim" pitchFamily="2" charset="-79"/>
              </a:rPr>
              <a:t> </a:t>
            </a:r>
            <a:r>
              <a:rPr lang="he-IL" sz="1400" dirty="0" smtClean="0">
                <a:latin typeface="Guttman Haim" pitchFamily="2" charset="-79"/>
                <a:cs typeface="Carmela"/>
              </a:rPr>
              <a:t/>
            </a:r>
            <a:br>
              <a:rPr lang="he-IL" sz="1400" dirty="0" smtClean="0">
                <a:latin typeface="Guttman Haim" pitchFamily="2" charset="-79"/>
                <a:cs typeface="Carmela"/>
              </a:rPr>
            </a:br>
            <a:r>
              <a:rPr lang="he-IL" sz="1800" dirty="0" smtClean="0">
                <a:latin typeface="Guttman Haim" pitchFamily="2" charset="-79"/>
                <a:cs typeface="Carmela"/>
              </a:rPr>
              <a:t/>
            </a:r>
            <a:br>
              <a:rPr lang="he-IL" sz="1800" dirty="0" smtClean="0">
                <a:latin typeface="Guttman Haim" pitchFamily="2" charset="-79"/>
                <a:cs typeface="Carmela"/>
              </a:rPr>
            </a:br>
            <a:r>
              <a:rPr lang="he-IL" sz="1800" dirty="0" smtClean="0">
                <a:latin typeface="Guttman Haim" pitchFamily="2" charset="-79"/>
                <a:cs typeface="Carmela"/>
              </a:rPr>
              <a:t/>
            </a:r>
            <a:br>
              <a:rPr lang="he-IL" sz="1800" dirty="0" smtClean="0">
                <a:latin typeface="Guttman Haim" pitchFamily="2" charset="-79"/>
                <a:cs typeface="Carmela"/>
              </a:rPr>
            </a:br>
            <a:endParaRPr lang="he-IL" sz="1800" dirty="0">
              <a:latin typeface="Guttman Haim" pitchFamily="2" charset="-79"/>
              <a:cs typeface="Carmela"/>
            </a:endParaRPr>
          </a:p>
        </p:txBody>
      </p:sp>
      <p:sp>
        <p:nvSpPr>
          <p:cNvPr id="3" name="כותרת משנה 2"/>
          <p:cNvSpPr>
            <a:spLocks noGrp="1"/>
          </p:cNvSpPr>
          <p:nvPr>
            <p:ph type="subTitle" idx="1"/>
          </p:nvPr>
        </p:nvSpPr>
        <p:spPr>
          <a:xfrm>
            <a:off x="1371600" y="3795886"/>
            <a:ext cx="2552328" cy="433214"/>
          </a:xfrm>
        </p:spPr>
        <p:txBody>
          <a:bodyPr>
            <a:normAutofit fontScale="85000" lnSpcReduction="20000"/>
          </a:bodyPr>
          <a:lstStyle/>
          <a:p>
            <a:endParaRPr lang="he-IL" dirty="0"/>
          </a:p>
        </p:txBody>
      </p:sp>
      <p:graphicFrame>
        <p:nvGraphicFramePr>
          <p:cNvPr id="8" name="דיאגרמה 7"/>
          <p:cNvGraphicFramePr/>
          <p:nvPr/>
        </p:nvGraphicFramePr>
        <p:xfrm>
          <a:off x="827584" y="2139702"/>
          <a:ext cx="6984776"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4" name="Picture 2" descr="C:\Users\User\AppData\Local\Microsoft\Windows\Temporary Internet Files\Content.IE5\RZ420LD1\Manga_Boy[1].png"/>
          <p:cNvPicPr>
            <a:picLocks noChangeAspect="1" noChangeArrowheads="1"/>
          </p:cNvPicPr>
          <p:nvPr/>
        </p:nvPicPr>
        <p:blipFill>
          <a:blip r:embed="rId7" cstate="print"/>
          <a:srcRect/>
          <a:stretch>
            <a:fillRect/>
          </a:stretch>
        </p:blipFill>
        <p:spPr bwMode="auto">
          <a:xfrm>
            <a:off x="1403648" y="2211710"/>
            <a:ext cx="864096" cy="96010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55576" y="411510"/>
            <a:ext cx="7414592" cy="360039"/>
          </a:xfrm>
        </p:spPr>
        <p:txBody>
          <a:bodyPr/>
          <a:lstStyle/>
          <a:p>
            <a:pPr lvl="0" eaLnBrk="0" fontAlgn="base" hangingPunct="0">
              <a:spcAft>
                <a:spcPct val="0"/>
              </a:spcAft>
            </a:pPr>
            <a:r>
              <a:rPr lang="ar-SA" sz="3200" b="1" dirty="0" smtClean="0">
                <a:solidFill>
                  <a:srgbClr val="FF0000"/>
                </a:solidFill>
                <a:effectLst>
                  <a:outerShdw blurRad="38100" dist="38100" dir="2700000" algn="tl">
                    <a:srgbClr val="000000">
                      <a:alpha val="43137"/>
                    </a:srgbClr>
                  </a:outerShdw>
                </a:effectLst>
                <a:latin typeface="Arial" pitchFamily="34" charset="0"/>
                <a:cs typeface="+mn-cs"/>
              </a:rPr>
              <a:t>ما المشترك؟</a:t>
            </a:r>
            <a:endParaRPr lang="en-US" sz="3200" b="1" dirty="0" smtClean="0">
              <a:solidFill>
                <a:srgbClr val="FF0000"/>
              </a:solidFill>
              <a:effectLst>
                <a:outerShdw blurRad="38100" dist="38100" dir="2700000" algn="tl">
                  <a:srgbClr val="000000">
                    <a:alpha val="43137"/>
                  </a:srgbClr>
                </a:outerShdw>
              </a:effectLst>
              <a:latin typeface="Arial" pitchFamily="34" charset="0"/>
              <a:cs typeface="+mn-cs"/>
            </a:endParaRPr>
          </a:p>
        </p:txBody>
      </p:sp>
      <p:sp>
        <p:nvSpPr>
          <p:cNvPr id="3" name="כותרת משנה 2"/>
          <p:cNvSpPr>
            <a:spLocks noGrp="1"/>
          </p:cNvSpPr>
          <p:nvPr>
            <p:ph type="subTitle" idx="1"/>
          </p:nvPr>
        </p:nvSpPr>
        <p:spPr>
          <a:xfrm>
            <a:off x="1371600" y="1130424"/>
            <a:ext cx="7448872" cy="3025502"/>
          </a:xfrm>
        </p:spPr>
        <p:txBody>
          <a:bodyPr>
            <a:normAutofit/>
          </a:bodyPr>
          <a:lstStyle/>
          <a:p>
            <a:pPr algn="r"/>
            <a:r>
              <a:rPr lang="ar-SA" sz="2000" dirty="0" smtClean="0">
                <a:solidFill>
                  <a:srgbClr val="002060"/>
                </a:solidFill>
              </a:rPr>
              <a:t>عندما نستيقظ في الصباح، فإننا نقوم بتنفيذ العديد من المهام المختلفة: نقوم بإضاءة </a:t>
            </a:r>
            <a:r>
              <a:rPr lang="ar-SA" sz="2000" dirty="0" err="1" smtClean="0">
                <a:solidFill>
                  <a:srgbClr val="002060"/>
                </a:solidFill>
              </a:rPr>
              <a:t>المنزل  </a:t>
            </a:r>
            <a:r>
              <a:rPr lang="ar-SA" sz="2000" dirty="0" smtClean="0">
                <a:solidFill>
                  <a:srgbClr val="002060"/>
                </a:solidFill>
              </a:rPr>
              <a:t>،تمارين رياضية، نحضر وجبة الصباح، نشغل سخان </a:t>
            </a:r>
            <a:r>
              <a:rPr lang="ar-SA" sz="2000" dirty="0" err="1" smtClean="0">
                <a:solidFill>
                  <a:srgbClr val="002060"/>
                </a:solidFill>
              </a:rPr>
              <a:t>المياة</a:t>
            </a:r>
            <a:r>
              <a:rPr lang="ar-SA" sz="2000" dirty="0" smtClean="0">
                <a:solidFill>
                  <a:srgbClr val="002060"/>
                </a:solidFill>
              </a:rPr>
              <a:t> الكهربائي والحاسوب، الركوب على الدراجة </a:t>
            </a:r>
            <a:r>
              <a:rPr lang="ar-SA" sz="2000" dirty="0" err="1" smtClean="0">
                <a:solidFill>
                  <a:srgbClr val="002060"/>
                </a:solidFill>
              </a:rPr>
              <a:t>الهوائية...</a:t>
            </a:r>
            <a:endParaRPr lang="he-IL" sz="2000" dirty="0" smtClean="0">
              <a:solidFill>
                <a:srgbClr val="002060"/>
              </a:solidFill>
            </a:endParaRPr>
          </a:p>
          <a:p>
            <a:pPr algn="r">
              <a:buFont typeface="Arial" pitchFamily="34" charset="0"/>
              <a:buChar char="•"/>
            </a:pPr>
            <a:r>
              <a:rPr lang="ar-SA" sz="2000" dirty="0" smtClean="0">
                <a:solidFill>
                  <a:srgbClr val="002060"/>
                </a:solidFill>
              </a:rPr>
              <a:t>فكروا معا ما المشترك بين جميع المهام؟</a:t>
            </a:r>
            <a:endParaRPr lang="he-IL" sz="2800" dirty="0">
              <a:solidFill>
                <a:srgbClr val="002060"/>
              </a:solidFill>
            </a:endParaRPr>
          </a:p>
        </p:txBody>
      </p:sp>
      <p:grpSp>
        <p:nvGrpSpPr>
          <p:cNvPr id="8" name="Group 7"/>
          <p:cNvGrpSpPr/>
          <p:nvPr/>
        </p:nvGrpSpPr>
        <p:grpSpPr>
          <a:xfrm>
            <a:off x="323528" y="3003798"/>
            <a:ext cx="4104456" cy="1584176"/>
            <a:chOff x="827584" y="2355726"/>
            <a:chExt cx="4104456" cy="1584176"/>
          </a:xfrm>
        </p:grpSpPr>
        <p:graphicFrame>
          <p:nvGraphicFramePr>
            <p:cNvPr id="4" name="דיאגרמה 3"/>
            <p:cNvGraphicFramePr/>
            <p:nvPr/>
          </p:nvGraphicFramePr>
          <p:xfrm>
            <a:off x="827584" y="2355726"/>
            <a:ext cx="4104456"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לחצן פעולה: עזרה 4">
              <a:hlinkClick r:id="" action="ppaction://noaction" highlightClick="1"/>
            </p:cNvPr>
            <p:cNvSpPr/>
            <p:nvPr/>
          </p:nvSpPr>
          <p:spPr>
            <a:xfrm>
              <a:off x="2267744" y="2931790"/>
              <a:ext cx="1224136" cy="432048"/>
            </a:xfrm>
            <a:prstGeom prst="actionButtonHelp">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7" name="מלבן 6"/>
          <p:cNvSpPr/>
          <p:nvPr/>
        </p:nvSpPr>
        <p:spPr>
          <a:xfrm>
            <a:off x="-1980728" y="2499742"/>
            <a:ext cx="6984776" cy="369332"/>
          </a:xfrm>
          <a:prstGeom prst="rect">
            <a:avLst/>
          </a:prstGeom>
        </p:spPr>
        <p:txBody>
          <a:bodyPr wrap="square">
            <a:spAutoFit/>
          </a:bodyPr>
          <a:lstStyle/>
          <a:p>
            <a:r>
              <a:rPr lang="ar-SA" b="1" dirty="0" smtClean="0">
                <a:solidFill>
                  <a:srgbClr val="002060"/>
                </a:solidFill>
                <a:latin typeface="Arial" pitchFamily="34" charset="0"/>
                <a:cs typeface="Arial" pitchFamily="34" charset="0"/>
              </a:rPr>
              <a:t>في هذه المهام نقوم باستغلال طاقات مختلفة</a:t>
            </a:r>
            <a:endParaRPr lang="he-IL"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3568" y="-20538"/>
            <a:ext cx="7776864" cy="2088232"/>
          </a:xfrm>
        </p:spPr>
        <p:txBody>
          <a:bodyPr/>
          <a:lstStyle/>
          <a:p>
            <a:r>
              <a:rPr lang="he-IL" sz="1800" dirty="0" smtClean="0">
                <a:latin typeface="Arial" pitchFamily="34" charset="0"/>
                <a:cs typeface="Arial" pitchFamily="34" charset="0"/>
              </a:rPr>
              <a:t/>
            </a:r>
            <a:br>
              <a:rPr lang="he-IL" sz="1800" dirty="0" smtClean="0">
                <a:latin typeface="Arial" pitchFamily="34" charset="0"/>
                <a:cs typeface="Arial" pitchFamily="34" charset="0"/>
              </a:rPr>
            </a:br>
            <a:r>
              <a:rPr lang="ar-SA"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تعريف الطاقة؟</a:t>
            </a:r>
            <a:r>
              <a:rPr lang="he-IL" sz="3600" b="1" dirty="0" smtClean="0">
                <a:solidFill>
                  <a:srgbClr val="FF0000"/>
                </a:solidFill>
                <a:latin typeface="Arial" pitchFamily="34" charset="0"/>
                <a:cs typeface="Arial" pitchFamily="34" charset="0"/>
              </a:rPr>
              <a:t> </a:t>
            </a:r>
            <a:r>
              <a:rPr lang="he-IL" sz="2400" dirty="0" smtClean="0">
                <a:latin typeface="Arial" pitchFamily="34" charset="0"/>
                <a:cs typeface="Arial" pitchFamily="34" charset="0"/>
              </a:rPr>
              <a:t/>
            </a:r>
            <a:br>
              <a:rPr lang="he-IL" sz="2400" dirty="0" smtClean="0">
                <a:latin typeface="Arial" pitchFamily="34" charset="0"/>
                <a:cs typeface="Arial" pitchFamily="34" charset="0"/>
              </a:rPr>
            </a:br>
            <a:r>
              <a:rPr lang="he-IL" sz="2400" b="1" dirty="0" smtClean="0">
                <a:solidFill>
                  <a:srgbClr val="002060"/>
                </a:solidFill>
                <a:latin typeface="Arial" pitchFamily="34" charset="0"/>
                <a:cs typeface="Arial" pitchFamily="34" charset="0"/>
              </a:rPr>
              <a:t>1.</a:t>
            </a:r>
            <a:r>
              <a:rPr lang="ar-SA" sz="2400" b="1" dirty="0" smtClean="0">
                <a:solidFill>
                  <a:srgbClr val="002060"/>
                </a:solidFill>
                <a:latin typeface="Arial" pitchFamily="34" charset="0"/>
                <a:cs typeface="Arial" pitchFamily="34" charset="0"/>
              </a:rPr>
              <a:t>العمل المكتشف بالطبيعة </a:t>
            </a:r>
            <a:r>
              <a:rPr lang="ar-SA" sz="2400" b="1" dirty="0" err="1" smtClean="0">
                <a:solidFill>
                  <a:srgbClr val="002060"/>
                </a:solidFill>
                <a:latin typeface="Arial" pitchFamily="34" charset="0"/>
                <a:cs typeface="Arial" pitchFamily="34" charset="0"/>
              </a:rPr>
              <a:t>باشكال</a:t>
            </a:r>
            <a:r>
              <a:rPr lang="ar-SA" sz="2400" b="1" dirty="0" smtClean="0">
                <a:solidFill>
                  <a:srgbClr val="002060"/>
                </a:solidFill>
                <a:latin typeface="Arial" pitchFamily="34" charset="0"/>
                <a:cs typeface="Arial" pitchFamily="34" charset="0"/>
              </a:rPr>
              <a:t> </a:t>
            </a:r>
            <a:r>
              <a:rPr lang="ar-SA" sz="2400" b="1" dirty="0" err="1" smtClean="0">
                <a:solidFill>
                  <a:srgbClr val="002060"/>
                </a:solidFill>
                <a:latin typeface="Arial" pitchFamily="34" charset="0"/>
                <a:cs typeface="Arial" pitchFamily="34" charset="0"/>
              </a:rPr>
              <a:t>مختلفة.</a:t>
            </a:r>
            <a:r>
              <a:rPr lang="ar-SA" sz="2400" b="1" dirty="0" smtClean="0">
                <a:solidFill>
                  <a:srgbClr val="002060"/>
                </a:solidFill>
                <a:latin typeface="Arial" pitchFamily="34" charset="0"/>
                <a:cs typeface="Arial" pitchFamily="34" charset="0"/>
              </a:rPr>
              <a:t/>
            </a:r>
            <a:br>
              <a:rPr lang="ar-SA" sz="2400" b="1" dirty="0" smtClean="0">
                <a:solidFill>
                  <a:srgbClr val="002060"/>
                </a:solidFill>
                <a:latin typeface="Arial" pitchFamily="34" charset="0"/>
                <a:cs typeface="Arial" pitchFamily="34" charset="0"/>
              </a:rPr>
            </a:br>
            <a:r>
              <a:rPr lang="ar-SA" sz="2400" b="1" dirty="0" err="1" smtClean="0">
                <a:solidFill>
                  <a:srgbClr val="002060"/>
                </a:solidFill>
                <a:latin typeface="Arial" pitchFamily="34" charset="0"/>
                <a:cs typeface="Arial" pitchFamily="34" charset="0"/>
              </a:rPr>
              <a:t>2.</a:t>
            </a:r>
            <a:r>
              <a:rPr lang="ar-SA" sz="2400" b="1" dirty="0" smtClean="0">
                <a:solidFill>
                  <a:srgbClr val="002060"/>
                </a:solidFill>
                <a:latin typeface="Arial" pitchFamily="34" charset="0"/>
                <a:cs typeface="Arial" pitchFamily="34" charset="0"/>
              </a:rPr>
              <a:t> انشطة، مهام </a:t>
            </a:r>
            <a:r>
              <a:rPr lang="he-IL" sz="2400" b="1" dirty="0" smtClean="0">
                <a:solidFill>
                  <a:srgbClr val="002060"/>
                </a:solidFill>
                <a:latin typeface="Arial" pitchFamily="34" charset="0"/>
                <a:cs typeface="Arial" pitchFamily="34" charset="0"/>
              </a:rPr>
              <a:t>.</a:t>
            </a:r>
            <a:r>
              <a:rPr lang="he-IL" sz="2400" dirty="0" smtClean="0">
                <a:latin typeface="Arial" pitchFamily="34" charset="0"/>
                <a:cs typeface="Arial" pitchFamily="34" charset="0"/>
              </a:rPr>
              <a:t/>
            </a:r>
            <a:br>
              <a:rPr lang="he-IL" sz="2400" dirty="0" smtClean="0">
                <a:latin typeface="Arial" pitchFamily="34" charset="0"/>
                <a:cs typeface="Arial" pitchFamily="34" charset="0"/>
              </a:rPr>
            </a:br>
            <a:r>
              <a:rPr lang="he-IL" sz="2400" dirty="0" smtClean="0">
                <a:latin typeface="Arial" pitchFamily="34" charset="0"/>
                <a:cs typeface="Arial" pitchFamily="34" charset="0"/>
              </a:rPr>
              <a:t/>
            </a:r>
            <a:br>
              <a:rPr lang="he-IL" sz="2400" dirty="0" smtClean="0">
                <a:latin typeface="Arial" pitchFamily="34" charset="0"/>
                <a:cs typeface="Arial" pitchFamily="34" charset="0"/>
              </a:rPr>
            </a:br>
            <a:endParaRPr lang="he-IL" sz="2400" b="1" dirty="0">
              <a:latin typeface="Arial" pitchFamily="34" charset="0"/>
              <a:cs typeface="Arial" pitchFamily="34" charset="0"/>
            </a:endParaRPr>
          </a:p>
        </p:txBody>
      </p:sp>
      <p:sp>
        <p:nvSpPr>
          <p:cNvPr id="3" name="מלבן 2"/>
          <p:cNvSpPr/>
          <p:nvPr/>
        </p:nvSpPr>
        <p:spPr>
          <a:xfrm>
            <a:off x="1365208" y="2758157"/>
            <a:ext cx="6087112" cy="461665"/>
          </a:xfrm>
          <a:prstGeom prst="rect">
            <a:avLst/>
          </a:prstGeom>
        </p:spPr>
        <p:txBody>
          <a:bodyPr wrap="square">
            <a:spAutoFit/>
          </a:bodyPr>
          <a:lstStyle/>
          <a:p>
            <a:pPr algn="ctr"/>
            <a:r>
              <a:rPr lang="ar-SA" sz="2400" b="1" dirty="0" smtClean="0">
                <a:solidFill>
                  <a:srgbClr val="002060"/>
                </a:solidFill>
                <a:latin typeface="Arial" pitchFamily="34" charset="0"/>
                <a:cs typeface="Arial" pitchFamily="34" charset="0"/>
              </a:rPr>
              <a:t>اية انواع طاقة في الطبيعة انتم تعرفون؟</a:t>
            </a:r>
            <a:endParaRPr lang="he-IL" sz="2400" dirty="0">
              <a:solidFill>
                <a:srgbClr val="002060"/>
              </a:solidFill>
            </a:endParaRPr>
          </a:p>
        </p:txBody>
      </p:sp>
      <p:pic>
        <p:nvPicPr>
          <p:cNvPr id="1029" name="Picture 5"/>
          <p:cNvPicPr>
            <a:picLocks noChangeAspect="1" noChangeArrowheads="1"/>
          </p:cNvPicPr>
          <p:nvPr/>
        </p:nvPicPr>
        <p:blipFill>
          <a:blip r:embed="rId2" cstate="print"/>
          <a:srcRect/>
          <a:stretch>
            <a:fillRect/>
          </a:stretch>
        </p:blipFill>
        <p:spPr bwMode="auto">
          <a:xfrm>
            <a:off x="6588224" y="3219822"/>
            <a:ext cx="1415086" cy="1335842"/>
          </a:xfrm>
          <a:prstGeom prst="rect">
            <a:avLst/>
          </a:prstGeom>
          <a:ln>
            <a:noFill/>
          </a:ln>
          <a:effectLst>
            <a:softEdge rad="112500"/>
          </a:effectLst>
        </p:spPr>
      </p:pic>
      <p:pic>
        <p:nvPicPr>
          <p:cNvPr id="1030" name="Picture 6"/>
          <p:cNvPicPr>
            <a:picLocks noChangeAspect="1" noChangeArrowheads="1"/>
          </p:cNvPicPr>
          <p:nvPr/>
        </p:nvPicPr>
        <p:blipFill>
          <a:blip r:embed="rId3" cstate="print"/>
          <a:srcRect/>
          <a:stretch>
            <a:fillRect/>
          </a:stretch>
        </p:blipFill>
        <p:spPr bwMode="auto">
          <a:xfrm>
            <a:off x="5220072" y="3219822"/>
            <a:ext cx="864096" cy="1252313"/>
          </a:xfrm>
          <a:prstGeom prst="rect">
            <a:avLst/>
          </a:prstGeom>
          <a:ln>
            <a:noFill/>
          </a:ln>
          <a:effectLst>
            <a:softEdge rad="112500"/>
          </a:effectLst>
        </p:spPr>
      </p:pic>
      <p:pic>
        <p:nvPicPr>
          <p:cNvPr id="1032" name="Picture 8" descr="http://www.in.all.biz/img/in/catalog/13500.jpeg"/>
          <p:cNvPicPr>
            <a:picLocks noChangeAspect="1" noChangeArrowheads="1"/>
          </p:cNvPicPr>
          <p:nvPr/>
        </p:nvPicPr>
        <p:blipFill>
          <a:blip r:embed="rId4" cstate="print"/>
          <a:srcRect/>
          <a:stretch>
            <a:fillRect/>
          </a:stretch>
        </p:blipFill>
        <p:spPr bwMode="auto">
          <a:xfrm>
            <a:off x="3635896" y="3363838"/>
            <a:ext cx="1085106" cy="1085106"/>
          </a:xfrm>
          <a:prstGeom prst="rect">
            <a:avLst/>
          </a:prstGeom>
          <a:ln>
            <a:noFill/>
          </a:ln>
          <a:effectLst>
            <a:softEdge rad="112500"/>
          </a:effectLst>
        </p:spPr>
      </p:pic>
      <p:pic>
        <p:nvPicPr>
          <p:cNvPr id="1035" name="Picture 11" descr="C:\Users\User\AppData\Local\Microsoft\Windows\Temporary Internet Files\Content.IE5\UA4F1U9N\sol1[1].jpg"/>
          <p:cNvPicPr>
            <a:picLocks noChangeAspect="1" noChangeArrowheads="1"/>
          </p:cNvPicPr>
          <p:nvPr/>
        </p:nvPicPr>
        <p:blipFill>
          <a:blip r:embed="rId5" cstate="print"/>
          <a:srcRect/>
          <a:stretch>
            <a:fillRect/>
          </a:stretch>
        </p:blipFill>
        <p:spPr bwMode="auto">
          <a:xfrm>
            <a:off x="1979712" y="3219822"/>
            <a:ext cx="1368152" cy="12915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627535"/>
            <a:ext cx="7630616" cy="720079"/>
          </a:xfrm>
        </p:spPr>
        <p:txBody>
          <a:bodyPr/>
          <a:lstStyle/>
          <a:p>
            <a:pPr algn="r"/>
            <a:r>
              <a:rPr lang="he-IL" sz="2800" dirty="0" smtClean="0">
                <a:solidFill>
                  <a:srgbClr val="003399"/>
                </a:solidFill>
                <a:latin typeface="Calibri" pitchFamily="34" charset="0"/>
                <a:ea typeface="Calibri" pitchFamily="34" charset="0"/>
                <a:cs typeface="Carmela"/>
              </a:rPr>
              <a:t>    </a:t>
            </a:r>
            <a:r>
              <a:rPr lang="en-US" sz="2800" dirty="0" smtClean="0">
                <a:solidFill>
                  <a:srgbClr val="003399"/>
                </a:solidFill>
                <a:latin typeface="Arial" pitchFamily="34" charset="0"/>
                <a:cs typeface="Carmela"/>
              </a:rPr>
              <a:t/>
            </a:r>
            <a:br>
              <a:rPr lang="en-US" sz="2800" dirty="0" smtClean="0">
                <a:solidFill>
                  <a:srgbClr val="003399"/>
                </a:solidFill>
                <a:latin typeface="Arial" pitchFamily="34" charset="0"/>
                <a:cs typeface="Carmela"/>
              </a:rPr>
            </a:br>
            <a:r>
              <a:rPr lang="en-US" sz="2800" dirty="0" smtClean="0">
                <a:solidFill>
                  <a:srgbClr val="003399"/>
                </a:solidFill>
                <a:latin typeface="Arial" pitchFamily="34" charset="0"/>
                <a:cs typeface="Carmela"/>
              </a:rPr>
              <a:t/>
            </a:r>
            <a:br>
              <a:rPr lang="en-US" sz="2800" dirty="0" smtClean="0">
                <a:solidFill>
                  <a:srgbClr val="003399"/>
                </a:solidFill>
                <a:latin typeface="Arial" pitchFamily="34" charset="0"/>
                <a:cs typeface="Carmela"/>
              </a:rPr>
            </a:br>
            <a:endParaRPr lang="he-IL" sz="2800" dirty="0">
              <a:solidFill>
                <a:srgbClr val="003399"/>
              </a:solidFill>
            </a:endParaRPr>
          </a:p>
        </p:txBody>
      </p:sp>
      <p:sp>
        <p:nvSpPr>
          <p:cNvPr id="5" name="מלבן 4"/>
          <p:cNvSpPr/>
          <p:nvPr/>
        </p:nvSpPr>
        <p:spPr>
          <a:xfrm>
            <a:off x="6668502" y="2387084"/>
            <a:ext cx="184731" cy="369332"/>
          </a:xfrm>
          <a:prstGeom prst="rect">
            <a:avLst/>
          </a:prstGeom>
        </p:spPr>
        <p:txBody>
          <a:bodyPr wrap="none">
            <a:spAutoFit/>
          </a:bodyPr>
          <a:lstStyle/>
          <a:p>
            <a:endParaRPr lang="he-IL" dirty="0"/>
          </a:p>
        </p:txBody>
      </p:sp>
      <p:sp>
        <p:nvSpPr>
          <p:cNvPr id="8" name="מלבן 7"/>
          <p:cNvSpPr/>
          <p:nvPr/>
        </p:nvSpPr>
        <p:spPr>
          <a:xfrm>
            <a:off x="4211960" y="3679744"/>
            <a:ext cx="4320480" cy="1754326"/>
          </a:xfrm>
          <a:prstGeom prst="rect">
            <a:avLst/>
          </a:prstGeom>
        </p:spPr>
        <p:txBody>
          <a:bodyPr wrap="square">
            <a:spAutoFit/>
          </a:bodyPr>
          <a:lstStyle/>
          <a:p>
            <a:endParaRPr lang="he-IL" sz="1200" i="1" dirty="0" smtClean="0"/>
          </a:p>
          <a:p>
            <a:endParaRPr lang="he-IL" sz="1200" i="1" dirty="0" smtClean="0"/>
          </a:p>
          <a:p>
            <a:endParaRPr lang="he-IL" sz="1200" i="1" dirty="0" smtClean="0"/>
          </a:p>
          <a:p>
            <a:endParaRPr lang="he-IL" sz="1200" i="1" dirty="0" smtClean="0"/>
          </a:p>
          <a:p>
            <a:endParaRPr lang="he-IL" sz="1200" i="1" dirty="0" smtClean="0"/>
          </a:p>
          <a:p>
            <a:endParaRPr lang="he-IL" sz="1200" i="1" dirty="0" smtClean="0"/>
          </a:p>
          <a:p>
            <a:endParaRPr lang="he-IL" sz="1200" i="1" dirty="0" smtClean="0"/>
          </a:p>
          <a:p>
            <a:endParaRPr lang="he-IL" sz="1200" i="1" dirty="0" smtClean="0"/>
          </a:p>
          <a:p>
            <a:endParaRPr lang="he-IL" sz="1200" dirty="0"/>
          </a:p>
        </p:txBody>
      </p:sp>
      <p:graphicFrame>
        <p:nvGraphicFramePr>
          <p:cNvPr id="11" name="טבלה 10"/>
          <p:cNvGraphicFramePr>
            <a:graphicFrameLocks noGrp="1"/>
          </p:cNvGraphicFramePr>
          <p:nvPr>
            <p:extLst>
              <p:ext uri="{D42A27DB-BD31-4B8C-83A1-F6EECF244321}">
                <p14:modId xmlns:p14="http://schemas.microsoft.com/office/powerpoint/2010/main" xmlns="" val="842450930"/>
              </p:ext>
            </p:extLst>
          </p:nvPr>
        </p:nvGraphicFramePr>
        <p:xfrm>
          <a:off x="683740" y="1275606"/>
          <a:ext cx="7560668" cy="3610876"/>
        </p:xfrm>
        <a:graphic>
          <a:graphicData uri="http://schemas.openxmlformats.org/drawingml/2006/table">
            <a:tbl>
              <a:tblPr rtl="1" firstRow="1" bandRow="1">
                <a:tableStyleId>{5C22544A-7EE6-4342-B048-85BDC9FD1C3A}</a:tableStyleId>
              </a:tblPr>
              <a:tblGrid>
                <a:gridCol w="2321243"/>
                <a:gridCol w="2308195"/>
                <a:gridCol w="2931230"/>
              </a:tblGrid>
              <a:tr h="356157">
                <a:tc>
                  <a:txBody>
                    <a:bodyPr/>
                    <a:lstStyle/>
                    <a:p>
                      <a:pPr rtl="1"/>
                      <a:r>
                        <a:rPr lang="ar-SA" dirty="0" smtClean="0"/>
                        <a:t>انواع</a:t>
                      </a:r>
                      <a:r>
                        <a:rPr lang="ar-SA" baseline="0" dirty="0" smtClean="0"/>
                        <a:t> الطاقة</a:t>
                      </a:r>
                      <a:endParaRPr lang="he-IL" dirty="0"/>
                    </a:p>
                  </a:txBody>
                  <a:tcPr/>
                </a:tc>
                <a:tc>
                  <a:txBody>
                    <a:bodyPr/>
                    <a:lstStyle/>
                    <a:p>
                      <a:pPr rtl="1"/>
                      <a:r>
                        <a:rPr lang="ar-SA" dirty="0" smtClean="0"/>
                        <a:t>حسنات</a:t>
                      </a:r>
                      <a:endParaRPr lang="he-IL" dirty="0"/>
                    </a:p>
                  </a:txBody>
                  <a:tcPr/>
                </a:tc>
                <a:tc>
                  <a:txBody>
                    <a:bodyPr/>
                    <a:lstStyle/>
                    <a:p>
                      <a:pPr rtl="1"/>
                      <a:r>
                        <a:rPr lang="ar-SA" dirty="0" smtClean="0"/>
                        <a:t>سيئات</a:t>
                      </a:r>
                      <a:endParaRPr lang="he-IL" dirty="0"/>
                    </a:p>
                  </a:txBody>
                  <a:tcPr/>
                </a:tc>
              </a:tr>
              <a:tr h="642352">
                <a:tc>
                  <a:txBody>
                    <a:bodyPr/>
                    <a:lstStyle/>
                    <a:p>
                      <a:pPr rtl="1"/>
                      <a:r>
                        <a:rPr lang="ar-SA" dirty="0" smtClean="0"/>
                        <a:t>شمس</a:t>
                      </a:r>
                      <a:endParaRPr lang="he-IL" dirty="0"/>
                    </a:p>
                  </a:txBody>
                  <a:tcPr/>
                </a:tc>
                <a:tc>
                  <a:txBody>
                    <a:bodyPr/>
                    <a:lstStyle/>
                    <a:p>
                      <a:pPr rtl="1"/>
                      <a:r>
                        <a:rPr lang="ar-SA" sz="1200" dirty="0" smtClean="0"/>
                        <a:t>توفر كمية غير محدودة</a:t>
                      </a:r>
                      <a:r>
                        <a:rPr lang="ar-SA" sz="1200" baseline="0" dirty="0" smtClean="0"/>
                        <a:t> من الطاقة</a:t>
                      </a:r>
                      <a:endParaRPr lang="he-IL" sz="1200" dirty="0"/>
                    </a:p>
                  </a:txBody>
                  <a:tcPr/>
                </a:tc>
                <a:tc>
                  <a:txBody>
                    <a:bodyPr/>
                    <a:lstStyle/>
                    <a:p>
                      <a:pPr rtl="1"/>
                      <a:endParaRPr lang="he-IL" dirty="0"/>
                    </a:p>
                  </a:txBody>
                  <a:tcPr/>
                </a:tc>
              </a:tr>
              <a:tr h="707022">
                <a:tc>
                  <a:txBody>
                    <a:bodyPr/>
                    <a:lstStyle/>
                    <a:p>
                      <a:pPr rtl="1"/>
                      <a:r>
                        <a:rPr lang="ar-SA" dirty="0" smtClean="0"/>
                        <a:t>رياح</a:t>
                      </a:r>
                      <a:endParaRPr lang="he-IL"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dirty="0" smtClean="0"/>
                        <a:t>توفر كمية غير محدودة</a:t>
                      </a:r>
                      <a:r>
                        <a:rPr lang="ar-SA" sz="1200" baseline="0" dirty="0" smtClean="0"/>
                        <a:t> من الطاقة</a:t>
                      </a:r>
                      <a:endParaRPr lang="he-IL" sz="1200" dirty="0" smtClean="0"/>
                    </a:p>
                    <a:p>
                      <a:pPr rtl="1"/>
                      <a:endParaRPr lang="he-IL" sz="1200" dirty="0"/>
                    </a:p>
                  </a:txBody>
                  <a:tcPr/>
                </a:tc>
                <a:tc>
                  <a:txBody>
                    <a:bodyPr/>
                    <a:lstStyle/>
                    <a:p>
                      <a:pPr rtl="1"/>
                      <a:endParaRPr lang="he-IL" dirty="0"/>
                    </a:p>
                  </a:txBody>
                  <a:tcPr/>
                </a:tc>
              </a:tr>
              <a:tr h="707022">
                <a:tc>
                  <a:txBody>
                    <a:bodyPr/>
                    <a:lstStyle/>
                    <a:p>
                      <a:pPr rtl="1"/>
                      <a:r>
                        <a:rPr lang="ar-SA" dirty="0" smtClean="0"/>
                        <a:t>ماء</a:t>
                      </a:r>
                      <a:endParaRPr lang="he-IL" dirty="0"/>
                    </a:p>
                  </a:txBody>
                  <a:tcPr/>
                </a:tc>
                <a:tc>
                  <a:txBody>
                    <a:bodyPr/>
                    <a:lstStyle/>
                    <a:p>
                      <a:pPr rtl="1"/>
                      <a:r>
                        <a:rPr lang="ar-SA" sz="1200" dirty="0" smtClean="0"/>
                        <a:t>توفر كمية غير محدودة</a:t>
                      </a:r>
                      <a:r>
                        <a:rPr lang="ar-SA" sz="1200" baseline="0" dirty="0" smtClean="0"/>
                        <a:t> من الطاقة</a:t>
                      </a:r>
                      <a:endParaRPr lang="he-IL" sz="1200" dirty="0" smtClean="0"/>
                    </a:p>
                    <a:p>
                      <a:pPr rtl="1"/>
                      <a:endParaRPr lang="he-IL" sz="1200" dirty="0"/>
                    </a:p>
                  </a:txBody>
                  <a:tcPr/>
                </a:tc>
                <a:tc>
                  <a:txBody>
                    <a:bodyPr/>
                    <a:lstStyle/>
                    <a:p>
                      <a:pPr rtl="1"/>
                      <a:endParaRPr lang="he-IL" dirty="0"/>
                    </a:p>
                  </a:txBody>
                  <a:tcPr/>
                </a:tc>
              </a:tr>
              <a:tr h="1157509">
                <a:tc>
                  <a:txBody>
                    <a:bodyPr/>
                    <a:lstStyle/>
                    <a:p>
                      <a:pPr rtl="1"/>
                      <a:r>
                        <a:rPr lang="ar-SA" dirty="0" smtClean="0"/>
                        <a:t>غاز، فحم، نفط</a:t>
                      </a:r>
                      <a:endParaRPr lang="he-IL" dirty="0" smtClean="0"/>
                    </a:p>
                    <a:p>
                      <a:pPr rtl="1"/>
                      <a:endParaRPr lang="he-IL" dirty="0" smtClean="0"/>
                    </a:p>
                    <a:p>
                      <a:pPr rtl="1"/>
                      <a:endParaRPr lang="he-IL" dirty="0" smtClean="0"/>
                    </a:p>
                    <a:p>
                      <a:pPr rtl="1"/>
                      <a:endParaRPr lang="he-IL" dirty="0"/>
                    </a:p>
                  </a:txBody>
                  <a:tcPr/>
                </a:tc>
                <a:tc>
                  <a:txBody>
                    <a:bodyPr/>
                    <a:lstStyle/>
                    <a:p>
                      <a:pPr rtl="1"/>
                      <a:r>
                        <a:rPr lang="ar-SA" sz="1200" dirty="0" smtClean="0"/>
                        <a:t>استعمال</a:t>
                      </a:r>
                      <a:r>
                        <a:rPr lang="ar-SA" sz="1200" baseline="0" dirty="0" smtClean="0"/>
                        <a:t> مؤقت، فاني</a:t>
                      </a:r>
                      <a:endParaRPr lang="he-IL" sz="1200" dirty="0"/>
                    </a:p>
                  </a:txBody>
                  <a:tcPr/>
                </a:tc>
                <a:tc>
                  <a:txBody>
                    <a:bodyPr/>
                    <a:lstStyle/>
                    <a:p>
                      <a:pPr rtl="1"/>
                      <a:endParaRPr lang="he-IL" dirty="0"/>
                    </a:p>
                  </a:txBody>
                  <a:tcPr/>
                </a:tc>
              </a:tr>
            </a:tbl>
          </a:graphicData>
        </a:graphic>
      </p:graphicFrame>
      <p:sp>
        <p:nvSpPr>
          <p:cNvPr id="12" name="TextBox 11"/>
          <p:cNvSpPr txBox="1"/>
          <p:nvPr/>
        </p:nvSpPr>
        <p:spPr>
          <a:xfrm>
            <a:off x="216024" y="1635646"/>
            <a:ext cx="3347864" cy="430887"/>
          </a:xfrm>
          <a:prstGeom prst="rect">
            <a:avLst/>
          </a:prstGeom>
          <a:noFill/>
        </p:spPr>
        <p:txBody>
          <a:bodyPr wrap="square" rtlCol="1">
            <a:spAutoFit/>
          </a:bodyPr>
          <a:lstStyle/>
          <a:p>
            <a:r>
              <a:rPr lang="he-IL" sz="1000" dirty="0" smtClean="0"/>
              <a:t> </a:t>
            </a:r>
            <a:r>
              <a:rPr lang="ar-SA" sz="1000" dirty="0" smtClean="0"/>
              <a:t>هناك حاجة لمستويات عالية من الاشعاع وبالتالي فهي ملائمة لمناطق</a:t>
            </a:r>
          </a:p>
          <a:p>
            <a:r>
              <a:rPr lang="ar-SA" sz="1000" dirty="0" smtClean="0"/>
              <a:t>شمسية، ما زالت تحتاج لتكاليف عالية.</a:t>
            </a:r>
            <a:r>
              <a:rPr lang="he-IL" sz="1200" dirty="0" smtClean="0"/>
              <a:t> </a:t>
            </a:r>
            <a:endParaRPr lang="he-IL" sz="1200" dirty="0"/>
          </a:p>
        </p:txBody>
      </p:sp>
      <p:sp>
        <p:nvSpPr>
          <p:cNvPr id="13" name="TextBox 12"/>
          <p:cNvSpPr txBox="1"/>
          <p:nvPr/>
        </p:nvSpPr>
        <p:spPr>
          <a:xfrm>
            <a:off x="755576" y="2325529"/>
            <a:ext cx="2808312" cy="261610"/>
          </a:xfrm>
          <a:prstGeom prst="rect">
            <a:avLst/>
          </a:prstGeom>
          <a:noFill/>
        </p:spPr>
        <p:txBody>
          <a:bodyPr wrap="square" rtlCol="1">
            <a:spAutoFit/>
          </a:bodyPr>
          <a:lstStyle/>
          <a:p>
            <a:r>
              <a:rPr lang="ar-SA" sz="1100" dirty="0" smtClean="0"/>
              <a:t>غير متواصل- احيانا الرياح قوية وأحيانا ضعيفة.</a:t>
            </a:r>
            <a:endParaRPr lang="he-IL" sz="1100" dirty="0"/>
          </a:p>
        </p:txBody>
      </p:sp>
      <p:sp>
        <p:nvSpPr>
          <p:cNvPr id="14" name="TextBox 13"/>
          <p:cNvSpPr txBox="1"/>
          <p:nvPr/>
        </p:nvSpPr>
        <p:spPr>
          <a:xfrm>
            <a:off x="1115616" y="3723878"/>
            <a:ext cx="2376264" cy="430887"/>
          </a:xfrm>
          <a:prstGeom prst="rect">
            <a:avLst/>
          </a:prstGeom>
          <a:noFill/>
        </p:spPr>
        <p:txBody>
          <a:bodyPr wrap="square" rtlCol="1">
            <a:spAutoFit/>
          </a:bodyPr>
          <a:lstStyle/>
          <a:p>
            <a:r>
              <a:rPr lang="ar-SA" sz="1100" dirty="0" smtClean="0"/>
              <a:t>كمية محدودة وطريقة انتاجهم للطاقة الكهربائية ملوثة للبيئة.</a:t>
            </a:r>
            <a:endParaRPr lang="he-IL" sz="1100" dirty="0" smtClean="0"/>
          </a:p>
        </p:txBody>
      </p:sp>
      <p:sp>
        <p:nvSpPr>
          <p:cNvPr id="15" name="TextBox 14"/>
          <p:cNvSpPr txBox="1"/>
          <p:nvPr/>
        </p:nvSpPr>
        <p:spPr>
          <a:xfrm>
            <a:off x="1187624" y="2965470"/>
            <a:ext cx="2304256" cy="461665"/>
          </a:xfrm>
          <a:prstGeom prst="rect">
            <a:avLst/>
          </a:prstGeom>
          <a:noFill/>
        </p:spPr>
        <p:txBody>
          <a:bodyPr wrap="square" rtlCol="1">
            <a:spAutoFit/>
          </a:bodyPr>
          <a:lstStyle/>
          <a:p>
            <a:r>
              <a:rPr lang="ar-SA" sz="1200" dirty="0" smtClean="0"/>
              <a:t>نحتاج لكمية مياه كبيرة وبالتالي فهي محدودة.</a:t>
            </a:r>
            <a:endParaRPr lang="he-IL" sz="1200" dirty="0"/>
          </a:p>
        </p:txBody>
      </p:sp>
      <p:sp>
        <p:nvSpPr>
          <p:cNvPr id="10" name="TextBox 9"/>
          <p:cNvSpPr txBox="1"/>
          <p:nvPr/>
        </p:nvSpPr>
        <p:spPr>
          <a:xfrm>
            <a:off x="1187624" y="249491"/>
            <a:ext cx="6768752" cy="892552"/>
          </a:xfrm>
          <a:prstGeom prst="rect">
            <a:avLst/>
          </a:prstGeom>
          <a:noFill/>
        </p:spPr>
        <p:txBody>
          <a:bodyPr wrap="square" rtlCol="1">
            <a:spAutoFit/>
          </a:bodyPr>
          <a:lstStyle/>
          <a:p>
            <a:pPr algn="ctr"/>
            <a:r>
              <a:rPr lang="ar-SA" sz="3200" b="1" dirty="0" smtClean="0">
                <a:solidFill>
                  <a:srgbClr val="FF0000"/>
                </a:solidFill>
                <a:effectLst>
                  <a:outerShdw blurRad="38100" dist="38100" dir="2700000" algn="tl">
                    <a:srgbClr val="000000">
                      <a:alpha val="43137"/>
                    </a:srgbClr>
                  </a:outerShdw>
                </a:effectLst>
              </a:rPr>
              <a:t>انتاج كهرباء من الموارد الطبيعية</a:t>
            </a:r>
            <a:endParaRPr lang="en-US" sz="3600" b="1" dirty="0" smtClean="0">
              <a:solidFill>
                <a:srgbClr val="FF0000"/>
              </a:solidFill>
              <a:effectLst>
                <a:outerShdw blurRad="38100" dist="38100" dir="2700000" algn="tl">
                  <a:srgbClr val="000000">
                    <a:alpha val="43137"/>
                  </a:srgbClr>
                </a:outerShdw>
              </a:effectLst>
            </a:endParaRPr>
          </a:p>
          <a:p>
            <a:pPr algn="ctr"/>
            <a:r>
              <a:rPr lang="ar-SA" sz="2000" b="1" dirty="0" smtClean="0">
                <a:solidFill>
                  <a:srgbClr val="FF0000"/>
                </a:solidFill>
                <a:effectLst>
                  <a:outerShdw blurRad="38100" dist="38100" dir="2700000" algn="tl">
                    <a:srgbClr val="000000">
                      <a:alpha val="43137"/>
                    </a:srgbClr>
                  </a:outerShdw>
                </a:effectLst>
              </a:rPr>
              <a:t>اكملوا الناقص</a:t>
            </a:r>
            <a:endParaRPr lang="he-IL"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44016" y="411511"/>
            <a:ext cx="8748464" cy="2808311"/>
          </a:xfrm>
        </p:spPr>
        <p:txBody>
          <a:bodyPr/>
          <a:lstStyle/>
          <a:p>
            <a:r>
              <a:rPr lang="he-IL" b="1" dirty="0" smtClean="0">
                <a:solidFill>
                  <a:srgbClr val="003399"/>
                </a:solidFill>
              </a:rPr>
              <a:t> </a:t>
            </a:r>
            <a:r>
              <a:rPr lang="ar-SA" sz="3200" b="1" dirty="0" smtClean="0">
                <a:solidFill>
                  <a:srgbClr val="FF0000"/>
                </a:solidFill>
                <a:effectLst>
                  <a:outerShdw blurRad="38100" dist="38100" dir="2700000" algn="tl">
                    <a:srgbClr val="000000">
                      <a:alpha val="43137"/>
                    </a:srgbClr>
                  </a:outerShdw>
                </a:effectLst>
                <a:cs typeface="+mn-cs"/>
              </a:rPr>
              <a:t>الطاقة الشمسية</a:t>
            </a:r>
            <a:r>
              <a:rPr lang="he-IL" sz="3200" b="1" dirty="0" smtClean="0">
                <a:solidFill>
                  <a:srgbClr val="FF0000"/>
                </a:solidFill>
                <a:effectLst>
                  <a:outerShdw blurRad="38100" dist="38100" dir="2700000" algn="tl">
                    <a:srgbClr val="000000">
                      <a:alpha val="43137"/>
                    </a:srgbClr>
                  </a:outerShdw>
                </a:effectLst>
                <a:cs typeface="+mn-cs"/>
              </a:rPr>
              <a:t/>
            </a:r>
            <a:br>
              <a:rPr lang="he-IL" sz="3200" b="1" dirty="0" smtClean="0">
                <a:solidFill>
                  <a:srgbClr val="FF0000"/>
                </a:solidFill>
                <a:effectLst>
                  <a:outerShdw blurRad="38100" dist="38100" dir="2700000" algn="tl">
                    <a:srgbClr val="000000">
                      <a:alpha val="43137"/>
                    </a:srgbClr>
                  </a:outerShdw>
                </a:effectLst>
                <a:cs typeface="+mn-cs"/>
              </a:rPr>
            </a:br>
            <a:r>
              <a:rPr lang="ar-SA" sz="2000" dirty="0" smtClean="0">
                <a:solidFill>
                  <a:srgbClr val="002060"/>
                </a:solidFill>
                <a:latin typeface="Arial" pitchFamily="34" charset="0"/>
                <a:cs typeface="Arial" pitchFamily="34" charset="0"/>
              </a:rPr>
              <a:t>الضوء والحرارة المنبعثان من الشمس اللذان قام الانسان بتسخيرهما لمصلحته.وهكذا تسمح لنا بتنفيذ عدة </a:t>
            </a:r>
            <a:r>
              <a:rPr lang="ar-SA" sz="2000" dirty="0" err="1" smtClean="0">
                <a:solidFill>
                  <a:srgbClr val="002060"/>
                </a:solidFill>
                <a:latin typeface="Arial" pitchFamily="34" charset="0"/>
                <a:cs typeface="Arial" pitchFamily="34" charset="0"/>
              </a:rPr>
              <a:t>مهام </a:t>
            </a:r>
            <a:r>
              <a:rPr lang="ar-SA" sz="2000" dirty="0" smtClean="0">
                <a:solidFill>
                  <a:srgbClr val="002060"/>
                </a:solidFill>
                <a:latin typeface="Arial" pitchFamily="34" charset="0"/>
                <a:cs typeface="Arial" pitchFamily="34" charset="0"/>
              </a:rPr>
              <a:t>: طبخ، </a:t>
            </a:r>
            <a:r>
              <a:rPr lang="ar-SA" sz="2000" dirty="0" err="1" smtClean="0">
                <a:solidFill>
                  <a:srgbClr val="002060"/>
                </a:solidFill>
                <a:latin typeface="Arial" pitchFamily="34" charset="0"/>
                <a:cs typeface="Arial" pitchFamily="34" charset="0"/>
              </a:rPr>
              <a:t>تسخين...</a:t>
            </a:r>
            <a:r>
              <a:rPr lang="ar-SA" sz="2000" dirty="0" smtClean="0">
                <a:solidFill>
                  <a:srgbClr val="002060"/>
                </a:solidFill>
                <a:latin typeface="Arial" pitchFamily="34" charset="0"/>
                <a:cs typeface="Arial" pitchFamily="34" charset="0"/>
              </a:rPr>
              <a:t/>
            </a:r>
            <a:br>
              <a:rPr lang="ar-SA" sz="2000" dirty="0" smtClean="0">
                <a:solidFill>
                  <a:srgbClr val="002060"/>
                </a:solidFill>
                <a:latin typeface="Arial" pitchFamily="34" charset="0"/>
                <a:cs typeface="Arial" pitchFamily="34" charset="0"/>
              </a:rPr>
            </a:br>
            <a:r>
              <a:rPr lang="ar-SA" sz="2000" dirty="0" smtClean="0">
                <a:solidFill>
                  <a:srgbClr val="002060"/>
                </a:solidFill>
                <a:latin typeface="Arial" pitchFamily="34" charset="0"/>
                <a:cs typeface="Arial" pitchFamily="34" charset="0"/>
              </a:rPr>
              <a:t> عن طريق الشمس نستطيع انتاج كهرباء بأشكال مختلفة.</a:t>
            </a:r>
            <a:r>
              <a:rPr lang="he-IL" sz="2000" dirty="0" smtClean="0">
                <a:solidFill>
                  <a:srgbClr val="002060"/>
                </a:solidFill>
                <a:latin typeface="Arial" pitchFamily="34" charset="0"/>
                <a:cs typeface="Arial" pitchFamily="34" charset="0"/>
              </a:rPr>
              <a:t/>
            </a:r>
            <a:br>
              <a:rPr lang="he-IL" sz="2000" dirty="0" smtClean="0">
                <a:solidFill>
                  <a:srgbClr val="002060"/>
                </a:solidFill>
                <a:latin typeface="Arial" pitchFamily="34" charset="0"/>
                <a:cs typeface="Arial" pitchFamily="34" charset="0"/>
              </a:rPr>
            </a:br>
            <a:r>
              <a:rPr lang="he-IL" sz="2400" dirty="0" smtClean="0">
                <a:latin typeface="Arial" pitchFamily="34" charset="0"/>
                <a:cs typeface="Arial" pitchFamily="34" charset="0"/>
              </a:rPr>
              <a:t/>
            </a:r>
            <a:br>
              <a:rPr lang="he-IL" sz="2400" dirty="0" smtClean="0">
                <a:latin typeface="Arial" pitchFamily="34" charset="0"/>
                <a:cs typeface="Arial" pitchFamily="34" charset="0"/>
              </a:rPr>
            </a:br>
            <a:r>
              <a:rPr lang="he-IL" sz="1800" dirty="0" smtClean="0">
                <a:latin typeface="Arial" pitchFamily="34" charset="0"/>
                <a:cs typeface="Arial" pitchFamily="34" charset="0"/>
              </a:rPr>
              <a:t/>
            </a:r>
            <a:br>
              <a:rPr lang="he-IL" sz="1800" dirty="0" smtClean="0">
                <a:latin typeface="Arial" pitchFamily="34" charset="0"/>
                <a:cs typeface="Arial" pitchFamily="34" charset="0"/>
              </a:rPr>
            </a:br>
            <a:endParaRPr lang="he-IL" sz="1800" dirty="0">
              <a:latin typeface="Arial" pitchFamily="34" charset="0"/>
              <a:cs typeface="Arial" pitchFamily="34" charset="0"/>
            </a:endParaRPr>
          </a:p>
        </p:txBody>
      </p:sp>
      <p:pic>
        <p:nvPicPr>
          <p:cNvPr id="3074" name="Picture 2" descr="http://www.sun-energy.co.il/Templates/UI/Image.ashx?img=/Upload/%D7%90%D7%A0%D7%A8%D7%92%D7%99%D7%94%20%D7%A1%D7%95%D7%9C%D7%90%D7%A8%D7%99%D7%AA%20%D7%A9%D7%93%D7%94%20%D7%91%D7%95%D7%A7%D7%A8.jpg&amp;w=313&amp;h=264"/>
          <p:cNvPicPr>
            <a:picLocks noChangeAspect="1" noChangeArrowheads="1"/>
          </p:cNvPicPr>
          <p:nvPr/>
        </p:nvPicPr>
        <p:blipFill>
          <a:blip r:embed="rId2" cstate="print"/>
          <a:srcRect/>
          <a:stretch>
            <a:fillRect/>
          </a:stretch>
        </p:blipFill>
        <p:spPr bwMode="auto">
          <a:xfrm>
            <a:off x="2699792" y="2352045"/>
            <a:ext cx="3887743" cy="259596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נתיב נאור">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נתיב נאור</Template>
  <TotalTime>3636</TotalTime>
  <Words>1618</Words>
  <Application>Microsoft Office PowerPoint</Application>
  <PresentationFormat>‫הצגה על המסך (16:9)</PresentationFormat>
  <Paragraphs>213</Paragraphs>
  <Slides>46</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46</vt:i4>
      </vt:variant>
    </vt:vector>
  </HeadingPairs>
  <TitlesOfParts>
    <vt:vector size="47" baseType="lpstr">
      <vt:lpstr>נתיב נאור</vt:lpstr>
      <vt:lpstr>שקופית 1</vt:lpstr>
      <vt:lpstr>שקופית 2</vt:lpstr>
      <vt:lpstr>كيف نشأ الكهرباء في الطبيعة؟  كيف يحدث؟</vt:lpstr>
      <vt:lpstr> قبل ألاف السنوات لاحظ اليوناني طاليس الملطي عدة ظواهر في الكهرباء الساكنة ، منها لاحظ انجذاب الريش الى قطع الكهرمان التي دلكت الصوف باليونانية يسمى الكهرمان الكترون وهذه الكلمة مشتقة من الكترو- كهربائي  </vt:lpstr>
      <vt:lpstr>تجربة-كهرباء الساكنة خلال الدرس سنمرر اسنان المشط على شعر شخص ما، ومن ثم نقرب المشط الى قطعة من الورق، سنرى انجذاب الورق للمشط كيف يحدث هذا? سنوضح هذا الشيء:    </vt:lpstr>
      <vt:lpstr>ما المشترك؟</vt:lpstr>
      <vt:lpstr> تعريف الطاقة؟  1.العمل المكتشف بالطبيعة باشكال مختلفة. 2. انشطة، مهام .  </vt:lpstr>
      <vt:lpstr>      </vt:lpstr>
      <vt:lpstr> الطاقة الشمسية الضوء والحرارة المنبعثان من الشمس اللذان قام الانسان بتسخيرهما لمصلحته.وهكذا تسمح لنا بتنفيذ عدة مهام : طبخ، تسخين...  عن طريق الشمس نستطيع انتاج كهرباء بأشكال مختلفة.   </vt:lpstr>
      <vt:lpstr>طاقة الرياح  من اجل انتاج كهرباء من الطاقة الرياح نستعمل المراوح (الطوربينات) – الرياح تقوم بتحريك اجنحة الطوربينا بشكل دائري. الحركة الدائرية تقوم بتوليد الطاقة للمولد الكهربائي وهكذا تنتج كهرباء.</vt:lpstr>
      <vt:lpstr>الطاقة المائية؟ </vt:lpstr>
      <vt:lpstr>الموارد الطبيعية المتوفرة لتوليد الطاقة؟ يتوفر لدينا مصادر مختلفة لتوليد الطاقة: غاز طبيعي, نفط وفحم المتوفرين في الطبيعة.  وهذه المواد تستعمل كمواد اشعال داخل محطات توليد الطاقة. </vt:lpstr>
      <vt:lpstr>كيف تتوفر الطاقة في الاجسام الحية؟  ايضا في جسم الانسان يتواجد نشاط كهربائي. هيا نوضح كيف يعمل؟     </vt:lpstr>
      <vt:lpstr>    </vt:lpstr>
      <vt:lpstr>.   </vt:lpstr>
      <vt:lpstr>سمك الفيل-سمك كهربائي </vt:lpstr>
      <vt:lpstr> </vt:lpstr>
      <vt:lpstr>هل تعلمون ان الاسماك ايضا تتكلم بلغة الاشارة؟</vt:lpstr>
      <vt:lpstr>البرق والرعد كيف يحدث؟ </vt:lpstr>
      <vt:lpstr>שקופית 20</vt:lpstr>
      <vt:lpstr>فكرا، من يحدث اولا الرعد ام البرق؟ ماذا يحدث في الواقع؟ولماذا   </vt:lpstr>
      <vt:lpstr>البرق ممكن ان يكون خطراَ ؟ كيف؟ </vt:lpstr>
      <vt:lpstr>من اول من اكتشف ان البرق مصدر طاقة؟   </vt:lpstr>
      <vt:lpstr>       ماذا يمكننا العمل لمنع الاصابة بالبرق؟   </vt:lpstr>
      <vt:lpstr> </vt:lpstr>
      <vt:lpstr>שקופית 26</vt:lpstr>
      <vt:lpstr>שקופית 27</vt:lpstr>
      <vt:lpstr>שקופית 28</vt:lpstr>
      <vt:lpstr>שקופית 29</vt:lpstr>
      <vt:lpstr>שקופית 30</vt:lpstr>
      <vt:lpstr>שקופית 31</vt:lpstr>
      <vt:lpstr>שקופית 32</vt:lpstr>
      <vt:lpstr>שקופית 33</vt:lpstr>
      <vt:lpstr>שקופית 34</vt:lpstr>
      <vt:lpstr>שקופית 35</vt:lpstr>
      <vt:lpstr>كل الاحترام للمجموعة الرابحة</vt:lpstr>
      <vt:lpstr>שקופית 37</vt:lpstr>
      <vt:lpstr>الالكترون -  إذا نظرنا من حولنا يبدو أن العديد من المواد في كل مكان : المعادن والخشب والبلاستيك وغيرها. يرصد جميع المواد من ذرات . الذرة هي أصغر جزء من أي عنصر كيميائي . ذرات مادية صغيرة جدا لدرجة أنه حتى ذرة من الغبار تحتوي على الملايين من الذرات. فقط قبل حوالي 100 سنة اكتشف ذرة من نواة تحتوي على جزيئات تسمى البروتونات والنيوترونات . البروتونات المشحونة شحنة كهربائية تدعى " شحنة موجبة " (+ ) والنيوترونات ليس لها شحنة كهربائية . تتحرك حول النواة جسيمات مشحونة كهربائيا تسمى الإلكترونات ولها شحنة سالبة .</vt:lpstr>
      <vt:lpstr>فولت- وحدة قياس الطاقة الكهربائية . سمي على اسم الفيزيائي الايطالي السندرو فوله الذي عاش في قرن ال 18. </vt:lpstr>
      <vt:lpstr>التيار الكهربائي - التيار الكهربائي هو ظاهرة لا نرها، ولكن ممكن ان نتصور عملها: اذا نظرنا لشارع طويل وسريع - تبدو أن السيارات تتحرك في اتجاه واحد بشكل منتظم. هذا الشيء نفسه ينطبق على الإلكترونات: إذا استطعنا بطريقة ما الحصول على الإلكترونات الحرة التي تتدفق بشكل منظم ومتعمد - نحصل على التيار الكهربائي.   يمكن أيضا تصور وضعية التشغيل الحالي من الرخام، المرتبة واحدة وراء الأخرى. فان المتداول المنفى الأول، يؤثر على النفي الثاني، الذي يضر الثالث. كل ذرة من مكونه من مواد، والتي تعتبر موصل جيد، لديه إلكترون حر واحد على الأقل، والتي يمكن أن يمر من ذرة واحدة. إذا كانت هذه الإلكترونات مدفوعة - على سبيل المثال، في الأسلاك النحاسية -تمر واحدة من نهاية الى نهاية  أخرى من الدائرة، يتم إنشاء الدائرة، وهو ما يعني الحصول على التيار الكهربائي.  </vt:lpstr>
      <vt:lpstr> القوة الكهربائية - الطاقة اللازمة لتحريك الالكترونات المكونة للتيار الكهربائي.   القوة الكهربائية ممكن مقارنته مع ضغط المياه المتجمع في المياه.  تقاس بمقياس فولت والقوة الكهربائية التي تشغل الاجهزة الكهربائية بالمنزلة هي 230 فولت.   </vt:lpstr>
      <vt:lpstr>الرادار- يكشف مسافة، الاتجاه جهاز الكتروني للكشف عن اشياء غير مرئية للعين، مثل الطائرات، والسفن (بلغة اخرى- رادار).</vt:lpstr>
      <vt:lpstr>محطة توليد الطاقة -  مصنع لإنتاج الكهرباء، بمحطة توليد الطاقة يحولون صورة طاقة معينه لطاقة كهربائية، تعمل محطة توليد الطاقة عن طريق مواد مختلفة: غاز طبيعي، وقود، فحم، سولر. شلالات ,طاقة الرياح الطاقة الشمسيه ( عن طريق الاشعاع الشمس) </vt:lpstr>
      <vt:lpstr>شلالات لتوليد الطاقة-  اثنين من الشلالات على حدود الولايات المتحدة وشلالات كندا ، ارتفاع شلالات الامريكية 51 متر وعرضها 300 متر تقريبا . ارتفاع شلالات كندا 49 متر وعرضها 790 متر، يستعملون هذه الشلالات كمصدر طاقة حركيه تحرك الطوربينا وتشغيل المولد الكهربائي وينتج كهرباء . وتستغل هذه الشلالات مواقع سياحي.</vt:lpstr>
      <vt:lpstr>الطوربينا- جهاز يحول تدفق الطاقة الى طاقة دائرية.      </vt:lpstr>
      <vt:lpstr>שקופית 46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mort</dc:creator>
  <cp:lastModifiedBy>user</cp:lastModifiedBy>
  <cp:revision>189</cp:revision>
  <dcterms:created xsi:type="dcterms:W3CDTF">2015-07-07T11:46:05Z</dcterms:created>
  <dcterms:modified xsi:type="dcterms:W3CDTF">2016-07-19T14:39:30Z</dcterms:modified>
</cp:coreProperties>
</file>