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26"/>
  </p:notesMasterIdLst>
  <p:sldIdLst>
    <p:sldId id="256" r:id="rId2"/>
    <p:sldId id="276"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9" r:id="rId19"/>
    <p:sldId id="272" r:id="rId20"/>
    <p:sldId id="274" r:id="rId21"/>
    <p:sldId id="273" r:id="rId22"/>
    <p:sldId id="277" r:id="rId23"/>
    <p:sldId id="278" r:id="rId24"/>
    <p:sldId id="280" r:id="rId25"/>
  </p:sldIdLst>
  <p:sldSz cx="9144000" cy="5143500" type="screen16x9"/>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99"/>
    <a:srgbClr val="FFCC00"/>
    <a:srgbClr val="E7259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5" d="100"/>
          <a:sy n="75" d="100"/>
        </p:scale>
        <p:origin x="-1122" y="-25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D8FD480-723D-4414-B0D3-9D6D295F0A18}" type="datetimeFigureOut">
              <a:rPr lang="he-IL" smtClean="0"/>
              <a:pPr/>
              <a:t>י"ד/תמוז/תשע"ו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CC4676A-F972-474F-8634-9F8875E835A2}" type="slidenum">
              <a:rPr lang="he-IL" smtClean="0"/>
              <a:pPr/>
              <a:t>‹#›</a:t>
            </a:fld>
            <a:endParaRPr lang="he-IL"/>
          </a:p>
        </p:txBody>
      </p:sp>
    </p:spTree>
    <p:extLst>
      <p:ext uri="{BB962C8B-B14F-4D97-AF65-F5344CB8AC3E}">
        <p14:creationId xmlns="" xmlns:p14="http://schemas.microsoft.com/office/powerpoint/2010/main" val="41314392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CC4676A-F972-474F-8634-9F8875E835A2}" type="slidenum">
              <a:rPr lang="he-IL" smtClean="0"/>
              <a:pPr/>
              <a:t>9</a:t>
            </a:fld>
            <a:endParaRPr lang="he-IL"/>
          </a:p>
        </p:txBody>
      </p:sp>
    </p:spTree>
    <p:extLst>
      <p:ext uri="{BB962C8B-B14F-4D97-AF65-F5344CB8AC3E}">
        <p14:creationId xmlns="" xmlns:p14="http://schemas.microsoft.com/office/powerpoint/2010/main" val="1837769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ותוכן">
    <p:bg>
      <p:bgPr>
        <a:solidFill>
          <a:srgbClr val="92D050"/>
        </a:solidFill>
        <a:effectLst/>
      </p:bgPr>
    </p:bg>
    <p:spTree>
      <p:nvGrpSpPr>
        <p:cNvPr id="1" name=""/>
        <p:cNvGrpSpPr/>
        <p:nvPr/>
      </p:nvGrpSpPr>
      <p:grpSpPr>
        <a:xfrm>
          <a:off x="0" y="0"/>
          <a:ext cx="0" cy="0"/>
          <a:chOff x="0" y="0"/>
          <a:chExt cx="0" cy="0"/>
        </a:xfrm>
      </p:grpSpPr>
      <p:pic>
        <p:nvPicPr>
          <p:cNvPr id="7" name="תמונה 6" descr="תמונה1.png"/>
          <p:cNvPicPr>
            <a:picLocks noChangeAspect="1"/>
          </p:cNvPicPr>
          <p:nvPr userDrawn="1"/>
        </p:nvPicPr>
        <p:blipFill>
          <a:blip r:embed="rId2" cstate="print"/>
          <a:stretch>
            <a:fillRect/>
          </a:stretch>
        </p:blipFill>
        <p:spPr>
          <a:xfrm>
            <a:off x="-252536" y="-1172666"/>
            <a:ext cx="12132840" cy="7902027"/>
          </a:xfrm>
          <a:prstGeom prst="rect">
            <a:avLst/>
          </a:prstGeom>
        </p:spPr>
      </p:pic>
      <p:sp>
        <p:nvSpPr>
          <p:cNvPr id="8" name="TextBox 7"/>
          <p:cNvSpPr txBox="1"/>
          <p:nvPr userDrawn="1"/>
        </p:nvSpPr>
        <p:spPr>
          <a:xfrm>
            <a:off x="2555776" y="-236562"/>
            <a:ext cx="4392488" cy="400110"/>
          </a:xfrm>
          <a:prstGeom prst="rect">
            <a:avLst/>
          </a:prstGeom>
          <a:noFill/>
        </p:spPr>
        <p:txBody>
          <a:bodyPr wrap="square" rtlCol="1">
            <a:spAutoFit/>
          </a:bodyPr>
          <a:lstStyle/>
          <a:p>
            <a:pPr algn="ctr"/>
            <a:r>
              <a:rPr lang="he-IL" sz="2000" spc="300" dirty="0" smtClean="0">
                <a:latin typeface="Carmela" pitchFamily="2" charset="-79"/>
                <a:ea typeface="Carmela" pitchFamily="2" charset="-79"/>
                <a:cs typeface="Carmela" pitchFamily="2" charset="-79"/>
              </a:rPr>
              <a:t>שם הפרק</a:t>
            </a:r>
            <a:endParaRPr lang="he-IL" sz="1100" dirty="0">
              <a:latin typeface="Carmela" pitchFamily="2" charset="-79"/>
              <a:ea typeface="Carmela" pitchFamily="2" charset="-79"/>
              <a:cs typeface="Carmela" pitchFamily="2" charset="-79"/>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rgbClr val="92D050"/>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597819"/>
            <a:ext cx="7772400" cy="1102519"/>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ADC8759-D6B5-41BB-B667-156341B6AD5C}" type="datetimeFigureOut">
              <a:rPr lang="he-IL" smtClean="0"/>
              <a:pPr/>
              <a:t>י"ד/תמוז/תשע"ו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3D0D06F-4947-4F69-9424-EA5CFB323A54}" type="slidenum">
              <a:rPr lang="he-IL" smtClean="0"/>
              <a:pPr/>
              <a:t>‹#›</a:t>
            </a:fld>
            <a:endParaRPr lang="he-IL"/>
          </a:p>
        </p:txBody>
      </p:sp>
      <p:pic>
        <p:nvPicPr>
          <p:cNvPr id="7"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8028384" y="123478"/>
            <a:ext cx="2412347" cy="699542"/>
          </a:xfrm>
          <a:prstGeom prst="rect">
            <a:avLst/>
          </a:prstGeom>
          <a:noFill/>
        </p:spPr>
      </p:pic>
      <p:pic>
        <p:nvPicPr>
          <p:cNvPr id="8"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467544" y="144016"/>
            <a:ext cx="2412347" cy="699542"/>
          </a:xfrm>
          <a:prstGeom prst="rect">
            <a:avLst/>
          </a:prstGeom>
          <a:noFill/>
        </p:spPr>
      </p:pic>
      <p:pic>
        <p:nvPicPr>
          <p:cNvPr id="9"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0" y="144016"/>
            <a:ext cx="2412347" cy="699542"/>
          </a:xfrm>
          <a:prstGeom prst="rect">
            <a:avLst/>
          </a:prstGeom>
          <a:noFill/>
        </p:spPr>
      </p:pic>
      <p:sp>
        <p:nvSpPr>
          <p:cNvPr id="10" name="מלבן מעוגל 9"/>
          <p:cNvSpPr/>
          <p:nvPr userDrawn="1"/>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utoShape 4" descr="http://fc02.deviantart.net/fs71/f/2013/255/4/c/utility_poles_by_regus_ttef-d6m16w5.png"/>
          <p:cNvSpPr>
            <a:spLocks noChangeAspect="1" noChangeArrowheads="1"/>
          </p:cNvSpPr>
          <p:nvPr userDrawn="1"/>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2" name="Picture 6" descr="http://fc02.deviantart.net/fs71/f/2013/255/4/c/utility_poles_by_regus_ttef-d6m16w5.png"/>
          <p:cNvPicPr>
            <a:picLocks noChangeAspect="1" noChangeArrowheads="1"/>
          </p:cNvPicPr>
          <p:nvPr userDrawn="1"/>
        </p:nvPicPr>
        <p:blipFill>
          <a:blip r:embed="rId3" cstate="print"/>
          <a:srcRect/>
          <a:stretch>
            <a:fillRect/>
          </a:stretch>
        </p:blipFill>
        <p:spPr bwMode="auto">
          <a:xfrm>
            <a:off x="4716016" y="2355726"/>
            <a:ext cx="2798888" cy="1574375"/>
          </a:xfrm>
          <a:prstGeom prst="rect">
            <a:avLst/>
          </a:prstGeom>
          <a:noFill/>
        </p:spPr>
      </p:pic>
      <p:pic>
        <p:nvPicPr>
          <p:cNvPr id="13" name="Picture 6" descr="http://fc02.deviantart.net/fs71/f/2013/255/4/c/utility_poles_by_regus_ttef-d6m16w5.png"/>
          <p:cNvPicPr>
            <a:picLocks noChangeAspect="1" noChangeArrowheads="1"/>
          </p:cNvPicPr>
          <p:nvPr userDrawn="1"/>
        </p:nvPicPr>
        <p:blipFill>
          <a:blip r:embed="rId3" cstate="print"/>
          <a:srcRect/>
          <a:stretch>
            <a:fillRect/>
          </a:stretch>
        </p:blipFill>
        <p:spPr bwMode="auto">
          <a:xfrm flipH="1">
            <a:off x="1989136" y="2355726"/>
            <a:ext cx="2798888" cy="1574375"/>
          </a:xfrm>
          <a:prstGeom prst="rect">
            <a:avLst/>
          </a:prstGeom>
          <a:noFill/>
        </p:spPr>
      </p:pic>
      <p:sp>
        <p:nvSpPr>
          <p:cNvPr id="14" name="צורה חופשית 13"/>
          <p:cNvSpPr/>
          <p:nvPr userDrawn="1"/>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5" name="Picture 8" descr="https://s3-eu-west-1.amazonaws.com/schooly/vitkin/vitkin/%D7%9E%D7%A0%D7%95%D7%A8%D7%94.pn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604448" y="4652553"/>
            <a:ext cx="360040" cy="490947"/>
          </a:xfrm>
          <a:prstGeom prst="rect">
            <a:avLst/>
          </a:prstGeom>
          <a:noFill/>
        </p:spPr>
      </p:pic>
      <p:sp>
        <p:nvSpPr>
          <p:cNvPr id="16" name="TextBox 15"/>
          <p:cNvSpPr txBox="1"/>
          <p:nvPr userDrawn="1"/>
        </p:nvSpPr>
        <p:spPr>
          <a:xfrm>
            <a:off x="5868144" y="4803998"/>
            <a:ext cx="4392488" cy="415498"/>
          </a:xfrm>
          <a:prstGeom prst="rect">
            <a:avLst/>
          </a:prstGeom>
          <a:noFill/>
        </p:spPr>
        <p:txBody>
          <a:bodyPr wrap="square" rtlCol="1">
            <a:spAutoFit/>
          </a:bodyPr>
          <a:lstStyle/>
          <a:p>
            <a:pPr algn="ctr"/>
            <a:r>
              <a:rPr lang="he-IL" sz="1200" b="1" spc="300" dirty="0" smtClean="0">
                <a:ln>
                  <a:solidFill>
                    <a:srgbClr val="FFCC00"/>
                  </a:solidFill>
                </a:ln>
                <a:solidFill>
                  <a:srgbClr val="FFCC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sz="800" b="1" dirty="0" smtClean="0">
                <a:solidFill>
                  <a:schemeClr val="bg1">
                    <a:lumMod val="65000"/>
                  </a:schemeClr>
                </a:solidFill>
                <a:latin typeface="Arial Unicode MS" pitchFamily="34" charset="-128"/>
                <a:ea typeface="Arial Unicode MS" pitchFamily="34" charset="-128"/>
              </a:rPr>
              <a:t>דרך חיים נבונה בסביבת חשמל</a:t>
            </a:r>
            <a:endParaRPr lang="he-IL" sz="800" b="1" dirty="0">
              <a:solidFill>
                <a:schemeClr val="bg1">
                  <a:lumMod val="65000"/>
                </a:schemeClr>
              </a:solidFill>
              <a:latin typeface="Arial Unicode MS" pitchFamily="34" charset="-128"/>
              <a:ea typeface="Arial Unicode MS" pitchFamily="34" charset="-128"/>
            </a:endParaRPr>
          </a:p>
        </p:txBody>
      </p:sp>
      <p:sp>
        <p:nvSpPr>
          <p:cNvPr id="17" name="צורה חופשית 16"/>
          <p:cNvSpPr/>
          <p:nvPr userDrawn="1"/>
        </p:nvSpPr>
        <p:spPr>
          <a:xfrm>
            <a:off x="-108520" y="4082699"/>
            <a:ext cx="971600" cy="1080120"/>
          </a:xfrm>
          <a:custGeom>
            <a:avLst/>
            <a:gdLst>
              <a:gd name="connsiteX0" fmla="*/ 0 w 971600"/>
              <a:gd name="connsiteY0" fmla="*/ 1080120 h 1080120"/>
              <a:gd name="connsiteX1" fmla="*/ 0 w 971600"/>
              <a:gd name="connsiteY1" fmla="*/ 0 h 1080120"/>
              <a:gd name="connsiteX2" fmla="*/ 971600 w 971600"/>
              <a:gd name="connsiteY2" fmla="*/ 1080120 h 1080120"/>
              <a:gd name="connsiteX3" fmla="*/ 0 w 971600"/>
              <a:gd name="connsiteY3" fmla="*/ 1080120 h 1080120"/>
              <a:gd name="connsiteX0" fmla="*/ 0 w 971600"/>
              <a:gd name="connsiteY0" fmla="*/ 1080120 h 1080120"/>
              <a:gd name="connsiteX1" fmla="*/ 0 w 971600"/>
              <a:gd name="connsiteY1" fmla="*/ 0 h 1080120"/>
              <a:gd name="connsiteX2" fmla="*/ 323528 w 971600"/>
              <a:gd name="connsiteY2" fmla="*/ 740618 h 1080120"/>
              <a:gd name="connsiteX3" fmla="*/ 971600 w 971600"/>
              <a:gd name="connsiteY3" fmla="*/ 1080120 h 1080120"/>
              <a:gd name="connsiteX4" fmla="*/ 0 w 971600"/>
              <a:gd name="connsiteY4" fmla="*/ 1080120 h 1080120"/>
              <a:gd name="connsiteX0" fmla="*/ 0 w 971600"/>
              <a:gd name="connsiteY0" fmla="*/ 1080120 h 1080120"/>
              <a:gd name="connsiteX1" fmla="*/ 0 w 971600"/>
              <a:gd name="connsiteY1" fmla="*/ 0 h 1080120"/>
              <a:gd name="connsiteX2" fmla="*/ 251520 w 971600"/>
              <a:gd name="connsiteY2" fmla="*/ 596602 h 1080120"/>
              <a:gd name="connsiteX3" fmla="*/ 971600 w 971600"/>
              <a:gd name="connsiteY3" fmla="*/ 1080120 h 1080120"/>
              <a:gd name="connsiteX4" fmla="*/ 0 w 971600"/>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080120">
                <a:moveTo>
                  <a:pt x="0" y="1080120"/>
                </a:moveTo>
                <a:lnTo>
                  <a:pt x="0" y="0"/>
                </a:lnTo>
                <a:lnTo>
                  <a:pt x="251520" y="596602"/>
                </a:lnTo>
                <a:lnTo>
                  <a:pt x="971600" y="1080120"/>
                </a:lnTo>
                <a:lnTo>
                  <a:pt x="0" y="10801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ירח 17"/>
          <p:cNvSpPr/>
          <p:nvPr userDrawn="1"/>
        </p:nvSpPr>
        <p:spPr>
          <a:xfrm rot="19460853">
            <a:off x="107090" y="3675534"/>
            <a:ext cx="360868" cy="1844198"/>
          </a:xfrm>
          <a:prstGeom prst="mo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צורה חופשית 18"/>
          <p:cNvSpPr/>
          <p:nvPr userDrawn="1"/>
        </p:nvSpPr>
        <p:spPr>
          <a:xfrm rot="17702571">
            <a:off x="5736302" y="2689073"/>
            <a:ext cx="8677138" cy="488901"/>
          </a:xfrm>
          <a:custGeom>
            <a:avLst/>
            <a:gdLst>
              <a:gd name="connsiteX0" fmla="*/ 0 w 3384376"/>
              <a:gd name="connsiteY0" fmla="*/ 0 h 267494"/>
              <a:gd name="connsiteX1" fmla="*/ 3384376 w 3384376"/>
              <a:gd name="connsiteY1" fmla="*/ 0 h 267494"/>
              <a:gd name="connsiteX2" fmla="*/ 3384376 w 3384376"/>
              <a:gd name="connsiteY2" fmla="*/ 267494 h 267494"/>
              <a:gd name="connsiteX3" fmla="*/ 0 w 3384376"/>
              <a:gd name="connsiteY3" fmla="*/ 267494 h 267494"/>
              <a:gd name="connsiteX4" fmla="*/ 0 w 3384376"/>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85850"/>
              <a:gd name="connsiteX1" fmla="*/ 3528392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28392"/>
              <a:gd name="connsiteY0" fmla="*/ 0 h 285850"/>
              <a:gd name="connsiteX1" fmla="*/ 3513727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600372"/>
              <a:gd name="connsiteY0" fmla="*/ 0 h 285850"/>
              <a:gd name="connsiteX1" fmla="*/ 3513727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600372"/>
              <a:gd name="connsiteY0" fmla="*/ 0 h 285850"/>
              <a:gd name="connsiteX1" fmla="*/ 3557314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58236 w 3485080"/>
              <a:gd name="connsiteY0" fmla="*/ 307479 h 488901"/>
              <a:gd name="connsiteX1" fmla="*/ 3442022 w 3485080"/>
              <a:gd name="connsiteY1" fmla="*/ 0 h 488901"/>
              <a:gd name="connsiteX2" fmla="*/ 3398436 w 3485080"/>
              <a:gd name="connsiteY2" fmla="*/ 267494 h 488901"/>
              <a:gd name="connsiteX3" fmla="*/ 28724 w 3485080"/>
              <a:gd name="connsiteY3" fmla="*/ 267494 h 488901"/>
              <a:gd name="connsiteX4" fmla="*/ 58236 w 3485080"/>
              <a:gd name="connsiteY4" fmla="*/ 307479 h 48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80" h="488901">
                <a:moveTo>
                  <a:pt x="58236" y="307479"/>
                </a:moveTo>
                <a:cubicBezTo>
                  <a:pt x="1047509" y="488901"/>
                  <a:pt x="2135403" y="285850"/>
                  <a:pt x="3442022" y="0"/>
                </a:cubicBezTo>
                <a:cubicBezTo>
                  <a:pt x="3408349" y="89165"/>
                  <a:pt x="3485080" y="64029"/>
                  <a:pt x="3398436" y="267494"/>
                </a:cubicBezTo>
                <a:lnTo>
                  <a:pt x="28724" y="267494"/>
                </a:lnTo>
                <a:cubicBezTo>
                  <a:pt x="0" y="178329"/>
                  <a:pt x="226037" y="472844"/>
                  <a:pt x="58236" y="30747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צורה חופשית 19"/>
          <p:cNvSpPr/>
          <p:nvPr userDrawn="1"/>
        </p:nvSpPr>
        <p:spPr>
          <a:xfrm>
            <a:off x="1187624" y="0"/>
            <a:ext cx="6768752" cy="267494"/>
          </a:xfrm>
          <a:custGeom>
            <a:avLst/>
            <a:gdLst>
              <a:gd name="connsiteX0" fmla="*/ 0 w 6552728"/>
              <a:gd name="connsiteY0" fmla="*/ 0 h 267494"/>
              <a:gd name="connsiteX1" fmla="*/ 6552728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6120680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04656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288032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288032 w 6552728"/>
              <a:gd name="connsiteY4" fmla="*/ 0 h 267494"/>
              <a:gd name="connsiteX0" fmla="*/ 36004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360040 w 6552728"/>
              <a:gd name="connsiteY4" fmla="*/ 0 h 267494"/>
              <a:gd name="connsiteX0" fmla="*/ 400852 w 6593540"/>
              <a:gd name="connsiteY0" fmla="*/ 0 h 267494"/>
              <a:gd name="connsiteX1" fmla="*/ 6017476 w 6593540"/>
              <a:gd name="connsiteY1" fmla="*/ 0 h 267494"/>
              <a:gd name="connsiteX2" fmla="*/ 6593540 w 6593540"/>
              <a:gd name="connsiteY2" fmla="*/ 267494 h 267494"/>
              <a:gd name="connsiteX3" fmla="*/ 40812 w 6593540"/>
              <a:gd name="connsiteY3" fmla="*/ 267494 h 267494"/>
              <a:gd name="connsiteX4" fmla="*/ 400852 w 6593540"/>
              <a:gd name="connsiteY4" fmla="*/ 0 h 267494"/>
              <a:gd name="connsiteX0" fmla="*/ 504056 w 6696744"/>
              <a:gd name="connsiteY0" fmla="*/ 0 h 267494"/>
              <a:gd name="connsiteX1" fmla="*/ 6120680 w 6696744"/>
              <a:gd name="connsiteY1" fmla="*/ 0 h 267494"/>
              <a:gd name="connsiteX2" fmla="*/ 6696744 w 6696744"/>
              <a:gd name="connsiteY2" fmla="*/ 267494 h 267494"/>
              <a:gd name="connsiteX3" fmla="*/ 0 w 6696744"/>
              <a:gd name="connsiteY3" fmla="*/ 267494 h 267494"/>
              <a:gd name="connsiteX4" fmla="*/ 504056 w 6696744"/>
              <a:gd name="connsiteY4" fmla="*/ 0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744" h="267494">
                <a:moveTo>
                  <a:pt x="504056" y="0"/>
                </a:moveTo>
                <a:lnTo>
                  <a:pt x="6120680" y="0"/>
                </a:lnTo>
                <a:lnTo>
                  <a:pt x="6696744" y="267494"/>
                </a:lnTo>
                <a:lnTo>
                  <a:pt x="0" y="267494"/>
                </a:lnTo>
                <a:cubicBezTo>
                  <a:pt x="120013" y="178329"/>
                  <a:pt x="103204" y="212990"/>
                  <a:pt x="504056" y="0"/>
                </a:cubicBezTo>
                <a:close/>
              </a:path>
            </a:pathLst>
          </a:custGeom>
          <a:solidFill>
            <a:srgbClr val="00206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5ADC8759-D6B5-41BB-B667-156341B6AD5C}" type="datetimeFigureOut">
              <a:rPr lang="he-IL" smtClean="0"/>
              <a:pPr/>
              <a:t>י"ד/תמוז/תשע"ו</a:t>
            </a:fld>
            <a:endParaRPr lang="he-IL"/>
          </a:p>
        </p:txBody>
      </p:sp>
      <p:sp>
        <p:nvSpPr>
          <p:cNvPr id="5" name="מציין מיקום של כותרת תחתונה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63D0D06F-4947-4F69-9424-EA5CFB323A54}" type="slidenum">
              <a:rPr lang="he-IL" smtClean="0"/>
              <a:pPr/>
              <a:t>‹#›</a:t>
            </a:fld>
            <a:endParaRPr lang="he-IL"/>
          </a:p>
        </p:txBody>
      </p:sp>
      <p:sp>
        <p:nvSpPr>
          <p:cNvPr id="7" name="מלבן מעוגל 6"/>
          <p:cNvSpPr/>
          <p:nvPr userDrawn="1"/>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AutoShape 4" descr="http://fc02.deviantart.net/fs71/f/2013/255/4/c/utility_poles_by_regus_ttef-d6m16w5.png"/>
          <p:cNvSpPr>
            <a:spLocks noChangeAspect="1" noChangeArrowheads="1"/>
          </p:cNvSpPr>
          <p:nvPr userDrawn="1"/>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9" name="Picture 6" descr="http://fc02.deviantart.net/fs71/f/2013/255/4/c/utility_poles_by_regus_ttef-d6m16w5.png"/>
          <p:cNvPicPr>
            <a:picLocks noChangeAspect="1" noChangeArrowheads="1"/>
          </p:cNvPicPr>
          <p:nvPr userDrawn="1"/>
        </p:nvPicPr>
        <p:blipFill>
          <a:blip r:embed="rId4" cstate="print"/>
          <a:srcRect/>
          <a:stretch>
            <a:fillRect/>
          </a:stretch>
        </p:blipFill>
        <p:spPr bwMode="auto">
          <a:xfrm>
            <a:off x="4716016" y="2355726"/>
            <a:ext cx="2798888" cy="1574375"/>
          </a:xfrm>
          <a:prstGeom prst="rect">
            <a:avLst/>
          </a:prstGeom>
          <a:noFill/>
        </p:spPr>
      </p:pic>
      <p:pic>
        <p:nvPicPr>
          <p:cNvPr id="10" name="Picture 6" descr="http://fc02.deviantart.net/fs71/f/2013/255/4/c/utility_poles_by_regus_ttef-d6m16w5.png"/>
          <p:cNvPicPr>
            <a:picLocks noChangeAspect="1" noChangeArrowheads="1"/>
          </p:cNvPicPr>
          <p:nvPr userDrawn="1"/>
        </p:nvPicPr>
        <p:blipFill>
          <a:blip r:embed="rId4" cstate="print"/>
          <a:srcRect/>
          <a:stretch>
            <a:fillRect/>
          </a:stretch>
        </p:blipFill>
        <p:spPr bwMode="auto">
          <a:xfrm flipH="1">
            <a:off x="1989136" y="2355726"/>
            <a:ext cx="2798888" cy="1574375"/>
          </a:xfrm>
          <a:prstGeom prst="rect">
            <a:avLst/>
          </a:prstGeom>
          <a:noFill/>
        </p:spPr>
      </p:pic>
      <p:sp>
        <p:nvSpPr>
          <p:cNvPr id="11" name="צורה חופשית 10"/>
          <p:cNvSpPr/>
          <p:nvPr userDrawn="1"/>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2" name="Picture 8" descr="https://s3-eu-west-1.amazonaws.com/schooly/vitkin/vitkin/%D7%9E%D7%A0%D7%95%D7%A8%D7%94.pn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5508104" y="483518"/>
            <a:ext cx="1363412" cy="1859135"/>
          </a:xfrm>
          <a:prstGeom prst="rect">
            <a:avLst/>
          </a:prstGeom>
          <a:noFill/>
        </p:spPr>
      </p:pic>
      <p:grpSp>
        <p:nvGrpSpPr>
          <p:cNvPr id="13" name="קבוצה 12"/>
          <p:cNvGrpSpPr/>
          <p:nvPr userDrawn="1"/>
        </p:nvGrpSpPr>
        <p:grpSpPr>
          <a:xfrm>
            <a:off x="-684584" y="7468294"/>
            <a:ext cx="9505056" cy="411510"/>
            <a:chOff x="323528" y="4388732"/>
            <a:chExt cx="8568952" cy="411510"/>
          </a:xfrm>
        </p:grpSpPr>
        <p:sp>
          <p:nvSpPr>
            <p:cNvPr id="14" name="מלבן 13"/>
            <p:cNvSpPr/>
            <p:nvPr/>
          </p:nvSpPr>
          <p:spPr>
            <a:xfrm flipV="1">
              <a:off x="323528" y="4587974"/>
              <a:ext cx="8568952" cy="212268"/>
            </a:xfrm>
            <a:prstGeom prst="rect">
              <a:avLst/>
            </a:prstGeom>
            <a:solidFill>
              <a:srgbClr val="E7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flipV="1">
              <a:off x="323528" y="4392488"/>
              <a:ext cx="8568952" cy="212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flipV="1">
              <a:off x="323528" y="4388732"/>
              <a:ext cx="8568952"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7" name="TextBox 16"/>
          <p:cNvSpPr txBox="1"/>
          <p:nvPr userDrawn="1"/>
        </p:nvSpPr>
        <p:spPr>
          <a:xfrm>
            <a:off x="2123728" y="627534"/>
            <a:ext cx="4392488" cy="954107"/>
          </a:xfrm>
          <a:prstGeom prst="rect">
            <a:avLst/>
          </a:prstGeom>
          <a:noFill/>
          <a:ln>
            <a:noFill/>
          </a:ln>
        </p:spPr>
        <p:txBody>
          <a:bodyPr wrap="square" rtlCol="1">
            <a:spAutoFit/>
          </a:bodyPr>
          <a:lstStyle/>
          <a:p>
            <a:pPr algn="ctr"/>
            <a:r>
              <a:rPr lang="he-IL"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b="1" dirty="0" smtClean="0">
                <a:solidFill>
                  <a:schemeClr val="bg1">
                    <a:lumMod val="65000"/>
                  </a:schemeClr>
                </a:solidFill>
                <a:latin typeface="Arial Unicode MS" pitchFamily="34" charset="-128"/>
                <a:ea typeface="Arial Unicode MS" pitchFamily="34" charset="-128"/>
              </a:rPr>
              <a:t> דרך חיים נבונה בסביבת חשמל</a:t>
            </a:r>
            <a:endParaRPr lang="he-IL" b="1" dirty="0">
              <a:solidFill>
                <a:schemeClr val="bg1">
                  <a:lumMod val="65000"/>
                </a:schemeClr>
              </a:solidFill>
              <a:latin typeface="Arial Unicode MS" pitchFamily="34" charset="-128"/>
              <a:ea typeface="Arial Unicode MS" pitchFamily="34" charset="-128"/>
            </a:endParaRPr>
          </a:p>
        </p:txBody>
      </p:sp>
      <p:sp>
        <p:nvSpPr>
          <p:cNvPr id="18" name="TextBox 17"/>
          <p:cNvSpPr txBox="1"/>
          <p:nvPr userDrawn="1"/>
        </p:nvSpPr>
        <p:spPr>
          <a:xfrm>
            <a:off x="2555776" y="2211710"/>
            <a:ext cx="4392488" cy="1446550"/>
          </a:xfrm>
          <a:prstGeom prst="rect">
            <a:avLst/>
          </a:prstGeom>
          <a:noFill/>
        </p:spPr>
        <p:txBody>
          <a:bodyPr wrap="square" rtlCol="1">
            <a:spAutoFit/>
          </a:bodyPr>
          <a:lstStyle/>
          <a:p>
            <a:pPr algn="ctr"/>
            <a:r>
              <a:rPr lang="he-IL" sz="8800" spc="300" dirty="0" smtClean="0">
                <a:latin typeface="Carmela" pitchFamily="2" charset="-79"/>
                <a:ea typeface="Carmela" pitchFamily="2" charset="-79"/>
                <a:cs typeface="Carmela" pitchFamily="2" charset="-79"/>
              </a:rPr>
              <a:t>שם הפרק</a:t>
            </a:r>
            <a:endParaRPr lang="he-IL" sz="5400" dirty="0">
              <a:latin typeface="Carmela" pitchFamily="2" charset="-79"/>
              <a:ea typeface="Carmela" pitchFamily="2" charset="-79"/>
              <a:cs typeface="Carmela" pitchFamily="2" charset="-79"/>
            </a:endParaRPr>
          </a:p>
        </p:txBody>
      </p:sp>
      <p:pic>
        <p:nvPicPr>
          <p:cNvPr id="19" name="Picture 9"/>
          <p:cNvPicPr>
            <a:picLocks noChangeAspect="1" noChangeArrowheads="1"/>
          </p:cNvPicPr>
          <p:nvPr userDrawn="1"/>
        </p:nvPicPr>
        <p:blipFill>
          <a:blip r:embed="rId6" cstate="print">
            <a:clrChange>
              <a:clrFrom>
                <a:srgbClr val="000000"/>
              </a:clrFrom>
              <a:clrTo>
                <a:srgbClr val="000000">
                  <a:alpha val="0"/>
                </a:srgbClr>
              </a:clrTo>
            </a:clrChange>
          </a:blip>
          <a:srcRect/>
          <a:stretch>
            <a:fillRect/>
          </a:stretch>
        </p:blipFill>
        <p:spPr bwMode="auto">
          <a:xfrm rot="20695073">
            <a:off x="-299528" y="2358737"/>
            <a:ext cx="1325318" cy="1474683"/>
          </a:xfrm>
          <a:prstGeom prst="rect">
            <a:avLst/>
          </a:prstGeom>
          <a:noFill/>
          <a:ln w="9525">
            <a:noFill/>
            <a:miter lim="800000"/>
            <a:headEnd/>
            <a:tailEnd/>
          </a:ln>
        </p:spPr>
      </p:pic>
      <p:sp>
        <p:nvSpPr>
          <p:cNvPr id="20" name="TextBox 19"/>
          <p:cNvSpPr txBox="1"/>
          <p:nvPr userDrawn="1"/>
        </p:nvSpPr>
        <p:spPr>
          <a:xfrm>
            <a:off x="2123728" y="1133331"/>
            <a:ext cx="4392488" cy="646331"/>
          </a:xfrm>
          <a:prstGeom prst="rect">
            <a:avLst/>
          </a:prstGeom>
          <a:noFill/>
        </p:spPr>
        <p:txBody>
          <a:bodyPr wrap="square" rtlCol="1">
            <a:spAutoFit/>
          </a:bodyPr>
          <a:lstStyle/>
          <a:p>
            <a:pPr algn="ctr"/>
            <a:r>
              <a:rPr lang="he-IL" sz="3600" spc="300" dirty="0" smtClean="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rPr>
              <a:t>................ </a:t>
            </a:r>
            <a:endParaRPr lang="he-IL" dirty="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endParaRP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2" name="מלבן מעוגל 21"/>
          <p:cNvSpPr/>
          <p:nvPr/>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68" name="AutoShape 4" descr="http://fc02.deviantart.net/fs71/f/2013/255/4/c/utility_poles_by_regus_ttef-d6m16w5.png"/>
          <p:cNvSpPr>
            <a:spLocks noChangeAspect="1" noChangeArrowheads="1"/>
          </p:cNvSpPr>
          <p:nvPr/>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1270" name="Picture 6" descr="http://fc02.deviantart.net/fs71/f/2013/255/4/c/utility_poles_by_regus_ttef-d6m16w5.png"/>
          <p:cNvPicPr>
            <a:picLocks noChangeAspect="1" noChangeArrowheads="1"/>
          </p:cNvPicPr>
          <p:nvPr/>
        </p:nvPicPr>
        <p:blipFill>
          <a:blip r:embed="rId2" cstate="print"/>
          <a:srcRect/>
          <a:stretch>
            <a:fillRect/>
          </a:stretch>
        </p:blipFill>
        <p:spPr bwMode="auto">
          <a:xfrm>
            <a:off x="4716016" y="2355726"/>
            <a:ext cx="2798888" cy="1574375"/>
          </a:xfrm>
          <a:prstGeom prst="rect">
            <a:avLst/>
          </a:prstGeom>
          <a:noFill/>
        </p:spPr>
      </p:pic>
      <p:pic>
        <p:nvPicPr>
          <p:cNvPr id="18" name="Picture 6" descr="http://fc02.deviantart.net/fs71/f/2013/255/4/c/utility_poles_by_regus_ttef-d6m16w5.png"/>
          <p:cNvPicPr>
            <a:picLocks noChangeAspect="1" noChangeArrowheads="1"/>
          </p:cNvPicPr>
          <p:nvPr/>
        </p:nvPicPr>
        <p:blipFill>
          <a:blip r:embed="rId2" cstate="print"/>
          <a:srcRect/>
          <a:stretch>
            <a:fillRect/>
          </a:stretch>
        </p:blipFill>
        <p:spPr bwMode="auto">
          <a:xfrm flipH="1">
            <a:off x="1989136" y="2355726"/>
            <a:ext cx="2798888" cy="1574375"/>
          </a:xfrm>
          <a:prstGeom prst="rect">
            <a:avLst/>
          </a:prstGeom>
          <a:noFill/>
        </p:spPr>
      </p:pic>
      <p:sp>
        <p:nvSpPr>
          <p:cNvPr id="23" name="צורה חופשית 22"/>
          <p:cNvSpPr/>
          <p:nvPr/>
        </p:nvSpPr>
        <p:spPr>
          <a:xfrm>
            <a:off x="0" y="0"/>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1272" name="Picture 8" descr="https://s3-eu-west-1.amazonaws.com/schooly/vitkin/vitkin/%D7%9E%D7%A0%D7%95%D7%A8%D7%94.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8144" y="64543"/>
            <a:ext cx="1363412" cy="1859135"/>
          </a:xfrm>
          <a:prstGeom prst="rect">
            <a:avLst/>
          </a:prstGeom>
          <a:noFill/>
        </p:spPr>
      </p:pic>
      <p:grpSp>
        <p:nvGrpSpPr>
          <p:cNvPr id="27" name="קבוצה 26"/>
          <p:cNvGrpSpPr/>
          <p:nvPr/>
        </p:nvGrpSpPr>
        <p:grpSpPr>
          <a:xfrm>
            <a:off x="-684584" y="7468294"/>
            <a:ext cx="9505056" cy="411510"/>
            <a:chOff x="323528" y="4388732"/>
            <a:chExt cx="8568952" cy="411510"/>
          </a:xfrm>
        </p:grpSpPr>
        <p:sp>
          <p:nvSpPr>
            <p:cNvPr id="24" name="מלבן 23"/>
            <p:cNvSpPr/>
            <p:nvPr/>
          </p:nvSpPr>
          <p:spPr>
            <a:xfrm flipV="1">
              <a:off x="323528" y="4587974"/>
              <a:ext cx="8568952" cy="212268"/>
            </a:xfrm>
            <a:prstGeom prst="rect">
              <a:avLst/>
            </a:prstGeom>
            <a:solidFill>
              <a:srgbClr val="E7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flipV="1">
              <a:off x="323528" y="4392488"/>
              <a:ext cx="8568952" cy="212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p:cNvSpPr/>
            <p:nvPr/>
          </p:nvSpPr>
          <p:spPr>
            <a:xfrm flipV="1">
              <a:off x="323528" y="4388732"/>
              <a:ext cx="8568952"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8" name="TextBox 27"/>
          <p:cNvSpPr txBox="1"/>
          <p:nvPr/>
        </p:nvSpPr>
        <p:spPr>
          <a:xfrm>
            <a:off x="2123728" y="267494"/>
            <a:ext cx="4392488" cy="923330"/>
          </a:xfrm>
          <a:prstGeom prst="rect">
            <a:avLst/>
          </a:prstGeom>
          <a:noFill/>
          <a:ln>
            <a:noFill/>
          </a:ln>
        </p:spPr>
        <p:txBody>
          <a:bodyPr wrap="square" rtlCol="1">
            <a:spAutoFit/>
          </a:bodyPr>
          <a:lstStyle/>
          <a:p>
            <a:pPr algn="ctr"/>
            <a:r>
              <a:rPr lang="ar-SA"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rPr>
              <a:t>طريق النور</a:t>
            </a:r>
            <a:endParaRPr lang="he-IL"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endParaRPr>
          </a:p>
          <a:p>
            <a:pPr algn="ctr"/>
            <a:r>
              <a:rPr lang="he-IL" b="1" dirty="0" smtClean="0">
                <a:solidFill>
                  <a:schemeClr val="bg1">
                    <a:lumMod val="65000"/>
                  </a:schemeClr>
                </a:solidFill>
                <a:latin typeface="Arial Unicode MS" pitchFamily="34" charset="-128"/>
                <a:ea typeface="Arial Unicode MS" pitchFamily="34" charset="-128"/>
              </a:rPr>
              <a:t> </a:t>
            </a:r>
            <a:r>
              <a:rPr lang="ar-SA" b="1" dirty="0" smtClean="0">
                <a:solidFill>
                  <a:schemeClr val="bg1">
                    <a:lumMod val="65000"/>
                  </a:schemeClr>
                </a:solidFill>
                <a:latin typeface="Arial Unicode MS" pitchFamily="34" charset="-128"/>
                <a:ea typeface="Arial Unicode MS" pitchFamily="34" charset="-128"/>
              </a:rPr>
              <a:t>طريق حياة حكيمة في الكهرباء</a:t>
            </a:r>
            <a:endParaRPr lang="he-IL" b="1" dirty="0">
              <a:solidFill>
                <a:schemeClr val="bg1">
                  <a:lumMod val="65000"/>
                </a:schemeClr>
              </a:solidFill>
              <a:latin typeface="Arial Unicode MS" pitchFamily="34" charset="-128"/>
              <a:ea typeface="Arial Unicode MS" pitchFamily="34" charset="-128"/>
            </a:endParaRPr>
          </a:p>
        </p:txBody>
      </p:sp>
      <p:sp>
        <p:nvSpPr>
          <p:cNvPr id="29" name="TextBox 28"/>
          <p:cNvSpPr txBox="1"/>
          <p:nvPr/>
        </p:nvSpPr>
        <p:spPr>
          <a:xfrm>
            <a:off x="5292080" y="1779662"/>
            <a:ext cx="3600400" cy="2123658"/>
          </a:xfrm>
          <a:prstGeom prst="rect">
            <a:avLst/>
          </a:prstGeom>
          <a:noFill/>
        </p:spPr>
        <p:txBody>
          <a:bodyPr wrap="square" rtlCol="1">
            <a:spAutoFit/>
          </a:bodyPr>
          <a:lstStyle/>
          <a:p>
            <a:pPr algn="ctr"/>
            <a:r>
              <a:rPr lang="ar-SA" sz="4400" b="1" spc="300" dirty="0" smtClean="0">
                <a:solidFill>
                  <a:srgbClr val="FF0000"/>
                </a:solidFill>
                <a:effectLst>
                  <a:outerShdw blurRad="38100" dist="38100" dir="2700000" algn="tl">
                    <a:srgbClr val="000000">
                      <a:alpha val="43137"/>
                    </a:srgbClr>
                  </a:outerShdw>
                </a:effectLst>
                <a:latin typeface="Carmela" pitchFamily="2" charset="-79"/>
                <a:ea typeface="Carmela" pitchFamily="2" charset="-79"/>
              </a:rPr>
              <a:t>الكهرباء في البيت</a:t>
            </a:r>
          </a:p>
          <a:p>
            <a:pPr algn="ctr"/>
            <a:r>
              <a:rPr lang="ar-SA" sz="4400" b="1" spc="300" dirty="0" smtClean="0">
                <a:solidFill>
                  <a:srgbClr val="FF0000"/>
                </a:solidFill>
                <a:effectLst>
                  <a:outerShdw blurRad="38100" dist="38100" dir="2700000" algn="tl">
                    <a:srgbClr val="000000">
                      <a:alpha val="43137"/>
                    </a:srgbClr>
                  </a:outerShdw>
                </a:effectLst>
                <a:latin typeface="Carmela" pitchFamily="2" charset="-79"/>
                <a:ea typeface="Carmela" pitchFamily="2" charset="-79"/>
              </a:rPr>
              <a:t>والمجتمع</a:t>
            </a:r>
            <a:endParaRPr lang="he-IL" sz="4400" b="1" spc="300" dirty="0" smtClean="0">
              <a:solidFill>
                <a:srgbClr val="FF0000"/>
              </a:solidFill>
              <a:effectLst>
                <a:outerShdw blurRad="38100" dist="38100" dir="2700000" algn="tl">
                  <a:srgbClr val="000000">
                    <a:alpha val="43137"/>
                  </a:srgbClr>
                </a:outerShdw>
              </a:effectLst>
              <a:latin typeface="Carmela" pitchFamily="2" charset="-79"/>
              <a:ea typeface="Carmela" pitchFamily="2" charset="-79"/>
            </a:endParaRPr>
          </a:p>
        </p:txBody>
      </p:sp>
      <p:pic>
        <p:nvPicPr>
          <p:cNvPr id="11273" name="Picture 9"/>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rot="20695073">
            <a:off x="125321" y="2358737"/>
            <a:ext cx="1325318" cy="1474683"/>
          </a:xfrm>
          <a:prstGeom prst="rect">
            <a:avLst/>
          </a:prstGeom>
          <a:noFill/>
          <a:ln w="9525">
            <a:noFill/>
            <a:miter lim="800000"/>
            <a:headEnd/>
            <a:tailEnd/>
          </a:ln>
        </p:spPr>
      </p:pic>
      <p:sp>
        <p:nvSpPr>
          <p:cNvPr id="35" name="TextBox 34"/>
          <p:cNvSpPr txBox="1"/>
          <p:nvPr/>
        </p:nvSpPr>
        <p:spPr>
          <a:xfrm>
            <a:off x="2123728" y="845299"/>
            <a:ext cx="4392488" cy="646331"/>
          </a:xfrm>
          <a:prstGeom prst="rect">
            <a:avLst/>
          </a:prstGeom>
          <a:noFill/>
        </p:spPr>
        <p:txBody>
          <a:bodyPr wrap="square" rtlCol="1">
            <a:spAutoFit/>
          </a:bodyPr>
          <a:lstStyle/>
          <a:p>
            <a:pPr algn="ctr"/>
            <a:r>
              <a:rPr lang="he-IL" sz="3600" spc="300" dirty="0" smtClean="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rPr>
              <a:t>................ </a:t>
            </a:r>
            <a:endParaRPr lang="he-IL" dirty="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endParaRPr>
          </a:p>
        </p:txBody>
      </p:sp>
      <p:pic>
        <p:nvPicPr>
          <p:cNvPr id="17" name="Picture 16" descr="Capture 7.PNG"/>
          <p:cNvPicPr>
            <a:picLocks noChangeAspect="1"/>
          </p:cNvPicPr>
          <p:nvPr/>
        </p:nvPicPr>
        <p:blipFill>
          <a:blip r:embed="rId5" cstate="print"/>
          <a:stretch>
            <a:fillRect/>
          </a:stretch>
        </p:blipFill>
        <p:spPr>
          <a:xfrm>
            <a:off x="1421218" y="1779662"/>
            <a:ext cx="3870862"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1560" y="339502"/>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كيف تعمل الاجهزة </a:t>
            </a:r>
            <a:r>
              <a:rPr lang="ar-SA" sz="3600" b="1" dirty="0" err="1" smtClean="0">
                <a:solidFill>
                  <a:srgbClr val="FF0000"/>
                </a:solidFill>
                <a:effectLst>
                  <a:outerShdw blurRad="38100" dist="38100" dir="2700000" algn="tl">
                    <a:srgbClr val="000000">
                      <a:alpha val="43137"/>
                    </a:srgbClr>
                  </a:outerShdw>
                </a:effectLst>
                <a:cs typeface="+mn-cs"/>
              </a:rPr>
              <a:t>الكهربائية ؟</a:t>
            </a:r>
            <a:endParaRPr lang="he-IL" sz="36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1259632" y="1419622"/>
            <a:ext cx="6836296" cy="2880320"/>
          </a:xfrm>
        </p:spPr>
        <p:txBody>
          <a:bodyPr>
            <a:normAutofit lnSpcReduction="10000"/>
          </a:bodyPr>
          <a:lstStyle/>
          <a:p>
            <a:pPr marL="457200" indent="-457200" algn="r">
              <a:lnSpc>
                <a:spcPct val="110000"/>
              </a:lnSpc>
              <a:buFont typeface="Arial" panose="020B0604020202020204" pitchFamily="34" charset="0"/>
              <a:buChar char="•"/>
            </a:pPr>
            <a:r>
              <a:rPr lang="ar-SA" sz="2800" dirty="0" smtClean="0">
                <a:solidFill>
                  <a:srgbClr val="002060"/>
                </a:solidFill>
              </a:rPr>
              <a:t>جميع الاجهزة الكهربائية تعمل عن طريق توصيل سلك </a:t>
            </a:r>
            <a:r>
              <a:rPr lang="ar-SA" sz="2800" dirty="0" err="1" smtClean="0">
                <a:solidFill>
                  <a:srgbClr val="002060"/>
                </a:solidFill>
              </a:rPr>
              <a:t>للقابس</a:t>
            </a:r>
            <a:r>
              <a:rPr lang="ar-SA" sz="2800" dirty="0" smtClean="0">
                <a:solidFill>
                  <a:srgbClr val="002060"/>
                </a:solidFill>
              </a:rPr>
              <a:t> ومن ثم التيار الكهربائي يوصل للجهاز طاقة كهربائية</a:t>
            </a:r>
            <a:r>
              <a:rPr lang="he-IL" sz="2800" dirty="0" smtClean="0">
                <a:solidFill>
                  <a:srgbClr val="002060"/>
                </a:solidFill>
              </a:rPr>
              <a:t>. </a:t>
            </a:r>
            <a:r>
              <a:rPr lang="ar-SA" sz="2800" dirty="0" smtClean="0">
                <a:solidFill>
                  <a:srgbClr val="002060"/>
                </a:solidFill>
              </a:rPr>
              <a:t>معظم الاجهزة الكهربائية يوجد سخان ليساعد في تنفيذ هذه العملية.</a:t>
            </a:r>
          </a:p>
          <a:p>
            <a:pPr marL="457200" indent="-457200" algn="r">
              <a:lnSpc>
                <a:spcPct val="110000"/>
              </a:lnSpc>
              <a:buFont typeface="Arial" panose="020B0604020202020204" pitchFamily="34" charset="0"/>
              <a:buChar char="•"/>
            </a:pPr>
            <a:r>
              <a:rPr lang="ar-SA" sz="2800" dirty="0" err="1" smtClean="0">
                <a:solidFill>
                  <a:srgbClr val="002060"/>
                </a:solidFill>
              </a:rPr>
              <a:t>بالاجهزة</a:t>
            </a:r>
            <a:r>
              <a:rPr lang="ar-SA" sz="2800" dirty="0" smtClean="0">
                <a:solidFill>
                  <a:srgbClr val="002060"/>
                </a:solidFill>
              </a:rPr>
              <a:t> الكهربائية الطاقة الكهربائية هي التي تنفيذ هذه العملية وتحولها الي طاقة </a:t>
            </a:r>
            <a:r>
              <a:rPr lang="ar-SA" sz="2800" dirty="0" err="1" smtClean="0">
                <a:solidFill>
                  <a:srgbClr val="002060"/>
                </a:solidFill>
              </a:rPr>
              <a:t>ميكانيكية </a:t>
            </a:r>
            <a:r>
              <a:rPr lang="ar-SA" sz="2800" dirty="0" smtClean="0">
                <a:solidFill>
                  <a:srgbClr val="002060"/>
                </a:solidFill>
              </a:rPr>
              <a:t>(حركية</a:t>
            </a:r>
            <a:r>
              <a:rPr lang="ar-SA" sz="2800" dirty="0" err="1" smtClean="0">
                <a:solidFill>
                  <a:srgbClr val="002060"/>
                </a:solidFill>
              </a:rPr>
              <a:t>)</a:t>
            </a:r>
            <a:endParaRPr lang="he-IL" dirty="0" smtClean="0">
              <a:solidFill>
                <a:srgbClr val="002060"/>
              </a:solidFill>
            </a:endParaRPr>
          </a:p>
          <a:p>
            <a:pPr marL="457200" indent="-457200" algn="r"/>
            <a:endParaRPr lang="he-IL" dirty="0" smtClean="0">
              <a:solidFill>
                <a:schemeClr val="tx1"/>
              </a:solidFill>
            </a:endParaRPr>
          </a:p>
          <a:p>
            <a:pPr marL="457200" indent="-457200" algn="r"/>
            <a:endParaRPr lang="he-IL" dirty="0" smtClean="0">
              <a:solidFill>
                <a:schemeClr val="tx1"/>
              </a:solidFill>
            </a:endParaRPr>
          </a:p>
          <a:p>
            <a:pPr marL="457200" indent="-457200">
              <a:buFont typeface="Arial" panose="020B0604020202020204" pitchFamily="34" charset="0"/>
              <a:buChar char="•"/>
            </a:pPr>
            <a:endParaRPr lang="he-IL" dirty="0" smtClean="0"/>
          </a:p>
        </p:txBody>
      </p:sp>
      <p:pic>
        <p:nvPicPr>
          <p:cNvPr id="4" name="תמונה 3"/>
          <p:cNvPicPr>
            <a:picLocks noChangeAspect="1"/>
          </p:cNvPicPr>
          <p:nvPr/>
        </p:nvPicPr>
        <p:blipFill>
          <a:blip r:embed="rId2" cstate="print"/>
          <a:stretch>
            <a:fillRect/>
          </a:stretch>
        </p:blipFill>
        <p:spPr>
          <a:xfrm>
            <a:off x="467544" y="1635646"/>
            <a:ext cx="792088" cy="792088"/>
          </a:xfrm>
          <a:prstGeom prst="rect">
            <a:avLst/>
          </a:prstGeom>
        </p:spPr>
      </p:pic>
      <p:pic>
        <p:nvPicPr>
          <p:cNvPr id="5" name="תמונה 4"/>
          <p:cNvPicPr>
            <a:picLocks noChangeAspect="1"/>
          </p:cNvPicPr>
          <p:nvPr/>
        </p:nvPicPr>
        <p:blipFill>
          <a:blip r:embed="rId3" cstate="print"/>
          <a:stretch>
            <a:fillRect/>
          </a:stretch>
        </p:blipFill>
        <p:spPr>
          <a:xfrm>
            <a:off x="467544" y="3300387"/>
            <a:ext cx="639515" cy="639515"/>
          </a:xfrm>
          <a:prstGeom prst="rect">
            <a:avLst/>
          </a:prstGeom>
        </p:spPr>
      </p:pic>
    </p:spTree>
    <p:extLst>
      <p:ext uri="{BB962C8B-B14F-4D97-AF65-F5344CB8AC3E}">
        <p14:creationId xmlns="" xmlns:p14="http://schemas.microsoft.com/office/powerpoint/2010/main" val="414079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411510"/>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المقاومة الكهربائية</a:t>
            </a:r>
            <a:endParaRPr lang="he-IL" sz="36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2483768" y="1347614"/>
            <a:ext cx="6516216" cy="3075648"/>
          </a:xfrm>
        </p:spPr>
        <p:txBody>
          <a:bodyPr>
            <a:noAutofit/>
          </a:bodyPr>
          <a:lstStyle/>
          <a:p>
            <a:pPr marL="457200" indent="-457200" algn="r">
              <a:buFont typeface="Arial" panose="020B0604020202020204" pitchFamily="34" charset="0"/>
              <a:buChar char="•"/>
            </a:pPr>
            <a:r>
              <a:rPr lang="ar-SA" sz="2400" dirty="0" smtClean="0">
                <a:solidFill>
                  <a:srgbClr val="002060"/>
                </a:solidFill>
              </a:rPr>
              <a:t>المقاومة الكهربائية هي ميزة لمواد مختلفة تتواجد في الطبيعة تعارض مرور التيار الكهربائي </a:t>
            </a:r>
            <a:r>
              <a:rPr lang="ar-SA" sz="2400" dirty="0" err="1" smtClean="0">
                <a:solidFill>
                  <a:srgbClr val="002060"/>
                </a:solidFill>
              </a:rPr>
              <a:t>فيها.</a:t>
            </a:r>
            <a:r>
              <a:rPr lang="ar-SA" sz="2400" dirty="0" smtClean="0">
                <a:solidFill>
                  <a:srgbClr val="002060"/>
                </a:solidFill>
              </a:rPr>
              <a:t> </a:t>
            </a:r>
          </a:p>
          <a:p>
            <a:pPr marL="457200" indent="-457200" algn="r">
              <a:buFont typeface="Arial" panose="020B0604020202020204" pitchFamily="34" charset="0"/>
              <a:buChar char="•"/>
            </a:pPr>
            <a:r>
              <a:rPr lang="he-IL" sz="2400" dirty="0" smtClean="0">
                <a:solidFill>
                  <a:srgbClr val="002060"/>
                </a:solidFill>
              </a:rPr>
              <a:t> </a:t>
            </a:r>
            <a:r>
              <a:rPr lang="ar-SA" sz="2400" dirty="0" smtClean="0">
                <a:solidFill>
                  <a:srgbClr val="002060"/>
                </a:solidFill>
              </a:rPr>
              <a:t>لبعض المواد يوجد مقاومة كهربائية كبيرة والعكس صحيح.</a:t>
            </a:r>
          </a:p>
          <a:p>
            <a:pPr marL="457200" indent="-457200" algn="r">
              <a:buFont typeface="Arial" panose="020B0604020202020204" pitchFamily="34" charset="0"/>
              <a:buChar char="•"/>
            </a:pPr>
            <a:r>
              <a:rPr lang="ar-SA" sz="2400" dirty="0" smtClean="0">
                <a:solidFill>
                  <a:srgbClr val="002060"/>
                </a:solidFill>
              </a:rPr>
              <a:t>المواد ذات مقاومة كهربائية صغيرة عدد الالكترونات التي تمر فيها بكل ثانية اكبر بينما المواد ذات مقاومة كهربائية كبيرة عدد الالكترونات التي تمر فيها بكل ثانية اصغر.</a:t>
            </a:r>
            <a:endParaRPr lang="he-IL" sz="2400" dirty="0" smtClean="0">
              <a:solidFill>
                <a:srgbClr val="002060"/>
              </a:solidFill>
            </a:endParaRPr>
          </a:p>
        </p:txBody>
      </p:sp>
      <p:pic>
        <p:nvPicPr>
          <p:cNvPr id="4" name="תמונה 3"/>
          <p:cNvPicPr>
            <a:picLocks noChangeAspect="1"/>
          </p:cNvPicPr>
          <p:nvPr/>
        </p:nvPicPr>
        <p:blipFill>
          <a:blip r:embed="rId2" cstate="print"/>
          <a:stretch>
            <a:fillRect/>
          </a:stretch>
        </p:blipFill>
        <p:spPr>
          <a:xfrm>
            <a:off x="0" y="2139702"/>
            <a:ext cx="2736304" cy="2136347"/>
          </a:xfrm>
          <a:prstGeom prst="rect">
            <a:avLst/>
          </a:prstGeom>
        </p:spPr>
      </p:pic>
      <p:sp>
        <p:nvSpPr>
          <p:cNvPr id="5" name="אליפסה 4">
            <a:hlinkClick r:id="rId3" action="ppaction://hlinksldjump"/>
          </p:cNvPr>
          <p:cNvSpPr/>
          <p:nvPr/>
        </p:nvSpPr>
        <p:spPr>
          <a:xfrm>
            <a:off x="539552" y="40511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t>חזרה</a:t>
            </a:r>
            <a:endParaRPr lang="he-IL" sz="1400" dirty="0"/>
          </a:p>
        </p:txBody>
      </p:sp>
    </p:spTree>
    <p:extLst>
      <p:ext uri="{BB962C8B-B14F-4D97-AF65-F5344CB8AC3E}">
        <p14:creationId xmlns="" xmlns:p14="http://schemas.microsoft.com/office/powerpoint/2010/main" val="305552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0" y="555526"/>
            <a:ext cx="9396536" cy="864096"/>
          </a:xfrm>
        </p:spPr>
        <p:txBody>
          <a:bodyPr/>
          <a:lstStyle/>
          <a:p>
            <a:pPr>
              <a:lnSpc>
                <a:spcPct val="115000"/>
              </a:lnSpc>
            </a:pPr>
            <a:r>
              <a:rPr lang="ar-SA" sz="3600" b="1" dirty="0" smtClean="0">
                <a:solidFill>
                  <a:srgbClr val="FF0000"/>
                </a:solidFill>
              </a:rPr>
              <a:t>كيف نتصرف للحفاظ على السلامة والأمان</a:t>
            </a:r>
            <a:r>
              <a:rPr lang="he-IL" sz="3600" b="1" dirty="0" smtClean="0">
                <a:solidFill>
                  <a:srgbClr val="FF0000"/>
                </a:solidFill>
              </a:rPr>
              <a:t> </a:t>
            </a:r>
            <a:r>
              <a:rPr lang="ar-SA" sz="3600" b="1" dirty="0" smtClean="0">
                <a:solidFill>
                  <a:srgbClr val="FF0000"/>
                </a:solidFill>
              </a:rPr>
              <a:t>من خطر الكهرباء </a:t>
            </a: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r>
            <a:b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endParaRPr lang="he-IL" sz="3600" b="1" dirty="0">
              <a:solidFill>
                <a:srgbClr val="FF0000"/>
              </a:solidFill>
              <a:effectLst>
                <a:outerShdw blurRad="38100" dist="38100" dir="2700000" algn="tl">
                  <a:srgbClr val="000000">
                    <a:alpha val="43137"/>
                  </a:srgbClr>
                </a:outerShdw>
              </a:effectLst>
            </a:endParaRPr>
          </a:p>
        </p:txBody>
      </p:sp>
      <p:sp>
        <p:nvSpPr>
          <p:cNvPr id="3" name="כותרת משנה 2"/>
          <p:cNvSpPr>
            <a:spLocks noGrp="1"/>
          </p:cNvSpPr>
          <p:nvPr>
            <p:ph type="subTitle" idx="1"/>
          </p:nvPr>
        </p:nvSpPr>
        <p:spPr>
          <a:xfrm>
            <a:off x="2915816" y="1491630"/>
            <a:ext cx="5544616" cy="3240360"/>
          </a:xfrm>
        </p:spPr>
        <p:txBody>
          <a:bodyPr>
            <a:normAutofit fontScale="32500" lnSpcReduction="20000"/>
          </a:bodyPr>
          <a:lstStyle/>
          <a:p>
            <a:pPr marL="457200" indent="-457200" algn="r">
              <a:lnSpc>
                <a:spcPct val="120000"/>
              </a:lnSpc>
              <a:buFont typeface="Arial" panose="020B0604020202020204" pitchFamily="34" charset="0"/>
              <a:buChar char="•"/>
            </a:pPr>
            <a:r>
              <a:rPr lang="ar-SA" sz="8000" dirty="0" smtClean="0">
                <a:solidFill>
                  <a:srgbClr val="002060"/>
                </a:solidFill>
              </a:rPr>
              <a:t>نستخدم الاجهزة الكهربائية فقط </a:t>
            </a:r>
            <a:r>
              <a:rPr lang="ar-SA" sz="8000" b="1" dirty="0" smtClean="0">
                <a:solidFill>
                  <a:srgbClr val="002060"/>
                </a:solidFill>
              </a:rPr>
              <a:t>بأيدي جافه</a:t>
            </a:r>
            <a:r>
              <a:rPr lang="ar-SA" sz="8000" dirty="0" smtClean="0">
                <a:solidFill>
                  <a:srgbClr val="002060"/>
                </a:solidFill>
              </a:rPr>
              <a:t>.</a:t>
            </a:r>
          </a:p>
          <a:p>
            <a:pPr marL="457200" indent="-457200" algn="r">
              <a:lnSpc>
                <a:spcPct val="120000"/>
              </a:lnSpc>
              <a:buFont typeface="Arial" panose="020B0604020202020204" pitchFamily="34" charset="0"/>
              <a:buChar char="•"/>
            </a:pPr>
            <a:r>
              <a:rPr lang="ar-SA" altLang="he-IL" sz="8000" dirty="0" smtClean="0">
                <a:solidFill>
                  <a:srgbClr val="002060"/>
                </a:solidFill>
              </a:rPr>
              <a:t>ممنوع استخدام بالأجهزة الكهربائية وانتم حافي القدمين، لكن نردي حذاءا.</a:t>
            </a:r>
          </a:p>
          <a:p>
            <a:pPr marL="457200" indent="-457200" algn="r">
              <a:lnSpc>
                <a:spcPct val="120000"/>
              </a:lnSpc>
              <a:buFont typeface="Arial" panose="020B0604020202020204" pitchFamily="34" charset="0"/>
              <a:buChar char="•"/>
            </a:pPr>
            <a:r>
              <a:rPr lang="ar-SA" altLang="he-IL" sz="8000" dirty="0" smtClean="0">
                <a:solidFill>
                  <a:srgbClr val="002060"/>
                </a:solidFill>
              </a:rPr>
              <a:t>ممنوع استخدام اجهزة كهربائية تالفة.</a:t>
            </a:r>
          </a:p>
          <a:p>
            <a:pPr marL="457200" indent="-457200" algn="r">
              <a:lnSpc>
                <a:spcPct val="120000"/>
              </a:lnSpc>
              <a:buFont typeface="Arial" panose="020B0604020202020204" pitchFamily="34" charset="0"/>
              <a:buChar char="•"/>
            </a:pPr>
            <a:r>
              <a:rPr lang="ar-SA" altLang="he-IL" sz="8000" dirty="0" smtClean="0">
                <a:solidFill>
                  <a:srgbClr val="002060"/>
                </a:solidFill>
              </a:rPr>
              <a:t> ممنوع شد اسلاك الكهرباء بالقوة عند اخراجها من </a:t>
            </a:r>
            <a:r>
              <a:rPr lang="ar-SA" altLang="he-IL" sz="8000" dirty="0" err="1" smtClean="0">
                <a:solidFill>
                  <a:srgbClr val="002060"/>
                </a:solidFill>
              </a:rPr>
              <a:t>القابس.</a:t>
            </a:r>
            <a:endParaRPr lang="ar-SA" altLang="he-IL" sz="8000" dirty="0" smtClean="0">
              <a:solidFill>
                <a:srgbClr val="002060"/>
              </a:solidFill>
            </a:endParaRPr>
          </a:p>
          <a:p>
            <a:pPr marL="457200" indent="-457200" algn="r">
              <a:lnSpc>
                <a:spcPct val="120000"/>
              </a:lnSpc>
              <a:buFont typeface="Arial" panose="020B0604020202020204" pitchFamily="34" charset="0"/>
              <a:buChar char="•"/>
            </a:pPr>
            <a:r>
              <a:rPr lang="ar-SA" altLang="he-IL" sz="8000" dirty="0" smtClean="0">
                <a:solidFill>
                  <a:srgbClr val="002060"/>
                </a:solidFill>
              </a:rPr>
              <a:t> ممنوع ادخال اجسام غريبة داخل </a:t>
            </a:r>
            <a:r>
              <a:rPr lang="ar-SA" altLang="he-IL" sz="8000" dirty="0" err="1" smtClean="0">
                <a:solidFill>
                  <a:srgbClr val="002060"/>
                </a:solidFill>
              </a:rPr>
              <a:t>القابس.</a:t>
            </a:r>
            <a:endParaRPr lang="he-IL" altLang="he-IL" sz="8000" dirty="0" smtClean="0">
              <a:solidFill>
                <a:srgbClr val="002060"/>
              </a:solidFill>
            </a:endParaRPr>
          </a:p>
          <a:p>
            <a:pPr marL="457200" indent="-457200" algn="r"/>
            <a:endParaRPr lang="he-IL" dirty="0"/>
          </a:p>
        </p:txBody>
      </p:sp>
      <p:pic>
        <p:nvPicPr>
          <p:cNvPr id="4" name="תמונה 3"/>
          <p:cNvPicPr/>
          <p:nvPr/>
        </p:nvPicPr>
        <p:blipFill>
          <a:blip r:embed="rId2" cstate="print">
            <a:extLst>
              <a:ext uri="{28A0092B-C50C-407E-A947-70E740481C1C}">
                <a14:useLocalDpi xmlns="" xmlns:a14="http://schemas.microsoft.com/office/drawing/2010/main" val="0"/>
              </a:ext>
            </a:extLst>
          </a:blip>
          <a:stretch>
            <a:fillRect/>
          </a:stretch>
        </p:blipFill>
        <p:spPr>
          <a:xfrm>
            <a:off x="827584" y="1635646"/>
            <a:ext cx="1728192" cy="3240360"/>
          </a:xfrm>
          <a:prstGeom prst="rect">
            <a:avLst/>
          </a:prstGeom>
        </p:spPr>
      </p:pic>
    </p:spTree>
    <p:extLst>
      <p:ext uri="{BB962C8B-B14F-4D97-AF65-F5344CB8AC3E}">
        <p14:creationId xmlns="" xmlns:p14="http://schemas.microsoft.com/office/powerpoint/2010/main" val="11861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2411760" y="1347614"/>
            <a:ext cx="6192688" cy="3384376"/>
          </a:xfrm>
        </p:spPr>
        <p:txBody>
          <a:bodyPr>
            <a:noAutofit/>
          </a:bodyPr>
          <a:lstStyle/>
          <a:p>
            <a:pPr marL="457200" indent="-457200" algn="r">
              <a:buFont typeface="Arial" panose="020B0604020202020204" pitchFamily="34" charset="0"/>
              <a:buChar char="•"/>
            </a:pPr>
            <a:r>
              <a:rPr lang="ar-SA" sz="2000" b="1" dirty="0" smtClean="0">
                <a:solidFill>
                  <a:srgbClr val="002060"/>
                </a:solidFill>
              </a:rPr>
              <a:t>اذا قمنا باستخدام سلك التمديد </a:t>
            </a:r>
            <a:r>
              <a:rPr lang="ar-SA" sz="2000" b="1" dirty="0" err="1" smtClean="0">
                <a:solidFill>
                  <a:srgbClr val="002060"/>
                </a:solidFill>
              </a:rPr>
              <a:t>الكهربائي </a:t>
            </a:r>
            <a:r>
              <a:rPr lang="ar-SA" sz="2000" b="1" dirty="0" smtClean="0">
                <a:solidFill>
                  <a:srgbClr val="002060"/>
                </a:solidFill>
              </a:rPr>
              <a:t>، نوصله اولا بالجهاز الكهربائي ومن ثم نوصله </a:t>
            </a:r>
            <a:r>
              <a:rPr lang="ar-SA" sz="2000" b="1" dirty="0" err="1" smtClean="0">
                <a:solidFill>
                  <a:srgbClr val="002060"/>
                </a:solidFill>
              </a:rPr>
              <a:t>بالقابس.</a:t>
            </a:r>
            <a:r>
              <a:rPr lang="ar-SA" sz="2000" b="1" dirty="0" smtClean="0">
                <a:solidFill>
                  <a:srgbClr val="002060"/>
                </a:solidFill>
              </a:rPr>
              <a:t>  </a:t>
            </a:r>
          </a:p>
          <a:p>
            <a:pPr marL="457200" indent="-457200" algn="r">
              <a:buFont typeface="Arial" panose="020B0604020202020204" pitchFamily="34" charset="0"/>
              <a:buChar char="•"/>
            </a:pPr>
            <a:r>
              <a:rPr lang="ar-SA" sz="2000" b="1" dirty="0" smtClean="0">
                <a:solidFill>
                  <a:srgbClr val="002060"/>
                </a:solidFill>
              </a:rPr>
              <a:t>عندما تريد اطفاء جهاز كهربائي اولا عليك فصل سلك التمديد من </a:t>
            </a:r>
            <a:r>
              <a:rPr lang="ar-SA" sz="2000" b="1" dirty="0" err="1" smtClean="0">
                <a:solidFill>
                  <a:srgbClr val="002060"/>
                </a:solidFill>
              </a:rPr>
              <a:t>القابس</a:t>
            </a:r>
            <a:r>
              <a:rPr lang="ar-SA" sz="2000" b="1" dirty="0" smtClean="0">
                <a:solidFill>
                  <a:srgbClr val="002060"/>
                </a:solidFill>
              </a:rPr>
              <a:t> ومن ثم فصل الجهاز الكهربائي منه.</a:t>
            </a:r>
          </a:p>
          <a:p>
            <a:pPr marL="457200" indent="-457200" algn="r">
              <a:buFont typeface="Arial" panose="020B0604020202020204" pitchFamily="34" charset="0"/>
              <a:buChar char="•"/>
            </a:pPr>
            <a:r>
              <a:rPr lang="ar-SA" sz="2000" b="1" dirty="0" smtClean="0">
                <a:solidFill>
                  <a:srgbClr val="002060"/>
                </a:solidFill>
              </a:rPr>
              <a:t> اذا كان لديك اطفال صغار في البيت عليك تغطية </a:t>
            </a:r>
            <a:r>
              <a:rPr lang="ar-SA" sz="2000" b="1" dirty="0" err="1" smtClean="0">
                <a:solidFill>
                  <a:srgbClr val="002060"/>
                </a:solidFill>
              </a:rPr>
              <a:t>المقابس</a:t>
            </a:r>
            <a:r>
              <a:rPr lang="ar-SA" sz="2000" b="1" dirty="0" smtClean="0">
                <a:solidFill>
                  <a:srgbClr val="002060"/>
                </a:solidFill>
              </a:rPr>
              <a:t> بأغطية ملائمة.</a:t>
            </a:r>
          </a:p>
          <a:p>
            <a:pPr marL="457200" indent="-457200" algn="r">
              <a:buFont typeface="Arial" panose="020B0604020202020204" pitchFamily="34" charset="0"/>
              <a:buChar char="•"/>
            </a:pPr>
            <a:r>
              <a:rPr lang="ar-SA" sz="2000" b="1" dirty="0" smtClean="0">
                <a:solidFill>
                  <a:srgbClr val="002060"/>
                </a:solidFill>
              </a:rPr>
              <a:t> ممنوع منعا باتا وضع ملابس بجانب او على المدفئة الكهربائية.</a:t>
            </a:r>
          </a:p>
          <a:p>
            <a:pPr marL="457200" indent="-457200" algn="r">
              <a:buFont typeface="Arial" panose="020B0604020202020204" pitchFamily="34" charset="0"/>
              <a:buChar char="•"/>
            </a:pPr>
            <a:r>
              <a:rPr lang="ar-SA" sz="2000" b="1" dirty="0" smtClean="0">
                <a:solidFill>
                  <a:srgbClr val="002060"/>
                </a:solidFill>
              </a:rPr>
              <a:t>عند الخروج من البيت لفترة طويلة عليك فصل جميع الاجهزة الكهربائية من </a:t>
            </a:r>
            <a:r>
              <a:rPr lang="ar-SA" sz="2000" b="1" dirty="0" err="1" smtClean="0">
                <a:solidFill>
                  <a:srgbClr val="002060"/>
                </a:solidFill>
              </a:rPr>
              <a:t>المقابس.</a:t>
            </a:r>
            <a:r>
              <a:rPr lang="ar-SA" sz="2000" b="1" dirty="0" smtClean="0">
                <a:solidFill>
                  <a:srgbClr val="002060"/>
                </a:solidFill>
              </a:rPr>
              <a:t> </a:t>
            </a:r>
          </a:p>
          <a:p>
            <a:pPr marL="457200" indent="-457200" algn="r"/>
            <a:endParaRPr lang="he-IL" sz="1600" dirty="0" smtClean="0">
              <a:solidFill>
                <a:schemeClr val="tx1"/>
              </a:solidFill>
            </a:endParaRPr>
          </a:p>
          <a:p>
            <a:pPr marL="457200" indent="-457200" algn="r">
              <a:buFont typeface="Arial" panose="020B0604020202020204" pitchFamily="34" charset="0"/>
              <a:buChar char="•"/>
            </a:pPr>
            <a:endParaRPr lang="he-IL" sz="1800" dirty="0" smtClean="0"/>
          </a:p>
        </p:txBody>
      </p:sp>
      <p:pic>
        <p:nvPicPr>
          <p:cNvPr id="4" name="תמונה 3"/>
          <p:cNvPicPr/>
          <p:nvPr/>
        </p:nvPicPr>
        <p:blipFill>
          <a:blip r:embed="rId2" cstate="print">
            <a:extLst>
              <a:ext uri="{28A0092B-C50C-407E-A947-70E740481C1C}">
                <a14:useLocalDpi xmlns="" xmlns:a14="http://schemas.microsoft.com/office/drawing/2010/main" val="0"/>
              </a:ext>
            </a:extLst>
          </a:blip>
          <a:stretch>
            <a:fillRect/>
          </a:stretch>
        </p:blipFill>
        <p:spPr>
          <a:xfrm>
            <a:off x="539552" y="1707654"/>
            <a:ext cx="1800200" cy="3096344"/>
          </a:xfrm>
          <a:prstGeom prst="rect">
            <a:avLst/>
          </a:prstGeom>
        </p:spPr>
      </p:pic>
      <p:sp>
        <p:nvSpPr>
          <p:cNvPr id="6" name="כותרת 1"/>
          <p:cNvSpPr txBox="1">
            <a:spLocks/>
          </p:cNvSpPr>
          <p:nvPr/>
        </p:nvSpPr>
        <p:spPr>
          <a:xfrm>
            <a:off x="395536" y="555526"/>
            <a:ext cx="8136904" cy="864096"/>
          </a:xfrm>
          <a:prstGeom prst="rect">
            <a:avLst/>
          </a:prstGeom>
        </p:spPr>
        <p:txBody>
          <a:bodyPr/>
          <a:lstStyle/>
          <a:p>
            <a:pPr marL="0" marR="0" lvl="0" indent="0" algn="ctr" defTabSz="914400" rtl="1" eaLnBrk="1" fontAlgn="auto" latinLnBrk="0" hangingPunct="1">
              <a:lnSpc>
                <a:spcPct val="115000"/>
              </a:lnSpc>
              <a:spcBef>
                <a:spcPct val="0"/>
              </a:spcBef>
              <a:spcAft>
                <a:spcPts val="0"/>
              </a:spcAft>
              <a:buClrTx/>
              <a:buSzTx/>
              <a:buFontTx/>
              <a:buNone/>
              <a:tabLst/>
              <a:defRPr/>
            </a:pPr>
            <a:r>
              <a:rPr lang="ar-SA" sz="36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كيف نحافظ على سلامتنا حول الكهرباء؟</a:t>
            </a:r>
            <a:r>
              <a:rPr kumimoji="0" lang="he-IL"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36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36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br>
            <a:endParaRPr kumimoji="0" lang="he-IL" sz="3600" b="1"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 xmlns:p14="http://schemas.microsoft.com/office/powerpoint/2010/main" val="382638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1560" y="267494"/>
            <a:ext cx="7632848" cy="648072"/>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لماذا غير محبذ اللمس </a:t>
            </a:r>
            <a:r>
              <a:rPr lang="ar-SA" sz="3600" b="1" dirty="0" err="1" smtClean="0">
                <a:solidFill>
                  <a:srgbClr val="FF0000"/>
                </a:solidFill>
                <a:effectLst>
                  <a:outerShdw blurRad="38100" dist="38100" dir="2700000" algn="tl">
                    <a:srgbClr val="000000">
                      <a:alpha val="43137"/>
                    </a:srgbClr>
                  </a:outerShdw>
                </a:effectLst>
                <a:cs typeface="+mn-cs"/>
              </a:rPr>
              <a:t>بالاجهزة</a:t>
            </a:r>
            <a:r>
              <a:rPr lang="ar-SA" sz="3600" b="1" dirty="0" smtClean="0">
                <a:solidFill>
                  <a:srgbClr val="FF0000"/>
                </a:solidFill>
                <a:effectLst>
                  <a:outerShdw blurRad="38100" dist="38100" dir="2700000" algn="tl">
                    <a:srgbClr val="000000">
                      <a:alpha val="43137"/>
                    </a:srgbClr>
                  </a:outerShdw>
                </a:effectLst>
                <a:cs typeface="+mn-cs"/>
              </a:rPr>
              <a:t> كهربائية حافي </a:t>
            </a:r>
            <a:r>
              <a:rPr lang="ar-SA" sz="3600" b="1" dirty="0" err="1" smtClean="0">
                <a:solidFill>
                  <a:srgbClr val="FF0000"/>
                </a:solidFill>
                <a:effectLst>
                  <a:outerShdw blurRad="38100" dist="38100" dir="2700000" algn="tl">
                    <a:srgbClr val="000000">
                      <a:alpha val="43137"/>
                    </a:srgbClr>
                  </a:outerShdw>
                </a:effectLst>
                <a:cs typeface="+mn-cs"/>
              </a:rPr>
              <a:t>القدمين؟</a:t>
            </a:r>
            <a:r>
              <a:rPr lang="ar-SA" sz="3600" b="1" dirty="0" smtClean="0">
                <a:solidFill>
                  <a:srgbClr val="FF0000"/>
                </a:solidFill>
                <a:effectLst>
                  <a:outerShdw blurRad="38100" dist="38100" dir="2700000" algn="tl">
                    <a:srgbClr val="000000">
                      <a:alpha val="43137"/>
                    </a:srgbClr>
                  </a:outerShdw>
                </a:effectLst>
                <a:cs typeface="+mn-cs"/>
              </a:rPr>
              <a:t> </a:t>
            </a:r>
            <a:endParaRPr lang="he-IL" sz="36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971600" y="1563638"/>
            <a:ext cx="7848872" cy="3096344"/>
          </a:xfrm>
        </p:spPr>
        <p:txBody>
          <a:bodyPr>
            <a:normAutofit/>
          </a:bodyPr>
          <a:lstStyle/>
          <a:p>
            <a:pPr algn="r"/>
            <a:r>
              <a:rPr lang="ar-SA" sz="2000" dirty="0" smtClean="0">
                <a:solidFill>
                  <a:srgbClr val="002060"/>
                </a:solidFill>
              </a:rPr>
              <a:t>محطات توليد الكهرباء المتواجدة على الكرة الارضية المتصلة باليابسة موصلة </a:t>
            </a:r>
            <a:r>
              <a:rPr lang="ar-SA" sz="2000" dirty="0" err="1" smtClean="0">
                <a:solidFill>
                  <a:srgbClr val="002060"/>
                </a:solidFill>
              </a:rPr>
              <a:t>بالكهرباء </a:t>
            </a:r>
            <a:r>
              <a:rPr lang="ar-SA" sz="2000" dirty="0" smtClean="0">
                <a:solidFill>
                  <a:srgbClr val="002060"/>
                </a:solidFill>
              </a:rPr>
              <a:t>-  من حيث دائرة القوة </a:t>
            </a:r>
            <a:r>
              <a:rPr lang="ar-SA" sz="2000" dirty="0" err="1" smtClean="0">
                <a:solidFill>
                  <a:srgbClr val="002060"/>
                </a:solidFill>
              </a:rPr>
              <a:t>الكهربائية .</a:t>
            </a:r>
            <a:r>
              <a:rPr lang="he-IL" sz="2000" dirty="0" smtClean="0">
                <a:solidFill>
                  <a:srgbClr val="002060"/>
                </a:solidFill>
              </a:rPr>
              <a:t> </a:t>
            </a:r>
            <a:r>
              <a:rPr lang="ar-SA" sz="2000" dirty="0" smtClean="0">
                <a:solidFill>
                  <a:srgbClr val="002060"/>
                </a:solidFill>
              </a:rPr>
              <a:t>وأيضا جسم الانسان موصل </a:t>
            </a:r>
            <a:r>
              <a:rPr lang="ar-SA" sz="2000" dirty="0" err="1" smtClean="0">
                <a:solidFill>
                  <a:srgbClr val="002060"/>
                </a:solidFill>
              </a:rPr>
              <a:t>للكهرباء .</a:t>
            </a:r>
            <a:endParaRPr lang="ar-SA" sz="2000" dirty="0" smtClean="0">
              <a:solidFill>
                <a:srgbClr val="002060"/>
              </a:solidFill>
            </a:endParaRPr>
          </a:p>
          <a:p>
            <a:pPr algn="r"/>
            <a:r>
              <a:rPr lang="ar-SA" sz="2000" dirty="0" smtClean="0">
                <a:solidFill>
                  <a:srgbClr val="002060"/>
                </a:solidFill>
              </a:rPr>
              <a:t>عندما نمس بجهاز كهربائي يوجد </a:t>
            </a:r>
            <a:r>
              <a:rPr lang="ar-SA" sz="2000" dirty="0" err="1" smtClean="0">
                <a:solidFill>
                  <a:srgbClr val="002060"/>
                </a:solidFill>
              </a:rPr>
              <a:t>به</a:t>
            </a:r>
            <a:r>
              <a:rPr lang="ar-SA" sz="2000" dirty="0" smtClean="0">
                <a:solidFill>
                  <a:srgbClr val="002060"/>
                </a:solidFill>
              </a:rPr>
              <a:t> عطل وجسم الجهاز مكهرب،  جسمنا يغلق الدائرة الكهربائية عندها تحدث صدمة كهربائية للشخص.</a:t>
            </a:r>
          </a:p>
          <a:p>
            <a:pPr algn="r"/>
            <a:endParaRPr lang="ar-SA" sz="2000" dirty="0" smtClean="0">
              <a:solidFill>
                <a:srgbClr val="002060"/>
              </a:solidFill>
            </a:endParaRPr>
          </a:p>
          <a:p>
            <a:pPr algn="r"/>
            <a:r>
              <a:rPr lang="ar-SA" sz="2000" b="1" dirty="0" smtClean="0">
                <a:solidFill>
                  <a:srgbClr val="002060"/>
                </a:solidFill>
              </a:rPr>
              <a:t>فارتداء حذاء يمنع اغلاق الدائرة الكهربائية</a:t>
            </a:r>
          </a:p>
          <a:p>
            <a:pPr algn="r"/>
            <a:r>
              <a:rPr lang="ar-SA" sz="2000" b="1" dirty="0" smtClean="0">
                <a:solidFill>
                  <a:srgbClr val="002060"/>
                </a:solidFill>
              </a:rPr>
              <a:t>التي ممكن ان تؤدي بالخطر بحياتنا.</a:t>
            </a:r>
            <a:endParaRPr lang="he-IL" sz="2000" b="1" dirty="0" smtClean="0">
              <a:solidFill>
                <a:srgbClr val="002060"/>
              </a:solidFill>
            </a:endParaRPr>
          </a:p>
          <a:p>
            <a:pPr algn="r"/>
            <a:endParaRPr lang="he-IL" sz="2000" dirty="0" smtClean="0">
              <a:solidFill>
                <a:srgbClr val="002060"/>
              </a:solidFill>
            </a:endParaRPr>
          </a:p>
        </p:txBody>
      </p:sp>
      <p:pic>
        <p:nvPicPr>
          <p:cNvPr id="5" name="תמונה 4"/>
          <p:cNvPicPr>
            <a:picLocks noChangeAspect="1"/>
          </p:cNvPicPr>
          <p:nvPr/>
        </p:nvPicPr>
        <p:blipFill>
          <a:blip r:embed="rId2" cstate="print"/>
          <a:stretch>
            <a:fillRect/>
          </a:stretch>
        </p:blipFill>
        <p:spPr>
          <a:xfrm>
            <a:off x="323528" y="2931790"/>
            <a:ext cx="280831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547772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78544" y="267494"/>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قواعد لتغير مصباح في المنزل!</a:t>
            </a:r>
            <a:endParaRPr lang="he-IL" sz="36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1475656" y="1131590"/>
            <a:ext cx="6840760" cy="3744416"/>
          </a:xfrm>
        </p:spPr>
        <p:txBody>
          <a:bodyPr>
            <a:normAutofit fontScale="62500" lnSpcReduction="20000"/>
          </a:bodyPr>
          <a:lstStyle/>
          <a:p>
            <a:pPr marL="457200" indent="-457200" algn="r">
              <a:lnSpc>
                <a:spcPct val="120000"/>
              </a:lnSpc>
              <a:buFont typeface="Arial" panose="020B0604020202020204" pitchFamily="34" charset="0"/>
              <a:buChar char="•"/>
            </a:pPr>
            <a:r>
              <a:rPr lang="ar-SA" dirty="0" smtClean="0">
                <a:solidFill>
                  <a:srgbClr val="002060"/>
                </a:solidFill>
              </a:rPr>
              <a:t>يجب اولا التأكد من</a:t>
            </a:r>
            <a:r>
              <a:rPr lang="he-IL" dirty="0" smtClean="0">
                <a:solidFill>
                  <a:srgbClr val="002060"/>
                </a:solidFill>
              </a:rPr>
              <a:t> </a:t>
            </a:r>
            <a:r>
              <a:rPr lang="ar-SA" dirty="0" smtClean="0">
                <a:solidFill>
                  <a:srgbClr val="002060"/>
                </a:solidFill>
              </a:rPr>
              <a:t>ان مفتاح المصباح مغلق.</a:t>
            </a:r>
          </a:p>
          <a:p>
            <a:pPr marL="457200" indent="-457200" algn="r">
              <a:lnSpc>
                <a:spcPct val="120000"/>
              </a:lnSpc>
              <a:buFont typeface="Arial" panose="020B0604020202020204" pitchFamily="34" charset="0"/>
              <a:buChar char="•"/>
            </a:pPr>
            <a:r>
              <a:rPr lang="ar-SA" dirty="0" smtClean="0">
                <a:solidFill>
                  <a:srgbClr val="002060"/>
                </a:solidFill>
              </a:rPr>
              <a:t> يجب ارتداء حذاء مصنوع من مطاط، خشب او مواد بلاستيكية ملائمة.</a:t>
            </a:r>
          </a:p>
          <a:p>
            <a:pPr marL="457200" indent="-457200" algn="r">
              <a:lnSpc>
                <a:spcPct val="120000"/>
              </a:lnSpc>
              <a:buFont typeface="Arial" panose="020B0604020202020204" pitchFamily="34" charset="0"/>
              <a:buChar char="•"/>
            </a:pPr>
            <a:r>
              <a:rPr lang="ar-SA" dirty="0" smtClean="0">
                <a:solidFill>
                  <a:srgbClr val="002060"/>
                </a:solidFill>
              </a:rPr>
              <a:t>يجب التأكد ان المصباح سليم وليس مكسور.</a:t>
            </a:r>
          </a:p>
          <a:p>
            <a:pPr marL="457200" indent="-457200" algn="r">
              <a:lnSpc>
                <a:spcPct val="120000"/>
              </a:lnSpc>
              <a:buFont typeface="Arial" panose="020B0604020202020204" pitchFamily="34" charset="0"/>
              <a:buChar char="•"/>
            </a:pPr>
            <a:r>
              <a:rPr lang="ar-SA" dirty="0" smtClean="0">
                <a:solidFill>
                  <a:srgbClr val="002060"/>
                </a:solidFill>
              </a:rPr>
              <a:t> يجب التأكد ان الايدي جافة وليس رطبة.</a:t>
            </a:r>
          </a:p>
          <a:p>
            <a:pPr marL="457200" indent="-457200" algn="r">
              <a:lnSpc>
                <a:spcPct val="120000"/>
              </a:lnSpc>
              <a:buFont typeface="Arial" panose="020B0604020202020204" pitchFamily="34" charset="0"/>
              <a:buChar char="•"/>
            </a:pPr>
            <a:r>
              <a:rPr lang="he-IL" dirty="0" smtClean="0">
                <a:solidFill>
                  <a:srgbClr val="002060"/>
                </a:solidFill>
              </a:rPr>
              <a:t> </a:t>
            </a:r>
            <a:r>
              <a:rPr lang="ar-SA" dirty="0" smtClean="0">
                <a:solidFill>
                  <a:srgbClr val="002060"/>
                </a:solidFill>
              </a:rPr>
              <a:t>ازالت  المصباح القديم </a:t>
            </a:r>
            <a:r>
              <a:rPr lang="ar-SA" dirty="0" err="1" smtClean="0">
                <a:solidFill>
                  <a:srgbClr val="002060"/>
                </a:solidFill>
              </a:rPr>
              <a:t>بلطف </a:t>
            </a:r>
            <a:r>
              <a:rPr lang="ar-SA" dirty="0" smtClean="0">
                <a:solidFill>
                  <a:srgbClr val="002060"/>
                </a:solidFill>
              </a:rPr>
              <a:t>، تثبيت بيت المصباح ومسكه جيدا لازالت المصباح.</a:t>
            </a:r>
          </a:p>
          <a:p>
            <a:pPr marL="457200" indent="-457200" algn="r">
              <a:lnSpc>
                <a:spcPct val="120000"/>
              </a:lnSpc>
              <a:buFont typeface="Arial" panose="020B0604020202020204" pitchFamily="34" charset="0"/>
              <a:buChar char="•"/>
            </a:pPr>
            <a:r>
              <a:rPr lang="ar-SA" dirty="0" smtClean="0">
                <a:solidFill>
                  <a:srgbClr val="002060"/>
                </a:solidFill>
              </a:rPr>
              <a:t> ركبوا المصباح الجديد، ومن ثم ابتعدوا عنها وقوموا بإضاءتها.</a:t>
            </a:r>
          </a:p>
          <a:p>
            <a:pPr marL="457200" indent="-457200">
              <a:lnSpc>
                <a:spcPct val="120000"/>
              </a:lnSpc>
            </a:pPr>
            <a:endParaRPr lang="ar-SA" dirty="0" smtClean="0">
              <a:solidFill>
                <a:srgbClr val="002060"/>
              </a:solidFill>
            </a:endParaRPr>
          </a:p>
          <a:p>
            <a:pPr marL="457200" indent="-457200">
              <a:lnSpc>
                <a:spcPct val="120000"/>
              </a:lnSpc>
            </a:pPr>
            <a:r>
              <a:rPr lang="ar-SA" b="1" dirty="0" smtClean="0">
                <a:solidFill>
                  <a:srgbClr val="002060"/>
                </a:solidFill>
              </a:rPr>
              <a:t>افعلوا ذلك فقط عند تواجد شخص كبير</a:t>
            </a:r>
          </a:p>
        </p:txBody>
      </p:sp>
    </p:spTree>
    <p:extLst>
      <p:ext uri="{BB962C8B-B14F-4D97-AF65-F5344CB8AC3E}">
        <p14:creationId xmlns="" xmlns:p14="http://schemas.microsoft.com/office/powerpoint/2010/main" val="115768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245095"/>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كيف نحافظ على سلامة انفسنا خارج المنزل؟</a:t>
            </a:r>
            <a:endParaRPr lang="he-IL" sz="3600" b="1" dirty="0">
              <a:solidFill>
                <a:srgbClr val="FF0000"/>
              </a:solidFill>
              <a:effectLst>
                <a:outerShdw blurRad="38100" dist="38100" dir="2700000" algn="tl">
                  <a:srgbClr val="000000">
                    <a:alpha val="43137"/>
                  </a:srgbClr>
                </a:outerShdw>
              </a:effectLst>
            </a:endParaRPr>
          </a:p>
        </p:txBody>
      </p:sp>
      <p:sp>
        <p:nvSpPr>
          <p:cNvPr id="3" name="כותרת משנה 2"/>
          <p:cNvSpPr>
            <a:spLocks noGrp="1"/>
          </p:cNvSpPr>
          <p:nvPr>
            <p:ph type="subTitle" idx="1"/>
          </p:nvPr>
        </p:nvSpPr>
        <p:spPr>
          <a:xfrm>
            <a:off x="755576" y="915566"/>
            <a:ext cx="7344816" cy="4104456"/>
          </a:xfrm>
        </p:spPr>
        <p:txBody>
          <a:bodyPr>
            <a:normAutofit/>
          </a:bodyPr>
          <a:lstStyle/>
          <a:p>
            <a:pPr marL="457200" indent="-457200" algn="r">
              <a:buFont typeface="Arial" panose="020B0604020202020204" pitchFamily="34" charset="0"/>
              <a:buChar char="•"/>
            </a:pPr>
            <a:endParaRPr lang="he-IL" sz="2400" dirty="0" smtClean="0">
              <a:solidFill>
                <a:srgbClr val="002060"/>
              </a:solidFill>
            </a:endParaRPr>
          </a:p>
          <a:p>
            <a:pPr marL="457200" indent="-457200" algn="r">
              <a:buFont typeface="Arial" panose="020B0604020202020204" pitchFamily="34" charset="0"/>
              <a:buChar char="•"/>
            </a:pPr>
            <a:r>
              <a:rPr lang="ar-SA" sz="2400" dirty="0" smtClean="0">
                <a:solidFill>
                  <a:srgbClr val="002060"/>
                </a:solidFill>
              </a:rPr>
              <a:t>عند رؤية سلك كهربائي ممزق وسقط على الارض او الرصيف يجب الاتصال  الى 103 لشركة الكهرباء والى 100 للشرطة.</a:t>
            </a:r>
          </a:p>
          <a:p>
            <a:pPr marL="457200" indent="-457200" algn="r">
              <a:buFont typeface="Arial" panose="020B0604020202020204" pitchFamily="34" charset="0"/>
              <a:buChar char="•"/>
            </a:pPr>
            <a:r>
              <a:rPr lang="ar-SA" sz="2400" dirty="0" smtClean="0">
                <a:solidFill>
                  <a:srgbClr val="002060"/>
                </a:solidFill>
              </a:rPr>
              <a:t> </a:t>
            </a:r>
            <a:r>
              <a:rPr lang="ar-SA" altLang="he-IL" sz="2400" dirty="0" smtClean="0">
                <a:solidFill>
                  <a:srgbClr val="002060"/>
                </a:solidFill>
              </a:rPr>
              <a:t>ممنوع التسلق على عامود الكهرباء.</a:t>
            </a:r>
          </a:p>
          <a:p>
            <a:pPr marL="457200" indent="-457200" algn="r">
              <a:buFont typeface="Arial" panose="020B0604020202020204" pitchFamily="34" charset="0"/>
              <a:buChar char="•"/>
            </a:pPr>
            <a:r>
              <a:rPr lang="ar-SA" altLang="he-IL" sz="2400" dirty="0" smtClean="0">
                <a:solidFill>
                  <a:srgbClr val="002060"/>
                </a:solidFill>
              </a:rPr>
              <a:t> ممنوع اللعب تحت اسلاك الكهرباء.</a:t>
            </a:r>
          </a:p>
          <a:p>
            <a:pPr marL="457200" indent="-457200" algn="r">
              <a:buFont typeface="Arial" panose="020B0604020202020204" pitchFamily="34" charset="0"/>
              <a:buChar char="•"/>
            </a:pPr>
            <a:r>
              <a:rPr lang="ar-SA" altLang="he-IL" sz="2400" dirty="0" smtClean="0">
                <a:solidFill>
                  <a:srgbClr val="002060"/>
                </a:solidFill>
              </a:rPr>
              <a:t> بالقرب من عواميد الكهرباء لا نطير طائرة ورقية</a:t>
            </a:r>
          </a:p>
          <a:p>
            <a:pPr marL="457200" indent="-457200" algn="r">
              <a:buFont typeface="Arial" panose="020B0604020202020204" pitchFamily="34" charset="0"/>
              <a:buChar char="•"/>
            </a:pPr>
            <a:r>
              <a:rPr lang="ar-SA" altLang="he-IL" sz="2400" dirty="0" smtClean="0">
                <a:solidFill>
                  <a:srgbClr val="002060"/>
                </a:solidFill>
              </a:rPr>
              <a:t> ممنوع الاقتراب من خزائن الكهرباء وغرف الكهرباء.</a:t>
            </a:r>
          </a:p>
          <a:p>
            <a:pPr marL="457200" indent="-457200" algn="r">
              <a:buFont typeface="Arial" panose="020B0604020202020204" pitchFamily="34" charset="0"/>
              <a:buChar char="•"/>
            </a:pPr>
            <a:r>
              <a:rPr lang="ar-SA" altLang="he-IL" sz="2400" dirty="0" smtClean="0">
                <a:solidFill>
                  <a:srgbClr val="002060"/>
                </a:solidFill>
              </a:rPr>
              <a:t> ممنوع المس والاقتراب من العامود الهوائي على سقف المنزل </a:t>
            </a:r>
          </a:p>
          <a:p>
            <a:pPr marL="457200" indent="-457200" algn="r">
              <a:buFont typeface="Arial" panose="020B0604020202020204" pitchFamily="34" charset="0"/>
              <a:buChar char="•"/>
            </a:pPr>
            <a:endParaRPr lang="ar-SA" altLang="he-IL" sz="2400" dirty="0" smtClean="0">
              <a:solidFill>
                <a:srgbClr val="002060"/>
              </a:solidFill>
            </a:endParaRPr>
          </a:p>
          <a:p>
            <a:pPr marL="457200" indent="-457200" algn="r">
              <a:buFont typeface="Arial" panose="020B0604020202020204" pitchFamily="34" charset="0"/>
              <a:buChar char="•"/>
            </a:pPr>
            <a:endParaRPr lang="he-IL" altLang="he-IL" sz="2400" dirty="0" smtClean="0">
              <a:solidFill>
                <a:srgbClr val="002060"/>
              </a:solidFill>
            </a:endParaRPr>
          </a:p>
          <a:p>
            <a:pPr marL="457200" indent="-457200" algn="r">
              <a:buFont typeface="Arial" panose="020B0604020202020204" pitchFamily="34" charset="0"/>
              <a:buChar char="•"/>
            </a:pPr>
            <a:endParaRPr lang="ar-SA" sz="2400" dirty="0" smtClean="0">
              <a:solidFill>
                <a:srgbClr val="002060"/>
              </a:solidFill>
            </a:endParaRPr>
          </a:p>
          <a:p>
            <a:pPr algn="r"/>
            <a:endParaRPr lang="he-IL" dirty="0">
              <a:solidFill>
                <a:schemeClr val="tx1"/>
              </a:solidFill>
            </a:endParaRPr>
          </a:p>
        </p:txBody>
      </p:sp>
      <p:pic>
        <p:nvPicPr>
          <p:cNvPr id="5" name="תמונה 4"/>
          <p:cNvPicPr/>
          <p:nvPr/>
        </p:nvPicPr>
        <p:blipFill>
          <a:blip r:embed="rId2" cstate="print">
            <a:extLst>
              <a:ext uri="{28A0092B-C50C-407E-A947-70E740481C1C}">
                <a14:useLocalDpi xmlns="" xmlns:a14="http://schemas.microsoft.com/office/drawing/2010/main" val="0"/>
              </a:ext>
            </a:extLst>
          </a:blip>
          <a:stretch>
            <a:fillRect/>
          </a:stretch>
        </p:blipFill>
        <p:spPr>
          <a:xfrm>
            <a:off x="1115616" y="4392281"/>
            <a:ext cx="1800200" cy="1059789"/>
          </a:xfrm>
          <a:prstGeom prst="rect">
            <a:avLst/>
          </a:prstGeom>
        </p:spPr>
      </p:pic>
    </p:spTree>
    <p:extLst>
      <p:ext uri="{BB962C8B-B14F-4D97-AF65-F5344CB8AC3E}">
        <p14:creationId xmlns="" xmlns:p14="http://schemas.microsoft.com/office/powerpoint/2010/main" val="18971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67544" y="463103"/>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أية وسائل حماية تحمي من الصدمة الكهربائية انتم تعرفون؟</a:t>
            </a:r>
            <a:endParaRPr lang="he-IL" sz="36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2172549" y="1851670"/>
            <a:ext cx="6719931" cy="4032448"/>
          </a:xfrm>
        </p:spPr>
        <p:txBody>
          <a:bodyPr>
            <a:normAutofit/>
          </a:bodyPr>
          <a:lstStyle/>
          <a:p>
            <a:pPr marL="457200" indent="-457200" algn="r">
              <a:buFont typeface="Arial" panose="020B0604020202020204" pitchFamily="34" charset="0"/>
              <a:buChar char="•"/>
            </a:pPr>
            <a:r>
              <a:rPr lang="ar-SA" sz="2400" b="1" dirty="0" smtClean="0">
                <a:solidFill>
                  <a:srgbClr val="002060"/>
                </a:solidFill>
              </a:rPr>
              <a:t>الموصل </a:t>
            </a:r>
            <a:r>
              <a:rPr lang="ar-SA" sz="2400" b="1" dirty="0" err="1" smtClean="0">
                <a:solidFill>
                  <a:srgbClr val="002060"/>
                </a:solidFill>
              </a:rPr>
              <a:t>الارضي </a:t>
            </a:r>
            <a:r>
              <a:rPr lang="ar-SA" sz="2400" b="1" dirty="0" smtClean="0">
                <a:solidFill>
                  <a:srgbClr val="002060"/>
                </a:solidFill>
              </a:rPr>
              <a:t>– </a:t>
            </a:r>
            <a:r>
              <a:rPr lang="ar-SA" sz="2400" dirty="0" smtClean="0">
                <a:solidFill>
                  <a:srgbClr val="002060"/>
                </a:solidFill>
              </a:rPr>
              <a:t>الموصل الارضي ضد الصدمة الكهربائية</a:t>
            </a:r>
            <a:r>
              <a:rPr lang="he-IL" sz="2400" dirty="0" smtClean="0">
                <a:solidFill>
                  <a:srgbClr val="002060"/>
                </a:solidFill>
              </a:rPr>
              <a:t> </a:t>
            </a:r>
            <a:r>
              <a:rPr lang="ar-SA" sz="2400" dirty="0" smtClean="0">
                <a:solidFill>
                  <a:srgbClr val="002060"/>
                </a:solidFill>
              </a:rPr>
              <a:t>الواصل باللوحة الكهربائية الرئيسية </a:t>
            </a:r>
            <a:r>
              <a:rPr lang="ar-SA" sz="2400" dirty="0" err="1" smtClean="0">
                <a:solidFill>
                  <a:srgbClr val="002060"/>
                </a:solidFill>
              </a:rPr>
              <a:t>بالمنزل.</a:t>
            </a:r>
            <a:r>
              <a:rPr lang="ar-SA" sz="2400" dirty="0" smtClean="0">
                <a:solidFill>
                  <a:srgbClr val="002060"/>
                </a:solidFill>
              </a:rPr>
              <a:t> في معظم الاحيان يغلق </a:t>
            </a:r>
            <a:r>
              <a:rPr lang="ar-SA" sz="2400" dirty="0" err="1" smtClean="0">
                <a:solidFill>
                  <a:srgbClr val="002060"/>
                </a:solidFill>
              </a:rPr>
              <a:t>االمزود</a:t>
            </a:r>
            <a:r>
              <a:rPr lang="ar-SA" sz="2400" dirty="0" smtClean="0">
                <a:solidFill>
                  <a:srgbClr val="002060"/>
                </a:solidFill>
              </a:rPr>
              <a:t> الكهربائي عند وجود عطل معين </a:t>
            </a:r>
            <a:r>
              <a:rPr lang="ar-SA" sz="2400" dirty="0" err="1" smtClean="0">
                <a:solidFill>
                  <a:srgbClr val="002060"/>
                </a:solidFill>
              </a:rPr>
              <a:t>بالكهرباء.</a:t>
            </a:r>
            <a:r>
              <a:rPr lang="ar-SA" sz="2400" dirty="0" smtClean="0">
                <a:solidFill>
                  <a:srgbClr val="002060"/>
                </a:solidFill>
              </a:rPr>
              <a:t> فهو يحمي الافراد من خطر الصعق الكهربائي ويقي من التفريغ الكهربائي.</a:t>
            </a:r>
          </a:p>
          <a:p>
            <a:pPr marL="457200" indent="-457200" algn="r">
              <a:buFont typeface="Arial" panose="020B0604020202020204" pitchFamily="34" charset="0"/>
              <a:buChar char="•"/>
            </a:pPr>
            <a:r>
              <a:rPr lang="ar-SA" sz="2400" dirty="0" smtClean="0">
                <a:solidFill>
                  <a:srgbClr val="002060"/>
                </a:solidFill>
              </a:rPr>
              <a:t> واقي </a:t>
            </a:r>
            <a:r>
              <a:rPr lang="ar-SA" sz="2400" dirty="0" err="1" smtClean="0">
                <a:solidFill>
                  <a:srgbClr val="002060"/>
                </a:solidFill>
              </a:rPr>
              <a:t>للتسلق </a:t>
            </a:r>
            <a:r>
              <a:rPr lang="ar-SA" sz="2400" dirty="0" smtClean="0">
                <a:solidFill>
                  <a:srgbClr val="002060"/>
                </a:solidFill>
              </a:rPr>
              <a:t>: تثبت على عواميد الكهرباء وهي تشبه المسامير من حديد  التي وظيفتها منع التسلق على عواميد الكهرباء.</a:t>
            </a:r>
            <a:endParaRPr lang="he-IL" sz="2400" dirty="0" smtClean="0">
              <a:solidFill>
                <a:srgbClr val="002060"/>
              </a:solidFill>
            </a:endParaRPr>
          </a:p>
        </p:txBody>
      </p:sp>
      <p:pic>
        <p:nvPicPr>
          <p:cNvPr id="5" name="תמונה 4"/>
          <p:cNvPicPr/>
          <p:nvPr/>
        </p:nvPicPr>
        <p:blipFill>
          <a:blip r:embed="rId2" cstate="print">
            <a:extLst>
              <a:ext uri="{28A0092B-C50C-407E-A947-70E740481C1C}">
                <a14:useLocalDpi xmlns="" xmlns:a14="http://schemas.microsoft.com/office/drawing/2010/main" val="0"/>
              </a:ext>
            </a:extLst>
          </a:blip>
          <a:stretch>
            <a:fillRect/>
          </a:stretch>
        </p:blipFill>
        <p:spPr>
          <a:xfrm>
            <a:off x="35496" y="2124844"/>
            <a:ext cx="2321502" cy="1311002"/>
          </a:xfrm>
          <a:prstGeom prst="rect">
            <a:avLst/>
          </a:prstGeom>
        </p:spPr>
      </p:pic>
      <p:pic>
        <p:nvPicPr>
          <p:cNvPr id="7" name="תמונה 6"/>
          <p:cNvPicPr>
            <a:picLocks noChangeAspect="1"/>
          </p:cNvPicPr>
          <p:nvPr/>
        </p:nvPicPr>
        <p:blipFill>
          <a:blip r:embed="rId3" cstate="print"/>
          <a:stretch>
            <a:fillRect/>
          </a:stretch>
        </p:blipFill>
        <p:spPr>
          <a:xfrm>
            <a:off x="251520" y="3651870"/>
            <a:ext cx="1608271" cy="1654723"/>
          </a:xfrm>
          <a:prstGeom prst="rect">
            <a:avLst/>
          </a:prstGeom>
        </p:spPr>
      </p:pic>
    </p:spTree>
    <p:extLst>
      <p:ext uri="{BB962C8B-B14F-4D97-AF65-F5344CB8AC3E}">
        <p14:creationId xmlns="" xmlns:p14="http://schemas.microsoft.com/office/powerpoint/2010/main" val="3877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95536" y="195486"/>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التاريض الكهربائي</a:t>
            </a:r>
            <a:endParaRPr lang="he-IL" sz="36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2232" y="1059582"/>
            <a:ext cx="8417024" cy="3960440"/>
          </a:xfrm>
        </p:spPr>
        <p:txBody>
          <a:bodyPr>
            <a:normAutofit/>
          </a:bodyPr>
          <a:lstStyle/>
          <a:p>
            <a:pPr algn="r"/>
            <a:r>
              <a:rPr lang="ar-SA" sz="2400" dirty="0" smtClean="0">
                <a:solidFill>
                  <a:srgbClr val="002060"/>
                </a:solidFill>
              </a:rPr>
              <a:t>التأريض: هو توصيل كهربائي متعمد لجهاز كهربائي أو شبكة أجهزة توصيلًا مباشراً بالأرض بدون وجود </a:t>
            </a:r>
            <a:r>
              <a:rPr lang="ar-SA" sz="2400" dirty="0" err="1" smtClean="0">
                <a:solidFill>
                  <a:srgbClr val="002060"/>
                </a:solidFill>
              </a:rPr>
              <a:t>فيوز</a:t>
            </a:r>
            <a:r>
              <a:rPr lang="ar-SA" sz="2400" dirty="0" smtClean="0">
                <a:solidFill>
                  <a:srgbClr val="002060"/>
                </a:solidFill>
              </a:rPr>
              <a:t> أو مفتاح أو قاطع في هذا ألاتصال لذا فإن التأريض مطلوب لتوفير السلامة للمنظومة الكهربائية وللعاملين في المنشأة.</a:t>
            </a:r>
          </a:p>
          <a:p>
            <a:pPr algn="r"/>
            <a:r>
              <a:rPr lang="ar-SA" sz="2400" dirty="0" smtClean="0">
                <a:solidFill>
                  <a:srgbClr val="002060"/>
                </a:solidFill>
              </a:rPr>
              <a:t>لكي نفهم فكرة التأريض فلنأخذ جهاز منزلي بسيط مثل السخان الكهربائي يتكون من سلك حراري معزول عن جسم السخان المعدني </a:t>
            </a:r>
            <a:r>
              <a:rPr lang="ar-SA" sz="2400" dirty="0" err="1" smtClean="0">
                <a:solidFill>
                  <a:srgbClr val="002060"/>
                </a:solidFill>
              </a:rPr>
              <a:t>الخارجي.</a:t>
            </a:r>
            <a:r>
              <a:rPr lang="ar-SA" sz="2400" dirty="0" smtClean="0">
                <a:solidFill>
                  <a:srgbClr val="002060"/>
                </a:solidFill>
              </a:rPr>
              <a:t> تفترض الآن حدوث انهيار أو تلف في عزل السلك الكهربائي ينتج عن هذا ارتفاع جهد الجسم المعدني إلى جهد الخط، فإذا لمس أي شخص الجسم المعني فإنه يأخذ صدمة كهربائية، ولكن عند توصيل جسم السخان إلى الأرض فإن التيار سيسري من السخان إلى باطن الأرض، وفي الحالة المثالية عندما تكون المقاومة مساوية للصفر فإن الشخص الملامس للسخان لن يتعرض للأذى.</a:t>
            </a:r>
            <a:endParaRPr lang="he-IL" sz="2400" dirty="0" smtClean="0">
              <a:solidFill>
                <a:srgbClr val="002060"/>
              </a:solidFill>
            </a:endParaRPr>
          </a:p>
        </p:txBody>
      </p:sp>
      <p:pic>
        <p:nvPicPr>
          <p:cNvPr id="2050" name="Picture 2" descr="http://www.mediagalaxy.co.il/files/nisko-340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0"/>
            <a:ext cx="1080120" cy="10828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583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339502"/>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كيف نساعد الشخص المصاب بصعقة كهربائية؟</a:t>
            </a:r>
            <a:endParaRPr lang="he-IL" sz="36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1371600" y="1059582"/>
            <a:ext cx="7084368" cy="2880320"/>
          </a:xfrm>
        </p:spPr>
        <p:txBody>
          <a:bodyPr>
            <a:noAutofit/>
          </a:bodyPr>
          <a:lstStyle/>
          <a:p>
            <a:pPr marL="457200" lvl="0" indent="-457200" algn="r">
              <a:buFont typeface="Arial" panose="020B0604020202020204" pitchFamily="34" charset="0"/>
              <a:buChar char="•"/>
            </a:pPr>
            <a:r>
              <a:rPr lang="ar-SA" sz="2400" b="1" dirty="0" smtClean="0">
                <a:solidFill>
                  <a:srgbClr val="002060"/>
                </a:solidFill>
              </a:rPr>
              <a:t>ممنوع المس بشخص </a:t>
            </a:r>
            <a:r>
              <a:rPr lang="ar-SA" sz="2400" b="1" dirty="0" err="1" smtClean="0">
                <a:solidFill>
                  <a:srgbClr val="002060"/>
                </a:solidFill>
              </a:rPr>
              <a:t>بصاب</a:t>
            </a:r>
            <a:r>
              <a:rPr lang="ar-SA" sz="2400" b="1" dirty="0" smtClean="0">
                <a:solidFill>
                  <a:srgbClr val="002060"/>
                </a:solidFill>
              </a:rPr>
              <a:t> بصعقة كهربائية.</a:t>
            </a:r>
          </a:p>
          <a:p>
            <a:pPr marL="457200" lvl="0" indent="-457200" algn="r">
              <a:buFont typeface="Arial" panose="020B0604020202020204" pitchFamily="34" charset="0"/>
              <a:buChar char="•"/>
            </a:pPr>
            <a:r>
              <a:rPr lang="ar-SA" sz="2400" b="1" dirty="0" smtClean="0">
                <a:solidFill>
                  <a:srgbClr val="002060"/>
                </a:solidFill>
              </a:rPr>
              <a:t> قطع التيار </a:t>
            </a:r>
            <a:r>
              <a:rPr lang="ar-SA" sz="2400" b="1" dirty="0" err="1" smtClean="0">
                <a:solidFill>
                  <a:srgbClr val="002060"/>
                </a:solidFill>
              </a:rPr>
              <a:t>الكهربائي، </a:t>
            </a:r>
            <a:r>
              <a:rPr lang="ar-SA" sz="2400" b="1" dirty="0" smtClean="0">
                <a:solidFill>
                  <a:srgbClr val="002060"/>
                </a:solidFill>
              </a:rPr>
              <a:t>( لوحة الكهرباء/ </a:t>
            </a:r>
            <a:r>
              <a:rPr lang="ar-SA" sz="2400" b="1" dirty="0" err="1" smtClean="0">
                <a:solidFill>
                  <a:srgbClr val="002060"/>
                </a:solidFill>
              </a:rPr>
              <a:t>المقبس</a:t>
            </a:r>
            <a:r>
              <a:rPr lang="ar-SA" sz="2400" b="1" dirty="0" smtClean="0">
                <a:solidFill>
                  <a:srgbClr val="002060"/>
                </a:solidFill>
              </a:rPr>
              <a:t>/ الموصل الارضي) بحذر </a:t>
            </a:r>
            <a:r>
              <a:rPr lang="ar-SA" sz="2400" b="1" dirty="0" err="1" smtClean="0">
                <a:solidFill>
                  <a:srgbClr val="002060"/>
                </a:solidFill>
              </a:rPr>
              <a:t>وبسرعة .</a:t>
            </a:r>
            <a:endParaRPr lang="ar-SA" sz="2400" b="1" dirty="0" smtClean="0">
              <a:solidFill>
                <a:srgbClr val="002060"/>
              </a:solidFill>
            </a:endParaRPr>
          </a:p>
          <a:p>
            <a:pPr marL="457200" lvl="0" indent="-457200" algn="r">
              <a:buFont typeface="Arial" panose="020B0604020202020204" pitchFamily="34" charset="0"/>
              <a:buChar char="•"/>
            </a:pPr>
            <a:r>
              <a:rPr lang="ar-SA" sz="2400" b="1" dirty="0" smtClean="0">
                <a:solidFill>
                  <a:srgbClr val="002060"/>
                </a:solidFill>
              </a:rPr>
              <a:t> قطع التيار الكهربائي من دون المس بالشخص المصاب بالصعقة الكهربائية.</a:t>
            </a:r>
          </a:p>
          <a:p>
            <a:pPr marL="457200" lvl="0" indent="-457200" algn="r">
              <a:buFont typeface="Arial" panose="020B0604020202020204" pitchFamily="34" charset="0"/>
              <a:buChar char="•"/>
            </a:pPr>
            <a:r>
              <a:rPr lang="ar-SA" sz="2400" b="1" dirty="0" smtClean="0">
                <a:solidFill>
                  <a:srgbClr val="002060"/>
                </a:solidFill>
              </a:rPr>
              <a:t> في حالة عدم القدرة بقطع التيار الكهربائي علينا ابعاد الشخص من مكان التيار الكهربائي عن طريق قفازات مطاطية/ قطب خشبي.</a:t>
            </a:r>
          </a:p>
          <a:p>
            <a:pPr marL="457200" indent="-457200" algn="r">
              <a:buFont typeface="Arial" panose="020B0604020202020204" pitchFamily="34" charset="0"/>
              <a:buChar char="•"/>
            </a:pPr>
            <a:r>
              <a:rPr lang="ar-SA" sz="2400" b="1" dirty="0" smtClean="0">
                <a:solidFill>
                  <a:srgbClr val="002060"/>
                </a:solidFill>
              </a:rPr>
              <a:t> عند ابعاد الشخص عن المكان علينا الاتصال </a:t>
            </a:r>
            <a:r>
              <a:rPr lang="ar-SA" sz="2400" b="1" dirty="0" err="1" smtClean="0">
                <a:solidFill>
                  <a:srgbClr val="002060"/>
                </a:solidFill>
              </a:rPr>
              <a:t>بالاسعاف</a:t>
            </a:r>
            <a:r>
              <a:rPr lang="ar-SA" sz="2400" b="1" dirty="0" smtClean="0">
                <a:solidFill>
                  <a:srgbClr val="002060"/>
                </a:solidFill>
              </a:rPr>
              <a:t> الاولي 101 و 103 لشركة الكهرباء و 100 للشرطة.</a:t>
            </a:r>
          </a:p>
          <a:p>
            <a:pPr marL="457200" lvl="0" indent="-457200" algn="r"/>
            <a:r>
              <a:rPr lang="he-IL" sz="2400" b="1" dirty="0" smtClean="0">
                <a:solidFill>
                  <a:srgbClr val="002060"/>
                </a:solidFill>
              </a:rPr>
              <a:t> </a:t>
            </a:r>
          </a:p>
        </p:txBody>
      </p:sp>
      <p:pic>
        <p:nvPicPr>
          <p:cNvPr id="4" name="תמונה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3095" y="2787774"/>
            <a:ext cx="1644735" cy="1517728"/>
          </a:xfrm>
          <a:prstGeom prst="rect">
            <a:avLst/>
          </a:prstGeom>
        </p:spPr>
      </p:pic>
    </p:spTree>
    <p:extLst>
      <p:ext uri="{BB962C8B-B14F-4D97-AF65-F5344CB8AC3E}">
        <p14:creationId xmlns="" xmlns:p14="http://schemas.microsoft.com/office/powerpoint/2010/main" val="153044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1560" y="411510"/>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ماذا </a:t>
            </a:r>
            <a:r>
              <a:rPr lang="ar-SA" sz="3600" b="1" dirty="0" err="1" smtClean="0">
                <a:solidFill>
                  <a:srgbClr val="FF0000"/>
                </a:solidFill>
                <a:effectLst>
                  <a:outerShdw blurRad="38100" dist="38100" dir="2700000" algn="tl">
                    <a:srgbClr val="000000">
                      <a:alpha val="43137"/>
                    </a:srgbClr>
                  </a:outerShdw>
                </a:effectLst>
                <a:cs typeface="+mn-cs"/>
              </a:rPr>
              <a:t>نتعلم!!</a:t>
            </a:r>
            <a:endParaRPr lang="he-IL" sz="36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1043608" y="1419622"/>
            <a:ext cx="7232848" cy="3097510"/>
          </a:xfrm>
        </p:spPr>
        <p:txBody>
          <a:bodyPr>
            <a:normAutofit lnSpcReduction="10000"/>
          </a:bodyPr>
          <a:lstStyle/>
          <a:p>
            <a:pPr marL="342900" indent="-342900" algn="r">
              <a:lnSpc>
                <a:spcPct val="120000"/>
              </a:lnSpc>
              <a:buFont typeface="Arial" panose="020B0604020202020204" pitchFamily="34" charset="0"/>
              <a:buChar char="•"/>
            </a:pPr>
            <a:r>
              <a:rPr lang="ar-SA" sz="2200" dirty="0" smtClean="0">
                <a:solidFill>
                  <a:srgbClr val="002060"/>
                </a:solidFill>
              </a:rPr>
              <a:t>ماذا تمنوا في الكهرباء قبل مئات السنوات؟</a:t>
            </a:r>
            <a:endParaRPr lang="he-IL" sz="2200" dirty="0" smtClean="0">
              <a:solidFill>
                <a:srgbClr val="002060"/>
              </a:solidFill>
            </a:endParaRPr>
          </a:p>
          <a:p>
            <a:pPr marL="342900" indent="-342900" algn="r">
              <a:lnSpc>
                <a:spcPct val="120000"/>
              </a:lnSpc>
              <a:buFont typeface="Arial" panose="020B0604020202020204" pitchFamily="34" charset="0"/>
              <a:buChar char="•"/>
            </a:pPr>
            <a:r>
              <a:rPr lang="ar-SA" sz="2200" dirty="0" smtClean="0">
                <a:solidFill>
                  <a:srgbClr val="002060"/>
                </a:solidFill>
              </a:rPr>
              <a:t>كيف يوجد لنا كهرباء في البيت؟</a:t>
            </a:r>
            <a:endParaRPr lang="he-IL" sz="2200" dirty="0" smtClean="0">
              <a:solidFill>
                <a:srgbClr val="002060"/>
              </a:solidFill>
            </a:endParaRPr>
          </a:p>
          <a:p>
            <a:pPr marL="342900" indent="-342900" algn="r">
              <a:lnSpc>
                <a:spcPct val="120000"/>
              </a:lnSpc>
              <a:buFont typeface="Arial" panose="020B0604020202020204" pitchFamily="34" charset="0"/>
              <a:buChar char="•"/>
            </a:pPr>
            <a:r>
              <a:rPr lang="ar-SA" sz="2200" dirty="0" smtClean="0">
                <a:solidFill>
                  <a:srgbClr val="002060"/>
                </a:solidFill>
              </a:rPr>
              <a:t>ما هي الاجهزة الكهربائية المنزلية وكيف تعمل؟</a:t>
            </a:r>
            <a:endParaRPr lang="he-IL" sz="2200" dirty="0" smtClean="0">
              <a:solidFill>
                <a:srgbClr val="002060"/>
              </a:solidFill>
            </a:endParaRPr>
          </a:p>
          <a:p>
            <a:pPr marL="342900" indent="-342900" algn="r">
              <a:lnSpc>
                <a:spcPct val="120000"/>
              </a:lnSpc>
              <a:buFont typeface="Arial" panose="020B0604020202020204" pitchFamily="34" charset="0"/>
              <a:buChar char="•"/>
            </a:pPr>
            <a:r>
              <a:rPr lang="ar-SA" sz="2200" dirty="0" smtClean="0">
                <a:solidFill>
                  <a:srgbClr val="002060"/>
                </a:solidFill>
              </a:rPr>
              <a:t>المقاومة </a:t>
            </a:r>
            <a:r>
              <a:rPr lang="ar-SA" sz="2200" dirty="0" err="1" smtClean="0">
                <a:solidFill>
                  <a:srgbClr val="002060"/>
                </a:solidFill>
              </a:rPr>
              <a:t>الكهربائية.</a:t>
            </a:r>
            <a:r>
              <a:rPr lang="ar-SA" sz="2200" dirty="0" smtClean="0">
                <a:solidFill>
                  <a:srgbClr val="002060"/>
                </a:solidFill>
              </a:rPr>
              <a:t> </a:t>
            </a:r>
            <a:endParaRPr lang="he-IL" sz="2200" dirty="0" smtClean="0">
              <a:solidFill>
                <a:srgbClr val="002060"/>
              </a:solidFill>
            </a:endParaRPr>
          </a:p>
          <a:p>
            <a:pPr marL="342900" indent="-342900" algn="r">
              <a:lnSpc>
                <a:spcPct val="120000"/>
              </a:lnSpc>
              <a:buFont typeface="Arial" panose="020B0604020202020204" pitchFamily="34" charset="0"/>
              <a:buChar char="•"/>
            </a:pPr>
            <a:r>
              <a:rPr lang="ar-SA" sz="2200" dirty="0" smtClean="0">
                <a:solidFill>
                  <a:srgbClr val="002060"/>
                </a:solidFill>
              </a:rPr>
              <a:t>كيف نتصرف للحفاظ على اماننا</a:t>
            </a:r>
            <a:r>
              <a:rPr lang="he-IL" sz="2200" dirty="0" smtClean="0">
                <a:solidFill>
                  <a:srgbClr val="002060"/>
                </a:solidFill>
              </a:rPr>
              <a:t> </a:t>
            </a:r>
            <a:r>
              <a:rPr lang="ar-SA" sz="2200" dirty="0" smtClean="0">
                <a:solidFill>
                  <a:srgbClr val="002060"/>
                </a:solidFill>
              </a:rPr>
              <a:t>من خطر </a:t>
            </a:r>
            <a:r>
              <a:rPr lang="ar-SA" sz="2200" dirty="0" err="1" smtClean="0">
                <a:solidFill>
                  <a:srgbClr val="002060"/>
                </a:solidFill>
              </a:rPr>
              <a:t>الكهرباء؟</a:t>
            </a:r>
            <a:r>
              <a:rPr lang="ar-SA" sz="2200" dirty="0" smtClean="0">
                <a:solidFill>
                  <a:srgbClr val="002060"/>
                </a:solidFill>
              </a:rPr>
              <a:t> </a:t>
            </a:r>
          </a:p>
          <a:p>
            <a:pPr marL="342900" indent="-342900" algn="r">
              <a:lnSpc>
                <a:spcPct val="120000"/>
              </a:lnSpc>
              <a:buFont typeface="Arial" panose="020B0604020202020204" pitchFamily="34" charset="0"/>
              <a:buChar char="•"/>
            </a:pPr>
            <a:r>
              <a:rPr lang="ar-SA" sz="2200" dirty="0" smtClean="0">
                <a:solidFill>
                  <a:srgbClr val="002060"/>
                </a:solidFill>
              </a:rPr>
              <a:t>وسائل حماية من خطر </a:t>
            </a:r>
            <a:r>
              <a:rPr lang="ar-SA" sz="2200" dirty="0" err="1" smtClean="0">
                <a:solidFill>
                  <a:srgbClr val="002060"/>
                </a:solidFill>
              </a:rPr>
              <a:t>الكهرباء.</a:t>
            </a:r>
            <a:r>
              <a:rPr lang="ar-SA" sz="2200" dirty="0" smtClean="0">
                <a:solidFill>
                  <a:srgbClr val="002060"/>
                </a:solidFill>
              </a:rPr>
              <a:t> </a:t>
            </a:r>
          </a:p>
          <a:p>
            <a:pPr marL="342900" indent="-342900" algn="r">
              <a:lnSpc>
                <a:spcPct val="120000"/>
              </a:lnSpc>
              <a:buFont typeface="Arial" panose="020B0604020202020204" pitchFamily="34" charset="0"/>
              <a:buChar char="•"/>
            </a:pPr>
            <a:r>
              <a:rPr lang="ar-SA" sz="2200" dirty="0" smtClean="0">
                <a:solidFill>
                  <a:srgbClr val="002060"/>
                </a:solidFill>
              </a:rPr>
              <a:t>ما هي الاسعافات الاولية التي يتلقها المصاب بالصعقة الكهربائية؟</a:t>
            </a:r>
            <a:endParaRPr lang="he-IL" sz="2200" dirty="0" smtClean="0">
              <a:solidFill>
                <a:srgbClr val="002060"/>
              </a:solidFill>
            </a:endParaRPr>
          </a:p>
          <a:p>
            <a:pPr marL="342900" indent="-342900" algn="r">
              <a:buFont typeface="Arial" panose="020B0604020202020204" pitchFamily="34" charset="0"/>
              <a:buChar char="•"/>
            </a:pPr>
            <a:endParaRPr lang="he-IL" sz="2200" dirty="0" smtClean="0"/>
          </a:p>
          <a:p>
            <a:pPr marL="342900" indent="-342900" algn="r">
              <a:buFont typeface="Arial" panose="020B0604020202020204" pitchFamily="34" charset="0"/>
              <a:buChar char="•"/>
            </a:pPr>
            <a:endParaRPr lang="he-IL" sz="2200" dirty="0" smtClean="0"/>
          </a:p>
          <a:p>
            <a:pPr marL="342900" indent="-342900" algn="r">
              <a:buFont typeface="Arial" panose="020B0604020202020204" pitchFamily="34" charset="0"/>
              <a:buChar char="•"/>
            </a:pPr>
            <a:endParaRPr lang="he-IL" sz="2200" dirty="0" smtClean="0"/>
          </a:p>
          <a:p>
            <a:pPr marL="342900" indent="-342900" algn="r">
              <a:buFont typeface="Arial" panose="020B0604020202020204" pitchFamily="34" charset="0"/>
              <a:buChar char="•"/>
            </a:pPr>
            <a:endParaRPr lang="he-IL" sz="2200" dirty="0"/>
          </a:p>
        </p:txBody>
      </p:sp>
      <p:sp>
        <p:nvSpPr>
          <p:cNvPr id="4" name="Oval 3"/>
          <p:cNvSpPr/>
          <p:nvPr/>
        </p:nvSpPr>
        <p:spPr>
          <a:xfrm>
            <a:off x="323528" y="3939902"/>
            <a:ext cx="2088232" cy="2088232"/>
          </a:xfrm>
          <a:prstGeom prst="ellipse">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539552" y="4299942"/>
            <a:ext cx="1584176" cy="646331"/>
          </a:xfrm>
          <a:prstGeom prst="rect">
            <a:avLst/>
          </a:prstGeom>
          <a:noFill/>
        </p:spPr>
        <p:txBody>
          <a:bodyPr wrap="square" rtlCol="0">
            <a:spAutoFit/>
          </a:bodyPr>
          <a:lstStyle/>
          <a:p>
            <a:pPr algn="ctr"/>
            <a:r>
              <a:rPr lang="ar-SA" dirty="0" smtClean="0">
                <a:hlinkClick r:id="rId2" action="ppaction://hlinksldjump"/>
              </a:rPr>
              <a:t>تعليمات اللعبة</a:t>
            </a:r>
          </a:p>
          <a:p>
            <a:pPr algn="ctr"/>
            <a:r>
              <a:rPr lang="ar-SA" dirty="0" smtClean="0">
                <a:hlinkClick r:id="rId2" action="ppaction://hlinksldjump"/>
              </a:rPr>
              <a:t>تلخيص لما </a:t>
            </a:r>
            <a:r>
              <a:rPr lang="ar-SA" dirty="0" err="1" smtClean="0">
                <a:hlinkClick r:id="rId2" action="ppaction://hlinksldjump"/>
              </a:rPr>
              <a:t>تعلمناه</a:t>
            </a:r>
            <a:endParaRPr lang="en-US" dirty="0"/>
          </a:p>
        </p:txBody>
      </p:sp>
    </p:spTree>
    <p:extLst>
      <p:ext uri="{BB962C8B-B14F-4D97-AF65-F5344CB8AC3E}">
        <p14:creationId xmlns="" xmlns:p14="http://schemas.microsoft.com/office/powerpoint/2010/main" val="3642360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95536" y="483518"/>
            <a:ext cx="7772400" cy="1102519"/>
          </a:xfrm>
        </p:spPr>
        <p:txBody>
          <a:bodyPr/>
          <a:lstStyle/>
          <a:p>
            <a:r>
              <a:rPr lang="ar-SA" sz="4000" b="1" dirty="0" smtClean="0">
                <a:solidFill>
                  <a:srgbClr val="FF0000"/>
                </a:solidFill>
                <a:effectLst>
                  <a:outerShdw blurRad="38100" dist="38100" dir="2700000" algn="tl">
                    <a:srgbClr val="000000">
                      <a:alpha val="43137"/>
                    </a:srgbClr>
                  </a:outerShdw>
                </a:effectLst>
                <a:latin typeface="Tahoma" pitchFamily="34" charset="0"/>
                <a:cs typeface="+mn-cs"/>
              </a:rPr>
              <a:t>لوحة للعبة</a:t>
            </a:r>
            <a:r>
              <a:rPr lang="he-IL" sz="4000" b="1" dirty="0" smtClean="0">
                <a:solidFill>
                  <a:srgbClr val="FF0000"/>
                </a:solidFill>
                <a:effectLst>
                  <a:outerShdw blurRad="38100" dist="38100" dir="2700000" algn="tl">
                    <a:srgbClr val="000000">
                      <a:alpha val="43137"/>
                    </a:srgbClr>
                  </a:outerShdw>
                </a:effectLst>
                <a:latin typeface="Tahoma" pitchFamily="34" charset="0"/>
                <a:cs typeface="+mn-cs"/>
              </a:rPr>
              <a:t>– </a:t>
            </a:r>
            <a:r>
              <a:rPr lang="he-IL" sz="4000" b="1" dirty="0">
                <a:solidFill>
                  <a:srgbClr val="FF0000"/>
                </a:solidFill>
                <a:effectLst>
                  <a:outerShdw blurRad="38100" dist="38100" dir="2700000" algn="tl">
                    <a:srgbClr val="000000">
                      <a:alpha val="43137"/>
                    </a:srgbClr>
                  </a:outerShdw>
                </a:effectLst>
                <a:latin typeface="Tahoma" pitchFamily="34" charset="0"/>
                <a:cs typeface="+mn-cs"/>
              </a:rPr>
              <a:t>4 </a:t>
            </a:r>
            <a:r>
              <a:rPr lang="ar-SA" sz="4000" b="1" dirty="0" smtClean="0">
                <a:solidFill>
                  <a:srgbClr val="FF0000"/>
                </a:solidFill>
                <a:effectLst>
                  <a:outerShdw blurRad="38100" dist="38100" dir="2700000" algn="tl">
                    <a:srgbClr val="000000">
                      <a:alpha val="43137"/>
                    </a:srgbClr>
                  </a:outerShdw>
                </a:effectLst>
                <a:latin typeface="Tahoma" pitchFamily="34" charset="0"/>
                <a:cs typeface="+mn-cs"/>
              </a:rPr>
              <a:t>بأسطر</a:t>
            </a:r>
            <a:endParaRPr lang="he-IL" sz="4000" dirty="0">
              <a:solidFill>
                <a:srgbClr val="FF0000"/>
              </a:solidFill>
              <a:effectLst>
                <a:outerShdw blurRad="38100" dist="38100" dir="2700000" algn="tl">
                  <a:srgbClr val="000000">
                    <a:alpha val="43137"/>
                  </a:srgbClr>
                </a:outerShdw>
              </a:effectLst>
              <a:cs typeface="+mn-cs"/>
            </a:endParaRPr>
          </a:p>
        </p:txBody>
      </p:sp>
      <p:pic>
        <p:nvPicPr>
          <p:cNvPr id="4" name="table"/>
          <p:cNvPicPr>
            <a:picLocks noChangeAspect="1"/>
          </p:cNvPicPr>
          <p:nvPr/>
        </p:nvPicPr>
        <p:blipFill>
          <a:blip r:embed="rId2" cstate="print"/>
          <a:stretch>
            <a:fillRect/>
          </a:stretch>
        </p:blipFill>
        <p:spPr>
          <a:xfrm>
            <a:off x="899592" y="1275606"/>
            <a:ext cx="7056785" cy="3657600"/>
          </a:xfrm>
          <a:prstGeom prst="rect">
            <a:avLst/>
          </a:prstGeom>
        </p:spPr>
      </p:pic>
    </p:spTree>
    <p:extLst>
      <p:ext uri="{BB962C8B-B14F-4D97-AF65-F5344CB8AC3E}">
        <p14:creationId xmlns="" xmlns:p14="http://schemas.microsoft.com/office/powerpoint/2010/main" val="2320097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27584" y="411510"/>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تلخيص ونقاط للتفكير</a:t>
            </a:r>
            <a:endParaRPr lang="he-IL" sz="36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1748549" y="1779662"/>
            <a:ext cx="6872808" cy="2715071"/>
          </a:xfrm>
        </p:spPr>
        <p:txBody>
          <a:bodyPr>
            <a:normAutofit/>
          </a:bodyPr>
          <a:lstStyle/>
          <a:p>
            <a:pPr marL="457200" lvl="0" indent="-457200" algn="r">
              <a:buFont typeface="Arial" panose="020B0604020202020204" pitchFamily="34" charset="0"/>
              <a:buChar char="•"/>
            </a:pPr>
            <a:r>
              <a:rPr lang="ar-SA" sz="2400" dirty="0" smtClean="0">
                <a:solidFill>
                  <a:srgbClr val="002060"/>
                </a:solidFill>
              </a:rPr>
              <a:t>ما هي قواعد السلامة والأمان التي </a:t>
            </a:r>
            <a:r>
              <a:rPr lang="ar-SA" sz="2400" dirty="0" err="1" smtClean="0">
                <a:solidFill>
                  <a:srgbClr val="002060"/>
                </a:solidFill>
              </a:rPr>
              <a:t>وجدتموها؟</a:t>
            </a:r>
            <a:r>
              <a:rPr lang="ar-SA" sz="2400" dirty="0" smtClean="0">
                <a:solidFill>
                  <a:srgbClr val="002060"/>
                </a:solidFill>
              </a:rPr>
              <a:t> </a:t>
            </a:r>
            <a:endParaRPr lang="en-US" sz="2400" dirty="0">
              <a:solidFill>
                <a:srgbClr val="002060"/>
              </a:solidFill>
            </a:endParaRPr>
          </a:p>
          <a:p>
            <a:pPr marL="457200" lvl="0" indent="-457200" algn="r">
              <a:buFont typeface="Arial" panose="020B0604020202020204" pitchFamily="34" charset="0"/>
              <a:buChar char="•"/>
            </a:pPr>
            <a:r>
              <a:rPr lang="ar-SA" sz="2400" dirty="0" smtClean="0">
                <a:solidFill>
                  <a:srgbClr val="002060"/>
                </a:solidFill>
              </a:rPr>
              <a:t>لأي مشكلة تريدون ايجاد واختراع حل </a:t>
            </a:r>
            <a:r>
              <a:rPr lang="ar-SA" sz="2400" dirty="0" err="1" smtClean="0">
                <a:solidFill>
                  <a:srgbClr val="002060"/>
                </a:solidFill>
              </a:rPr>
              <a:t>لها ؟</a:t>
            </a:r>
            <a:endParaRPr lang="ar-SA" sz="2400" dirty="0" smtClean="0">
              <a:solidFill>
                <a:srgbClr val="002060"/>
              </a:solidFill>
            </a:endParaRPr>
          </a:p>
          <a:p>
            <a:pPr marL="457200" lvl="0" indent="-457200" algn="r">
              <a:buFont typeface="Arial" panose="020B0604020202020204" pitchFamily="34" charset="0"/>
              <a:buChar char="•"/>
            </a:pPr>
            <a:r>
              <a:rPr lang="ar-SA" sz="2400" dirty="0" smtClean="0">
                <a:solidFill>
                  <a:srgbClr val="002060"/>
                </a:solidFill>
              </a:rPr>
              <a:t> هل في منازلكم تحافظون على قواعد السلامة والأمان من مخاطر </a:t>
            </a:r>
            <a:r>
              <a:rPr lang="ar-SA" sz="2400" dirty="0" err="1" smtClean="0">
                <a:solidFill>
                  <a:srgbClr val="002060"/>
                </a:solidFill>
              </a:rPr>
              <a:t>الكهرباء؟</a:t>
            </a:r>
            <a:endParaRPr lang="ar-SA" sz="2400" dirty="0" smtClean="0">
              <a:solidFill>
                <a:srgbClr val="002060"/>
              </a:solidFill>
            </a:endParaRPr>
          </a:p>
          <a:p>
            <a:pPr marL="457200" lvl="0" indent="-457200" algn="r">
              <a:buFont typeface="Arial" panose="020B0604020202020204" pitchFamily="34" charset="0"/>
              <a:buChar char="•"/>
            </a:pPr>
            <a:r>
              <a:rPr lang="ar-SA" sz="2400" dirty="0" smtClean="0">
                <a:solidFill>
                  <a:srgbClr val="002060"/>
                </a:solidFill>
              </a:rPr>
              <a:t> كيف ستنقلون هذا </a:t>
            </a:r>
            <a:r>
              <a:rPr lang="ar-SA" sz="2400" dirty="0" err="1" smtClean="0">
                <a:solidFill>
                  <a:srgbClr val="002060"/>
                </a:solidFill>
              </a:rPr>
              <a:t>الان؟</a:t>
            </a:r>
            <a:endParaRPr lang="ar-SA" sz="2400" dirty="0" smtClean="0">
              <a:solidFill>
                <a:srgbClr val="002060"/>
              </a:solidFill>
            </a:endParaRPr>
          </a:p>
          <a:p>
            <a:pPr marL="457200" lvl="0" indent="-457200" algn="r">
              <a:buFont typeface="Arial" panose="020B0604020202020204" pitchFamily="34" charset="0"/>
              <a:buChar char="•"/>
            </a:pPr>
            <a:endParaRPr lang="en-US" sz="2400" dirty="0">
              <a:solidFill>
                <a:srgbClr val="002060"/>
              </a:solidFill>
            </a:endParaRPr>
          </a:p>
          <a:p>
            <a:endParaRPr lang="he-IL" dirty="0"/>
          </a:p>
        </p:txBody>
      </p:sp>
      <p:pic>
        <p:nvPicPr>
          <p:cNvPr id="4" name="תמונה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093" y="1059582"/>
            <a:ext cx="1396662" cy="1728192"/>
          </a:xfrm>
          <a:prstGeom prst="rect">
            <a:avLst/>
          </a:prstGeom>
        </p:spPr>
      </p:pic>
    </p:spTree>
    <p:extLst>
      <p:ext uri="{BB962C8B-B14F-4D97-AF65-F5344CB8AC3E}">
        <p14:creationId xmlns="" xmlns:p14="http://schemas.microsoft.com/office/powerpoint/2010/main" val="109200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267494"/>
            <a:ext cx="7772400" cy="1102519"/>
          </a:xfrm>
        </p:spPr>
        <p:txBody>
          <a:bodyPr/>
          <a:lstStyle/>
          <a:p>
            <a:r>
              <a:rPr lang="ar-SA" sz="2800" dirty="0" smtClean="0">
                <a:solidFill>
                  <a:srgbClr val="FF0000"/>
                </a:solidFill>
                <a:effectLst>
                  <a:outerShdw blurRad="38100" dist="38100" dir="2700000" algn="tl">
                    <a:srgbClr val="000000">
                      <a:alpha val="43137"/>
                    </a:srgbClr>
                  </a:outerShdw>
                </a:effectLst>
                <a:cs typeface="+mn-cs"/>
              </a:rPr>
              <a:t>تعليمات لعبة 4 </a:t>
            </a:r>
            <a:r>
              <a:rPr lang="ar-SA" sz="2800" dirty="0" err="1" smtClean="0">
                <a:solidFill>
                  <a:srgbClr val="FF0000"/>
                </a:solidFill>
                <a:effectLst>
                  <a:outerShdw blurRad="38100" dist="38100" dir="2700000" algn="tl">
                    <a:srgbClr val="000000">
                      <a:alpha val="43137"/>
                    </a:srgbClr>
                  </a:outerShdw>
                </a:effectLst>
                <a:cs typeface="+mn-cs"/>
              </a:rPr>
              <a:t>باسطر</a:t>
            </a:r>
            <a:endParaRPr lang="he-IL" sz="2800"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611560" y="751012"/>
            <a:ext cx="7848872" cy="4392488"/>
          </a:xfrm>
        </p:spPr>
        <p:txBody>
          <a:bodyPr>
            <a:normAutofit/>
          </a:bodyPr>
          <a:lstStyle/>
          <a:p>
            <a:pPr marL="285750" indent="-285750" algn="r">
              <a:buFont typeface="Arial" panose="020B0604020202020204" pitchFamily="34" charset="0"/>
              <a:buChar char="•"/>
            </a:pPr>
            <a:r>
              <a:rPr lang="ar-SA" sz="1800" dirty="0" smtClean="0">
                <a:solidFill>
                  <a:srgbClr val="002060"/>
                </a:solidFill>
              </a:rPr>
              <a:t>يقسم الصف الي 2 </a:t>
            </a:r>
            <a:r>
              <a:rPr lang="ar-SA" sz="1800" dirty="0" err="1" smtClean="0">
                <a:solidFill>
                  <a:srgbClr val="002060"/>
                </a:solidFill>
              </a:rPr>
              <a:t>مجموعات </a:t>
            </a:r>
            <a:r>
              <a:rPr lang="ar-SA" sz="1800" dirty="0" smtClean="0">
                <a:solidFill>
                  <a:srgbClr val="002060"/>
                </a:solidFill>
              </a:rPr>
              <a:t>: مجموعة حمراء ومجموعة </a:t>
            </a:r>
            <a:r>
              <a:rPr lang="ar-SA" sz="1800" dirty="0" err="1" smtClean="0">
                <a:solidFill>
                  <a:srgbClr val="002060"/>
                </a:solidFill>
              </a:rPr>
              <a:t>خضراء .</a:t>
            </a:r>
            <a:endParaRPr lang="ar-SA" sz="1800" dirty="0" smtClean="0">
              <a:solidFill>
                <a:srgbClr val="002060"/>
              </a:solidFill>
            </a:endParaRPr>
          </a:p>
          <a:p>
            <a:pPr marL="285750" indent="-285750" algn="r">
              <a:buFont typeface="Arial" panose="020B0604020202020204" pitchFamily="34" charset="0"/>
              <a:buChar char="•"/>
            </a:pPr>
            <a:r>
              <a:rPr lang="ar-SA" sz="1800" dirty="0" smtClean="0">
                <a:solidFill>
                  <a:srgbClr val="002060"/>
                </a:solidFill>
              </a:rPr>
              <a:t> هدف اللعبة هي عمل 4 مربعات متتالية للمجموعة بشكل سطر او مائل او </a:t>
            </a:r>
            <a:r>
              <a:rPr lang="ar-SA" sz="1800" dirty="0" err="1" smtClean="0">
                <a:solidFill>
                  <a:srgbClr val="002060"/>
                </a:solidFill>
              </a:rPr>
              <a:t>عامودي.</a:t>
            </a:r>
            <a:r>
              <a:rPr lang="ar-SA" sz="1800" dirty="0" smtClean="0">
                <a:solidFill>
                  <a:srgbClr val="002060"/>
                </a:solidFill>
              </a:rPr>
              <a:t> المجموعات تستطيع منع المجموعة الثانية.</a:t>
            </a:r>
          </a:p>
          <a:p>
            <a:pPr marL="285750" indent="-285750" algn="r">
              <a:buFont typeface="Arial" panose="020B0604020202020204" pitchFamily="34" charset="0"/>
              <a:buChar char="•"/>
            </a:pPr>
            <a:r>
              <a:rPr lang="ar-SA" sz="1800" dirty="0" smtClean="0">
                <a:solidFill>
                  <a:srgbClr val="002060"/>
                </a:solidFill>
              </a:rPr>
              <a:t> بداية المجموعة تختار مربع تريده وعندها تحصل على سؤال- يجب البدء من السطر الاسفل </a:t>
            </a:r>
          </a:p>
          <a:p>
            <a:pPr marL="285750" indent="-285750" algn="r">
              <a:buFont typeface="Arial" panose="020B0604020202020204" pitchFamily="34" charset="0"/>
              <a:buChar char="•"/>
            </a:pPr>
            <a:r>
              <a:rPr lang="ar-SA" sz="1800" dirty="0" smtClean="0">
                <a:solidFill>
                  <a:srgbClr val="002060"/>
                </a:solidFill>
              </a:rPr>
              <a:t> عند الاجابة بإجابة صحيحة على رئيس المجموعة وضع اشارة اكس باللون الذي </a:t>
            </a:r>
            <a:r>
              <a:rPr lang="ar-SA" sz="1800" dirty="0" err="1" smtClean="0">
                <a:solidFill>
                  <a:srgbClr val="002060"/>
                </a:solidFill>
              </a:rPr>
              <a:t>اختارته </a:t>
            </a:r>
            <a:r>
              <a:rPr lang="ar-SA" sz="1800" dirty="0" smtClean="0">
                <a:solidFill>
                  <a:srgbClr val="002060"/>
                </a:solidFill>
              </a:rPr>
              <a:t>(الاخضر او الاحمر</a:t>
            </a:r>
            <a:r>
              <a:rPr lang="ar-SA" sz="1800" dirty="0" err="1" smtClean="0">
                <a:solidFill>
                  <a:srgbClr val="002060"/>
                </a:solidFill>
              </a:rPr>
              <a:t>)</a:t>
            </a:r>
            <a:endParaRPr lang="ar-SA" sz="1800" dirty="0" smtClean="0">
              <a:solidFill>
                <a:srgbClr val="002060"/>
              </a:solidFill>
            </a:endParaRPr>
          </a:p>
          <a:p>
            <a:pPr marL="285750" indent="-285750" algn="r">
              <a:buFont typeface="Arial" panose="020B0604020202020204" pitchFamily="34" charset="0"/>
              <a:buChar char="•"/>
            </a:pPr>
            <a:r>
              <a:rPr lang="ar-SA" sz="1800" dirty="0" smtClean="0">
                <a:solidFill>
                  <a:srgbClr val="002060"/>
                </a:solidFill>
              </a:rPr>
              <a:t> عند الاجابة بإجابة خاطئة ينتقل الدور للمجموعة الثانية وعند اجابة المجموعة الثانية اجابة صحيحة توضع اشارة اكس باللون المختار للمجموعة.</a:t>
            </a:r>
          </a:p>
          <a:p>
            <a:pPr marL="285750" indent="-285750" algn="r">
              <a:buFont typeface="Arial" panose="020B0604020202020204" pitchFamily="34" charset="0"/>
              <a:buChar char="•"/>
            </a:pPr>
            <a:r>
              <a:rPr lang="ar-SA" sz="1800" dirty="0" smtClean="0">
                <a:solidFill>
                  <a:srgbClr val="002060"/>
                </a:solidFill>
              </a:rPr>
              <a:t> معظم الاسئلة هي مواضيع طرحت بالعرض </a:t>
            </a:r>
            <a:r>
              <a:rPr lang="ar-SA" sz="1800" dirty="0" err="1" smtClean="0">
                <a:solidFill>
                  <a:srgbClr val="002060"/>
                </a:solidFill>
              </a:rPr>
              <a:t>المحوسب .</a:t>
            </a:r>
            <a:endParaRPr lang="ar-SA" sz="1800" dirty="0" smtClean="0">
              <a:solidFill>
                <a:srgbClr val="002060"/>
              </a:solidFill>
            </a:endParaRPr>
          </a:p>
          <a:p>
            <a:pPr marL="285750" indent="-285750" algn="r">
              <a:buFont typeface="Arial" panose="020B0604020202020204" pitchFamily="34" charset="0"/>
              <a:buChar char="•"/>
            </a:pPr>
            <a:r>
              <a:rPr lang="ar-SA" sz="1800" dirty="0" smtClean="0">
                <a:solidFill>
                  <a:srgbClr val="002060"/>
                </a:solidFill>
              </a:rPr>
              <a:t> يجب شرح الاجابة في كلتا الحالتين ان كانت اجابة خاطئة او اجابة صحيحة.</a:t>
            </a:r>
          </a:p>
          <a:p>
            <a:pPr marL="285750" indent="-285750" algn="r"/>
            <a:endParaRPr lang="he-IL" sz="1800" dirty="0" smtClean="0">
              <a:solidFill>
                <a:srgbClr val="002060"/>
              </a:solidFill>
            </a:endParaRPr>
          </a:p>
        </p:txBody>
      </p:sp>
      <p:sp>
        <p:nvSpPr>
          <p:cNvPr id="4" name="Left Arrow 3"/>
          <p:cNvSpPr/>
          <p:nvPr/>
        </p:nvSpPr>
        <p:spPr>
          <a:xfrm>
            <a:off x="-36512" y="4536504"/>
            <a:ext cx="2267744" cy="69954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TextBox 4"/>
          <p:cNvSpPr txBox="1"/>
          <p:nvPr/>
        </p:nvSpPr>
        <p:spPr>
          <a:xfrm>
            <a:off x="-252536" y="4722698"/>
            <a:ext cx="2195736" cy="369332"/>
          </a:xfrm>
          <a:prstGeom prst="rect">
            <a:avLst/>
          </a:prstGeom>
          <a:noFill/>
        </p:spPr>
        <p:txBody>
          <a:bodyPr wrap="square" rtlCol="0">
            <a:spAutoFit/>
          </a:bodyPr>
          <a:lstStyle/>
          <a:p>
            <a:r>
              <a:rPr lang="ar-SA" dirty="0" smtClean="0"/>
              <a:t>اسئلة اللعبة</a:t>
            </a:r>
            <a:endParaRPr lang="en-US" dirty="0"/>
          </a:p>
        </p:txBody>
      </p:sp>
    </p:spTree>
    <p:extLst>
      <p:ext uri="{BB962C8B-B14F-4D97-AF65-F5344CB8AC3E}">
        <p14:creationId xmlns="" xmlns:p14="http://schemas.microsoft.com/office/powerpoint/2010/main" val="2370767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1560" y="267494"/>
            <a:ext cx="7772400" cy="1102519"/>
          </a:xfrm>
        </p:spPr>
        <p:txBody>
          <a:bodyPr/>
          <a:lstStyle/>
          <a:p>
            <a:r>
              <a:rPr lang="ar-SA" sz="3200" b="1" dirty="0" smtClean="0">
                <a:solidFill>
                  <a:srgbClr val="FF0000"/>
                </a:solidFill>
                <a:effectLst>
                  <a:outerShdw blurRad="38100" dist="38100" dir="2700000" algn="tl">
                    <a:srgbClr val="000000">
                      <a:alpha val="43137"/>
                    </a:srgbClr>
                  </a:outerShdw>
                </a:effectLst>
                <a:cs typeface="+mn-cs"/>
              </a:rPr>
              <a:t>4 اسئلة بنفس السطر</a:t>
            </a:r>
            <a:endParaRPr lang="he-IL" sz="32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1043608" y="915566"/>
            <a:ext cx="7128792" cy="4032448"/>
          </a:xfrm>
        </p:spPr>
        <p:txBody>
          <a:bodyPr>
            <a:normAutofit/>
          </a:bodyPr>
          <a:lstStyle/>
          <a:p>
            <a:pPr marL="342900" indent="-342900" algn="r">
              <a:lnSpc>
                <a:spcPct val="110000"/>
              </a:lnSpc>
              <a:buAutoNum type="arabicParenR"/>
            </a:pPr>
            <a:r>
              <a:rPr lang="ar-SA" sz="2000" dirty="0" smtClean="0">
                <a:solidFill>
                  <a:srgbClr val="002060"/>
                </a:solidFill>
              </a:rPr>
              <a:t>قبل اختراع الكهرباء اية مواد لم يستعملوا لإضاءة المنزل او ألمكان </a:t>
            </a:r>
            <a:r>
              <a:rPr lang="ar-SA" sz="2000" dirty="0" err="1" smtClean="0">
                <a:solidFill>
                  <a:srgbClr val="002060"/>
                </a:solidFill>
              </a:rPr>
              <a:t>1.</a:t>
            </a:r>
            <a:r>
              <a:rPr lang="ar-SA" sz="2000" dirty="0" smtClean="0">
                <a:solidFill>
                  <a:srgbClr val="002060"/>
                </a:solidFill>
              </a:rPr>
              <a:t> زيت </a:t>
            </a:r>
            <a:r>
              <a:rPr lang="ar-SA" sz="2000" dirty="0" err="1" smtClean="0">
                <a:solidFill>
                  <a:srgbClr val="002060"/>
                </a:solidFill>
              </a:rPr>
              <a:t>2.</a:t>
            </a:r>
            <a:r>
              <a:rPr lang="ar-SA" sz="2000" dirty="0" smtClean="0">
                <a:solidFill>
                  <a:srgbClr val="002060"/>
                </a:solidFill>
              </a:rPr>
              <a:t> </a:t>
            </a:r>
            <a:r>
              <a:rPr lang="ar-SA" sz="2000" b="1" u="sng" dirty="0" smtClean="0">
                <a:solidFill>
                  <a:srgbClr val="002060"/>
                </a:solidFill>
              </a:rPr>
              <a:t>غاز طبيعي</a:t>
            </a:r>
            <a:r>
              <a:rPr lang="ar-SA" sz="2000" u="sng" dirty="0" smtClean="0">
                <a:solidFill>
                  <a:srgbClr val="002060"/>
                </a:solidFill>
              </a:rPr>
              <a:t> </a:t>
            </a:r>
            <a:r>
              <a:rPr lang="ar-SA" sz="2000" dirty="0" err="1" smtClean="0">
                <a:solidFill>
                  <a:srgbClr val="002060"/>
                </a:solidFill>
              </a:rPr>
              <a:t>3.</a:t>
            </a:r>
            <a:r>
              <a:rPr lang="ar-SA" sz="2000" dirty="0" smtClean="0">
                <a:solidFill>
                  <a:srgbClr val="002060"/>
                </a:solidFill>
              </a:rPr>
              <a:t> وقود </a:t>
            </a:r>
            <a:r>
              <a:rPr lang="ar-SA" sz="2000" dirty="0" err="1" smtClean="0">
                <a:solidFill>
                  <a:srgbClr val="002060"/>
                </a:solidFill>
              </a:rPr>
              <a:t>4.</a:t>
            </a:r>
            <a:r>
              <a:rPr lang="ar-SA" sz="2000" dirty="0" smtClean="0">
                <a:solidFill>
                  <a:srgbClr val="002060"/>
                </a:solidFill>
              </a:rPr>
              <a:t> نفط</a:t>
            </a:r>
            <a:endParaRPr lang="he-IL" sz="2000" dirty="0" smtClean="0">
              <a:solidFill>
                <a:srgbClr val="002060"/>
              </a:solidFill>
            </a:endParaRPr>
          </a:p>
          <a:p>
            <a:pPr algn="r">
              <a:lnSpc>
                <a:spcPct val="110000"/>
              </a:lnSpc>
            </a:pPr>
            <a:r>
              <a:rPr lang="he-IL" sz="2000" dirty="0" smtClean="0">
                <a:solidFill>
                  <a:srgbClr val="002060"/>
                </a:solidFill>
              </a:rPr>
              <a:t>2) </a:t>
            </a:r>
            <a:r>
              <a:rPr lang="ar-SA" sz="2000" dirty="0" smtClean="0">
                <a:solidFill>
                  <a:srgbClr val="002060"/>
                </a:solidFill>
              </a:rPr>
              <a:t>في كتاب </a:t>
            </a:r>
            <a:r>
              <a:rPr lang="ar-SA" sz="2000" dirty="0" err="1" smtClean="0">
                <a:solidFill>
                  <a:srgbClr val="002060"/>
                </a:solidFill>
              </a:rPr>
              <a:t>شلوم</a:t>
            </a:r>
            <a:r>
              <a:rPr lang="ar-SA" sz="2000" dirty="0" smtClean="0">
                <a:solidFill>
                  <a:srgbClr val="002060"/>
                </a:solidFill>
              </a:rPr>
              <a:t> </a:t>
            </a:r>
            <a:r>
              <a:rPr lang="ar-SA" sz="2000" dirty="0" err="1" smtClean="0">
                <a:solidFill>
                  <a:srgbClr val="002060"/>
                </a:solidFill>
              </a:rPr>
              <a:t>عليخم</a:t>
            </a:r>
            <a:r>
              <a:rPr lang="ar-SA" sz="2000" dirty="0" smtClean="0">
                <a:solidFill>
                  <a:srgbClr val="002060"/>
                </a:solidFill>
              </a:rPr>
              <a:t> تحدث عن 3 صنبور في المطبخ الحديث ما </a:t>
            </a:r>
            <a:r>
              <a:rPr lang="ar-SA" sz="2000" dirty="0" err="1" smtClean="0">
                <a:solidFill>
                  <a:srgbClr val="002060"/>
                </a:solidFill>
              </a:rPr>
              <a:t>هي؟</a:t>
            </a:r>
            <a:r>
              <a:rPr lang="ar-SA" sz="2000" dirty="0" smtClean="0">
                <a:solidFill>
                  <a:srgbClr val="002060"/>
                </a:solidFill>
              </a:rPr>
              <a:t> </a:t>
            </a:r>
            <a:r>
              <a:rPr lang="ar-SA" sz="2000" b="1" dirty="0" smtClean="0">
                <a:solidFill>
                  <a:srgbClr val="002060"/>
                </a:solidFill>
              </a:rPr>
              <a:t>ماء بارد و ماء</a:t>
            </a:r>
            <a:r>
              <a:rPr lang="he-IL" sz="2000" b="1" dirty="0" smtClean="0">
                <a:solidFill>
                  <a:srgbClr val="002060"/>
                </a:solidFill>
              </a:rPr>
              <a:t> </a:t>
            </a:r>
            <a:r>
              <a:rPr lang="ar-SA" sz="2000" b="1" dirty="0" smtClean="0">
                <a:solidFill>
                  <a:srgbClr val="002060"/>
                </a:solidFill>
              </a:rPr>
              <a:t>دافئ والثالث كهرباء.</a:t>
            </a:r>
            <a:endParaRPr lang="he-IL" sz="2000" b="1" dirty="0" smtClean="0">
              <a:solidFill>
                <a:srgbClr val="002060"/>
              </a:solidFill>
            </a:endParaRPr>
          </a:p>
          <a:p>
            <a:pPr algn="r">
              <a:lnSpc>
                <a:spcPct val="110000"/>
              </a:lnSpc>
            </a:pPr>
            <a:r>
              <a:rPr lang="he-IL" sz="2000" dirty="0" smtClean="0">
                <a:solidFill>
                  <a:srgbClr val="002060"/>
                </a:solidFill>
              </a:rPr>
              <a:t>3) </a:t>
            </a:r>
            <a:r>
              <a:rPr lang="ar-SA" sz="2000" dirty="0" smtClean="0">
                <a:solidFill>
                  <a:srgbClr val="002060"/>
                </a:solidFill>
              </a:rPr>
              <a:t>ما هي الاجابة الغير صحيحة عند استبدال المصباح القديم </a:t>
            </a:r>
            <a:r>
              <a:rPr lang="ar-SA" sz="2000" dirty="0" err="1" smtClean="0">
                <a:solidFill>
                  <a:srgbClr val="002060"/>
                </a:solidFill>
              </a:rPr>
              <a:t>بجديد ؟</a:t>
            </a:r>
            <a:r>
              <a:rPr lang="he-IL" sz="2000" dirty="0" smtClean="0">
                <a:solidFill>
                  <a:srgbClr val="002060"/>
                </a:solidFill>
              </a:rPr>
              <a:t>1. </a:t>
            </a:r>
            <a:r>
              <a:rPr lang="ar-SA" sz="2000" dirty="0" smtClean="0">
                <a:solidFill>
                  <a:srgbClr val="002060"/>
                </a:solidFill>
              </a:rPr>
              <a:t>ارتداء حذاء مصنوع من مواد خاصة منها المطاط 2.</a:t>
            </a:r>
            <a:r>
              <a:rPr lang="he-IL" sz="2000" dirty="0" smtClean="0">
                <a:solidFill>
                  <a:srgbClr val="002060"/>
                </a:solidFill>
              </a:rPr>
              <a:t> </a:t>
            </a:r>
            <a:r>
              <a:rPr lang="ar-SA" sz="2000" dirty="0" smtClean="0">
                <a:solidFill>
                  <a:srgbClr val="002060"/>
                </a:solidFill>
              </a:rPr>
              <a:t>التأكد من ان الايدي جافة وليست </a:t>
            </a:r>
            <a:r>
              <a:rPr lang="ar-SA" sz="2000" dirty="0" err="1" smtClean="0">
                <a:solidFill>
                  <a:srgbClr val="002060"/>
                </a:solidFill>
              </a:rPr>
              <a:t>رطبة.</a:t>
            </a:r>
            <a:r>
              <a:rPr lang="ar-SA" sz="2000" dirty="0" smtClean="0">
                <a:solidFill>
                  <a:srgbClr val="002060"/>
                </a:solidFill>
              </a:rPr>
              <a:t> </a:t>
            </a:r>
            <a:r>
              <a:rPr lang="he-IL" sz="2000" b="1" dirty="0" smtClean="0">
                <a:solidFill>
                  <a:srgbClr val="002060"/>
                </a:solidFill>
              </a:rPr>
              <a:t>3</a:t>
            </a:r>
            <a:r>
              <a:rPr lang="he-IL" sz="2000" b="1" u="sng" dirty="0" smtClean="0">
                <a:solidFill>
                  <a:srgbClr val="002060"/>
                </a:solidFill>
              </a:rPr>
              <a:t>. </a:t>
            </a:r>
            <a:r>
              <a:rPr lang="ar-SA" sz="2000" b="1" u="sng" dirty="0" smtClean="0">
                <a:solidFill>
                  <a:srgbClr val="002060"/>
                </a:solidFill>
              </a:rPr>
              <a:t>ابقاء مفتاح المصباح </a:t>
            </a:r>
            <a:r>
              <a:rPr lang="ar-SA" sz="2000" b="1" u="sng" dirty="0" err="1" smtClean="0">
                <a:solidFill>
                  <a:srgbClr val="002060"/>
                </a:solidFill>
              </a:rPr>
              <a:t>مفتوح </a:t>
            </a:r>
            <a:r>
              <a:rPr lang="ar-SA" sz="2000" dirty="0" err="1" smtClean="0">
                <a:solidFill>
                  <a:srgbClr val="002060"/>
                </a:solidFill>
              </a:rPr>
              <a:t>.</a:t>
            </a:r>
            <a:endParaRPr lang="he-IL" sz="2000" b="1" u="sng" dirty="0" smtClean="0">
              <a:solidFill>
                <a:srgbClr val="002060"/>
              </a:solidFill>
            </a:endParaRPr>
          </a:p>
          <a:p>
            <a:pPr algn="r">
              <a:lnSpc>
                <a:spcPct val="110000"/>
              </a:lnSpc>
            </a:pPr>
            <a:r>
              <a:rPr lang="he-IL" sz="2000" dirty="0" smtClean="0">
                <a:solidFill>
                  <a:srgbClr val="002060"/>
                </a:solidFill>
              </a:rPr>
              <a:t>4) </a:t>
            </a:r>
            <a:r>
              <a:rPr lang="ar-SA" sz="2000" dirty="0" smtClean="0">
                <a:solidFill>
                  <a:srgbClr val="002060"/>
                </a:solidFill>
              </a:rPr>
              <a:t> من هو مخترع المصباح الاول وما</a:t>
            </a:r>
            <a:r>
              <a:rPr lang="he-IL" sz="2000" dirty="0" smtClean="0">
                <a:solidFill>
                  <a:srgbClr val="002060"/>
                </a:solidFill>
              </a:rPr>
              <a:t> </a:t>
            </a:r>
            <a:r>
              <a:rPr lang="ar-SA" sz="2000" dirty="0" smtClean="0">
                <a:solidFill>
                  <a:srgbClr val="002060"/>
                </a:solidFill>
              </a:rPr>
              <a:t>يطلق عليه ( المصباح الاول) ؟ </a:t>
            </a:r>
            <a:r>
              <a:rPr lang="ar-SA" sz="2000" b="1" u="sng" dirty="0" smtClean="0">
                <a:solidFill>
                  <a:srgbClr val="002060"/>
                </a:solidFill>
              </a:rPr>
              <a:t>توماس اديسون والمصباح يطلف عليه اسم مصباح </a:t>
            </a:r>
            <a:endParaRPr lang="he-IL" sz="2000" b="1" u="sng" dirty="0" smtClean="0">
              <a:solidFill>
                <a:srgbClr val="002060"/>
              </a:solidFill>
            </a:endParaRPr>
          </a:p>
          <a:p>
            <a:pPr algn="r">
              <a:lnSpc>
                <a:spcPct val="110000"/>
              </a:lnSpc>
            </a:pPr>
            <a:r>
              <a:rPr lang="he-IL" sz="2000" dirty="0" smtClean="0">
                <a:solidFill>
                  <a:srgbClr val="002060"/>
                </a:solidFill>
              </a:rPr>
              <a:t>5) </a:t>
            </a:r>
            <a:r>
              <a:rPr lang="ar-SA" sz="2000" dirty="0" smtClean="0">
                <a:solidFill>
                  <a:srgbClr val="002060"/>
                </a:solidFill>
              </a:rPr>
              <a:t>أي من بين المصباح الاكثر توفيرا في الكهرباء </a:t>
            </a:r>
            <a:r>
              <a:rPr lang="ar-SA" sz="2000" dirty="0" err="1" smtClean="0">
                <a:solidFill>
                  <a:srgbClr val="002060"/>
                </a:solidFill>
              </a:rPr>
              <a:t>الفلورسنت</a:t>
            </a:r>
            <a:r>
              <a:rPr lang="ar-SA" sz="2000" dirty="0" smtClean="0">
                <a:solidFill>
                  <a:srgbClr val="002060"/>
                </a:solidFill>
              </a:rPr>
              <a:t> ام </a:t>
            </a:r>
            <a:r>
              <a:rPr lang="ar-SA" sz="2000" dirty="0" err="1" smtClean="0">
                <a:solidFill>
                  <a:srgbClr val="002060"/>
                </a:solidFill>
              </a:rPr>
              <a:t>اليبون</a:t>
            </a:r>
            <a:r>
              <a:rPr lang="ar-SA" sz="2000" dirty="0" smtClean="0">
                <a:solidFill>
                  <a:srgbClr val="002060"/>
                </a:solidFill>
              </a:rPr>
              <a:t> </a:t>
            </a:r>
            <a:r>
              <a:rPr lang="ar-SA" sz="2000" dirty="0" err="1" smtClean="0">
                <a:solidFill>
                  <a:srgbClr val="002060"/>
                </a:solidFill>
              </a:rPr>
              <a:t>؟</a:t>
            </a:r>
            <a:r>
              <a:rPr lang="ar-SA" sz="2000" dirty="0" smtClean="0">
                <a:solidFill>
                  <a:srgbClr val="002060"/>
                </a:solidFill>
              </a:rPr>
              <a:t> </a:t>
            </a:r>
            <a:r>
              <a:rPr lang="ar-SA" sz="2000" dirty="0" err="1" smtClean="0">
                <a:solidFill>
                  <a:srgbClr val="002060"/>
                </a:solidFill>
              </a:rPr>
              <a:t>فلورسنت</a:t>
            </a:r>
            <a:r>
              <a:rPr lang="ar-SA" sz="2000" dirty="0" smtClean="0">
                <a:solidFill>
                  <a:srgbClr val="002060"/>
                </a:solidFill>
              </a:rPr>
              <a:t> توفر 85%</a:t>
            </a:r>
            <a:endParaRPr lang="he-IL" sz="2000" dirty="0" smtClean="0">
              <a:solidFill>
                <a:srgbClr val="002060"/>
              </a:solidFill>
            </a:endParaRPr>
          </a:p>
          <a:p>
            <a:pPr algn="r"/>
            <a:endParaRPr lang="he-IL" sz="1600" dirty="0" smtClean="0">
              <a:solidFill>
                <a:schemeClr val="tx1"/>
              </a:solidFill>
            </a:endParaRPr>
          </a:p>
          <a:p>
            <a:pPr algn="r"/>
            <a:endParaRPr lang="he-IL" sz="1400" dirty="0" smtClean="0"/>
          </a:p>
          <a:p>
            <a:pPr algn="r"/>
            <a:endParaRPr lang="he-IL" sz="1400" dirty="0" smtClean="0"/>
          </a:p>
          <a:p>
            <a:pPr algn="r"/>
            <a:endParaRPr lang="he-IL" sz="1400" dirty="0"/>
          </a:p>
        </p:txBody>
      </p:sp>
    </p:spTree>
    <p:extLst>
      <p:ext uri="{BB962C8B-B14F-4D97-AF65-F5344CB8AC3E}">
        <p14:creationId xmlns="" xmlns:p14="http://schemas.microsoft.com/office/powerpoint/2010/main" val="768968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395536" y="627534"/>
            <a:ext cx="7776864" cy="4392488"/>
          </a:xfrm>
        </p:spPr>
        <p:txBody>
          <a:bodyPr>
            <a:normAutofit/>
          </a:bodyPr>
          <a:lstStyle/>
          <a:p>
            <a:pPr algn="r"/>
            <a:r>
              <a:rPr lang="he-IL" sz="2000" dirty="0">
                <a:solidFill>
                  <a:srgbClr val="002060"/>
                </a:solidFill>
              </a:rPr>
              <a:t>6) </a:t>
            </a:r>
            <a:r>
              <a:rPr lang="ar-SA" sz="2000" dirty="0" smtClean="0">
                <a:solidFill>
                  <a:srgbClr val="002060"/>
                </a:solidFill>
              </a:rPr>
              <a:t>اعطي مثال لجهاز كهربائي ينتج طاقة حرارية وطاقة تبريد وجهاز يحتاج لطاقات </a:t>
            </a:r>
            <a:r>
              <a:rPr lang="ar-SA" sz="2000" dirty="0" err="1" smtClean="0">
                <a:solidFill>
                  <a:srgbClr val="002060"/>
                </a:solidFill>
              </a:rPr>
              <a:t>مدمجة؟</a:t>
            </a:r>
            <a:r>
              <a:rPr lang="ar-SA" sz="2000" dirty="0" smtClean="0">
                <a:solidFill>
                  <a:srgbClr val="002060"/>
                </a:solidFill>
              </a:rPr>
              <a:t> </a:t>
            </a:r>
            <a:r>
              <a:rPr lang="ar-SA" sz="2000" dirty="0" err="1" smtClean="0">
                <a:solidFill>
                  <a:srgbClr val="002060"/>
                </a:solidFill>
              </a:rPr>
              <a:t>غسالات </a:t>
            </a:r>
            <a:r>
              <a:rPr lang="ar-SA" sz="2000" dirty="0" smtClean="0">
                <a:solidFill>
                  <a:srgbClr val="002060"/>
                </a:solidFill>
              </a:rPr>
              <a:t>/ ثلاجة/ محمصة خبز </a:t>
            </a:r>
            <a:r>
              <a:rPr lang="ar-SA" sz="2000" dirty="0" err="1" smtClean="0">
                <a:solidFill>
                  <a:srgbClr val="002060"/>
                </a:solidFill>
              </a:rPr>
              <a:t>كهربائية.</a:t>
            </a:r>
            <a:r>
              <a:rPr lang="ar-SA" sz="2000" dirty="0" smtClean="0">
                <a:solidFill>
                  <a:srgbClr val="002060"/>
                </a:solidFill>
              </a:rPr>
              <a:t>  </a:t>
            </a:r>
            <a:endParaRPr lang="he-IL" sz="2000" dirty="0" smtClean="0">
              <a:solidFill>
                <a:srgbClr val="002060"/>
              </a:solidFill>
            </a:endParaRPr>
          </a:p>
          <a:p>
            <a:pPr algn="r"/>
            <a:r>
              <a:rPr lang="he-IL" sz="2000" dirty="0" smtClean="0">
                <a:solidFill>
                  <a:srgbClr val="002060"/>
                </a:solidFill>
              </a:rPr>
              <a:t>7) </a:t>
            </a:r>
            <a:r>
              <a:rPr lang="ar-SA" sz="2000" dirty="0" smtClean="0">
                <a:solidFill>
                  <a:srgbClr val="002060"/>
                </a:solidFill>
              </a:rPr>
              <a:t>اقترحوا 3 ادوات او سائل للحفاظ على سلامة والأمان من خطر الكهرباء في المنزل؟</a:t>
            </a:r>
            <a:r>
              <a:rPr lang="he-IL" sz="2000" dirty="0" smtClean="0">
                <a:solidFill>
                  <a:srgbClr val="002060"/>
                </a:solidFill>
              </a:rPr>
              <a:t> </a:t>
            </a:r>
            <a:r>
              <a:rPr lang="ar-SA" sz="2000" dirty="0" smtClean="0">
                <a:solidFill>
                  <a:srgbClr val="002060"/>
                </a:solidFill>
              </a:rPr>
              <a:t>عند استخدام جهاز كهربائي معين علينا ارتداء حذاء للوقاية، عدم استخدام جهاز كهربائي بأيدي رطبة، لا نستخدم جهاز كهربائي </a:t>
            </a:r>
            <a:r>
              <a:rPr lang="ar-SA" sz="2000" dirty="0" err="1" smtClean="0">
                <a:solidFill>
                  <a:srgbClr val="002060"/>
                </a:solidFill>
              </a:rPr>
              <a:t>وبه</a:t>
            </a:r>
            <a:r>
              <a:rPr lang="ar-SA" sz="2000" dirty="0" smtClean="0">
                <a:solidFill>
                  <a:srgbClr val="002060"/>
                </a:solidFill>
              </a:rPr>
              <a:t> عطل </a:t>
            </a:r>
            <a:r>
              <a:rPr lang="ar-SA" sz="2000" dirty="0" err="1" smtClean="0">
                <a:solidFill>
                  <a:srgbClr val="002060"/>
                </a:solidFill>
              </a:rPr>
              <a:t>معين .</a:t>
            </a:r>
            <a:endParaRPr lang="he-IL" sz="2000" dirty="0" smtClean="0">
              <a:solidFill>
                <a:srgbClr val="002060"/>
              </a:solidFill>
            </a:endParaRPr>
          </a:p>
          <a:p>
            <a:pPr algn="r"/>
            <a:r>
              <a:rPr lang="he-IL" sz="2000" dirty="0" smtClean="0">
                <a:solidFill>
                  <a:srgbClr val="002060"/>
                </a:solidFill>
              </a:rPr>
              <a:t>8)</a:t>
            </a:r>
            <a:r>
              <a:rPr lang="he-IL" sz="2000" dirty="0">
                <a:solidFill>
                  <a:srgbClr val="002060"/>
                </a:solidFill>
              </a:rPr>
              <a:t> </a:t>
            </a:r>
            <a:r>
              <a:rPr lang="he-IL" sz="2000" dirty="0" smtClean="0">
                <a:solidFill>
                  <a:srgbClr val="002060"/>
                </a:solidFill>
              </a:rPr>
              <a:t> </a:t>
            </a:r>
            <a:r>
              <a:rPr lang="ar-SA" sz="2000" dirty="0" smtClean="0">
                <a:solidFill>
                  <a:srgbClr val="002060"/>
                </a:solidFill>
              </a:rPr>
              <a:t>من انشأ محطة التوليد الطاقة </a:t>
            </a:r>
            <a:r>
              <a:rPr lang="ar-SA" sz="2000" dirty="0" err="1" smtClean="0">
                <a:solidFill>
                  <a:srgbClr val="002060"/>
                </a:solidFill>
              </a:rPr>
              <a:t>الاولى </a:t>
            </a:r>
            <a:r>
              <a:rPr lang="ar-SA" sz="2000" dirty="0" smtClean="0">
                <a:solidFill>
                  <a:srgbClr val="002060"/>
                </a:solidFill>
              </a:rPr>
              <a:t>؟بنحس </a:t>
            </a:r>
            <a:r>
              <a:rPr lang="ar-SA" sz="2000" dirty="0" err="1" smtClean="0">
                <a:solidFill>
                  <a:srgbClr val="002060"/>
                </a:solidFill>
              </a:rPr>
              <a:t>روطنبرج.</a:t>
            </a:r>
            <a:endParaRPr lang="he-IL" sz="2000" dirty="0" smtClean="0">
              <a:solidFill>
                <a:srgbClr val="002060"/>
              </a:solidFill>
            </a:endParaRPr>
          </a:p>
          <a:p>
            <a:pPr algn="r"/>
            <a:r>
              <a:rPr lang="he-IL" sz="2000" dirty="0" smtClean="0">
                <a:solidFill>
                  <a:srgbClr val="002060"/>
                </a:solidFill>
              </a:rPr>
              <a:t>9) </a:t>
            </a:r>
            <a:r>
              <a:rPr lang="ar-SA" sz="2000" dirty="0" smtClean="0">
                <a:solidFill>
                  <a:srgbClr val="002060"/>
                </a:solidFill>
              </a:rPr>
              <a:t>اقترحوا وسائل للوقاية من الصعقة او الصدمة </a:t>
            </a:r>
            <a:r>
              <a:rPr lang="ar-SA" sz="2000" dirty="0" err="1" smtClean="0">
                <a:solidFill>
                  <a:srgbClr val="002060"/>
                </a:solidFill>
              </a:rPr>
              <a:t>الكهربائية ؟</a:t>
            </a:r>
            <a:r>
              <a:rPr lang="ar-SA" sz="2000" dirty="0" smtClean="0">
                <a:solidFill>
                  <a:srgbClr val="002060"/>
                </a:solidFill>
              </a:rPr>
              <a:t> الموصل الارضي الواقي من التسلق التأريض الكهربائي.</a:t>
            </a:r>
            <a:endParaRPr lang="he-IL" sz="2000" dirty="0" smtClean="0">
              <a:solidFill>
                <a:srgbClr val="002060"/>
              </a:solidFill>
            </a:endParaRPr>
          </a:p>
          <a:p>
            <a:pPr algn="r"/>
            <a:r>
              <a:rPr lang="he-IL" sz="2000" dirty="0" smtClean="0">
                <a:solidFill>
                  <a:srgbClr val="002060"/>
                </a:solidFill>
              </a:rPr>
              <a:t>10) </a:t>
            </a:r>
            <a:r>
              <a:rPr lang="ar-SA" sz="2000" dirty="0" smtClean="0">
                <a:solidFill>
                  <a:srgbClr val="002060"/>
                </a:solidFill>
              </a:rPr>
              <a:t>صحيح او غير </a:t>
            </a:r>
            <a:r>
              <a:rPr lang="ar-SA" sz="2000" dirty="0" err="1" smtClean="0">
                <a:solidFill>
                  <a:srgbClr val="002060"/>
                </a:solidFill>
              </a:rPr>
              <a:t>صحيح ؟</a:t>
            </a:r>
            <a:r>
              <a:rPr lang="ar-SA" sz="2000" dirty="0" smtClean="0">
                <a:solidFill>
                  <a:srgbClr val="002060"/>
                </a:solidFill>
              </a:rPr>
              <a:t> عندما يصاب الشخص بالصعقة الكهربائية علينا التأكد من نبض القلب وفصله عن الكهرباء والمناده لشخص </a:t>
            </a:r>
            <a:r>
              <a:rPr lang="ar-SA" sz="2000" dirty="0" err="1" smtClean="0">
                <a:solidFill>
                  <a:srgbClr val="002060"/>
                </a:solidFill>
              </a:rPr>
              <a:t>كبير ؟</a:t>
            </a:r>
            <a:r>
              <a:rPr lang="ar-SA" sz="2000" dirty="0" smtClean="0">
                <a:solidFill>
                  <a:srgbClr val="002060"/>
                </a:solidFill>
              </a:rPr>
              <a:t> غير صحيح منوع اللمس بشخص بمصاب بصعقة كهربائية.</a:t>
            </a:r>
            <a:endParaRPr lang="he-IL" sz="2000" dirty="0">
              <a:solidFill>
                <a:srgbClr val="002060"/>
              </a:solidFill>
            </a:endParaRPr>
          </a:p>
          <a:p>
            <a:endParaRPr lang="he-IL" dirty="0"/>
          </a:p>
        </p:txBody>
      </p:sp>
      <p:sp>
        <p:nvSpPr>
          <p:cNvPr id="4" name="Oval 3"/>
          <p:cNvSpPr/>
          <p:nvPr/>
        </p:nvSpPr>
        <p:spPr>
          <a:xfrm>
            <a:off x="467544" y="4083918"/>
            <a:ext cx="2088232" cy="1584176"/>
          </a:xfrm>
          <a:prstGeom prst="ellipse">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683568" y="4371950"/>
            <a:ext cx="1584176" cy="646331"/>
          </a:xfrm>
          <a:prstGeom prst="rect">
            <a:avLst/>
          </a:prstGeom>
          <a:noFill/>
        </p:spPr>
        <p:txBody>
          <a:bodyPr wrap="square" rtlCol="0">
            <a:spAutoFit/>
          </a:bodyPr>
          <a:lstStyle/>
          <a:p>
            <a:r>
              <a:rPr lang="ar-SA" dirty="0" smtClean="0">
                <a:solidFill>
                  <a:srgbClr val="002060"/>
                </a:solidFill>
                <a:hlinkClick r:id="rId2" action="ppaction://hlinksldjump"/>
              </a:rPr>
              <a:t>الرجوع للعرض المحوسب</a:t>
            </a:r>
            <a:endParaRPr lang="en-US" dirty="0"/>
          </a:p>
        </p:txBody>
      </p:sp>
    </p:spTree>
    <p:extLst>
      <p:ext uri="{BB962C8B-B14F-4D97-AF65-F5344CB8AC3E}">
        <p14:creationId xmlns="" xmlns:p14="http://schemas.microsoft.com/office/powerpoint/2010/main" val="2960642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stretch>
            <a:fillRect/>
          </a:stretch>
        </p:blipFill>
        <p:spPr>
          <a:xfrm>
            <a:off x="-216024" y="-20538"/>
            <a:ext cx="9396536" cy="5524078"/>
          </a:xfrm>
          <a:prstGeom prst="rect">
            <a:avLst/>
          </a:prstGeom>
        </p:spPr>
      </p:pic>
      <p:sp>
        <p:nvSpPr>
          <p:cNvPr id="3" name="כותרת משנה 2"/>
          <p:cNvSpPr>
            <a:spLocks noGrp="1"/>
          </p:cNvSpPr>
          <p:nvPr>
            <p:ph type="subTitle" idx="1"/>
          </p:nvPr>
        </p:nvSpPr>
        <p:spPr>
          <a:xfrm rot="20474330">
            <a:off x="1371600" y="2885090"/>
            <a:ext cx="6361386" cy="1344010"/>
          </a:xfrm>
        </p:spPr>
        <p:txBody>
          <a:bodyPr>
            <a:normAutofit/>
          </a:bodyPr>
          <a:lstStyle/>
          <a:p>
            <a:r>
              <a:rPr lang="ar-SA" sz="4000" b="1" dirty="0" smtClean="0">
                <a:solidFill>
                  <a:srgbClr val="FFFF00"/>
                </a:solidFill>
              </a:rPr>
              <a:t>هيا معا نتخيل الحياة قبل اختراع </a:t>
            </a:r>
            <a:r>
              <a:rPr lang="ar-SA" sz="4000" b="1" dirty="0" err="1" smtClean="0">
                <a:solidFill>
                  <a:srgbClr val="FFFF00"/>
                </a:solidFill>
              </a:rPr>
              <a:t>الكهرباء ؟</a:t>
            </a:r>
            <a:endParaRPr lang="he-IL" sz="4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 name="Picture 12" descr="http://img1.wikia.nocookie.net/__cb20130313102434/trainstation/images/6/6d/Electricy_Pylon_V1.png"/>
          <p:cNvPicPr>
            <a:picLocks noChangeAspect="1" noChangeArrowheads="1"/>
          </p:cNvPicPr>
          <p:nvPr/>
        </p:nvPicPr>
        <p:blipFill>
          <a:blip r:embed="rId2" cstate="print"/>
          <a:srcRect/>
          <a:stretch>
            <a:fillRect/>
          </a:stretch>
        </p:blipFill>
        <p:spPr bwMode="auto">
          <a:xfrm>
            <a:off x="8028384" y="123478"/>
            <a:ext cx="2412347" cy="699542"/>
          </a:xfrm>
          <a:prstGeom prst="rect">
            <a:avLst/>
          </a:prstGeom>
          <a:noFill/>
        </p:spPr>
      </p:pic>
      <p:pic>
        <p:nvPicPr>
          <p:cNvPr id="19" name="Picture 12" descr="http://img1.wikia.nocookie.net/__cb20130313102434/trainstation/images/6/6d/Electricy_Pylon_V1.png"/>
          <p:cNvPicPr>
            <a:picLocks noChangeAspect="1" noChangeArrowheads="1"/>
          </p:cNvPicPr>
          <p:nvPr/>
        </p:nvPicPr>
        <p:blipFill>
          <a:blip r:embed="rId2" cstate="print"/>
          <a:srcRect/>
          <a:stretch>
            <a:fillRect/>
          </a:stretch>
        </p:blipFill>
        <p:spPr bwMode="auto">
          <a:xfrm>
            <a:off x="467544" y="144016"/>
            <a:ext cx="2412347" cy="699542"/>
          </a:xfrm>
          <a:prstGeom prst="rect">
            <a:avLst/>
          </a:prstGeom>
          <a:noFill/>
        </p:spPr>
      </p:pic>
      <p:pic>
        <p:nvPicPr>
          <p:cNvPr id="17" name="Picture 12" descr="http://img1.wikia.nocookie.net/__cb20130313102434/trainstation/images/6/6d/Electricy_Pylon_V1.png"/>
          <p:cNvPicPr>
            <a:picLocks noChangeAspect="1" noChangeArrowheads="1"/>
          </p:cNvPicPr>
          <p:nvPr/>
        </p:nvPicPr>
        <p:blipFill>
          <a:blip r:embed="rId2" cstate="print"/>
          <a:srcRect/>
          <a:stretch>
            <a:fillRect/>
          </a:stretch>
        </p:blipFill>
        <p:spPr bwMode="auto">
          <a:xfrm>
            <a:off x="0" y="144016"/>
            <a:ext cx="2412347" cy="699542"/>
          </a:xfrm>
          <a:prstGeom prst="rect">
            <a:avLst/>
          </a:prstGeom>
          <a:noFill/>
        </p:spPr>
      </p:pic>
      <p:sp>
        <p:nvSpPr>
          <p:cNvPr id="22" name="מלבן מעוגל 21"/>
          <p:cNvSpPr/>
          <p:nvPr/>
        </p:nvSpPr>
        <p:spPr>
          <a:xfrm>
            <a:off x="-176745" y="-3178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68" name="AutoShape 4" descr="http://fc02.deviantart.net/fs71/f/2013/255/4/c/utility_poles_by_regus_ttef-d6m16w5.png"/>
          <p:cNvSpPr>
            <a:spLocks noChangeAspect="1" noChangeArrowheads="1"/>
          </p:cNvSpPr>
          <p:nvPr/>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1270" name="Picture 6" descr="http://fc02.deviantart.net/fs71/f/2013/255/4/c/utility_poles_by_regus_ttef-d6m16w5.png"/>
          <p:cNvPicPr>
            <a:picLocks noChangeAspect="1" noChangeArrowheads="1"/>
          </p:cNvPicPr>
          <p:nvPr/>
        </p:nvPicPr>
        <p:blipFill>
          <a:blip r:embed="rId3" cstate="print"/>
          <a:srcRect/>
          <a:stretch>
            <a:fillRect/>
          </a:stretch>
        </p:blipFill>
        <p:spPr bwMode="auto">
          <a:xfrm>
            <a:off x="4716016" y="2355726"/>
            <a:ext cx="2798888" cy="1574375"/>
          </a:xfrm>
          <a:prstGeom prst="rect">
            <a:avLst/>
          </a:prstGeom>
          <a:noFill/>
        </p:spPr>
      </p:pic>
      <p:pic>
        <p:nvPicPr>
          <p:cNvPr id="18" name="Picture 6" descr="http://fc02.deviantart.net/fs71/f/2013/255/4/c/utility_poles_by_regus_ttef-d6m16w5.png"/>
          <p:cNvPicPr>
            <a:picLocks noChangeAspect="1" noChangeArrowheads="1"/>
          </p:cNvPicPr>
          <p:nvPr/>
        </p:nvPicPr>
        <p:blipFill>
          <a:blip r:embed="rId3" cstate="print"/>
          <a:srcRect/>
          <a:stretch>
            <a:fillRect/>
          </a:stretch>
        </p:blipFill>
        <p:spPr bwMode="auto">
          <a:xfrm flipH="1">
            <a:off x="1989136" y="2355726"/>
            <a:ext cx="2798888" cy="1574375"/>
          </a:xfrm>
          <a:prstGeom prst="rect">
            <a:avLst/>
          </a:prstGeom>
          <a:noFill/>
        </p:spPr>
      </p:pic>
      <p:sp>
        <p:nvSpPr>
          <p:cNvPr id="23" name="צורה חופשית 22"/>
          <p:cNvSpPr/>
          <p:nvPr/>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1272" name="Picture 8" descr="https://s3-eu-west-1.amazonaws.com/schooly/vitkin/vitkin/%D7%9E%D7%A0%D7%95%D7%A8%D7%94.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604448" y="4652553"/>
            <a:ext cx="360040" cy="490947"/>
          </a:xfrm>
          <a:prstGeom prst="rect">
            <a:avLst/>
          </a:prstGeom>
          <a:noFill/>
        </p:spPr>
      </p:pic>
      <p:sp>
        <p:nvSpPr>
          <p:cNvPr id="28" name="TextBox 27"/>
          <p:cNvSpPr txBox="1"/>
          <p:nvPr/>
        </p:nvSpPr>
        <p:spPr>
          <a:xfrm>
            <a:off x="5868144" y="4803998"/>
            <a:ext cx="4392488" cy="415498"/>
          </a:xfrm>
          <a:prstGeom prst="rect">
            <a:avLst/>
          </a:prstGeom>
          <a:noFill/>
        </p:spPr>
        <p:txBody>
          <a:bodyPr wrap="square" rtlCol="1">
            <a:spAutoFit/>
          </a:bodyPr>
          <a:lstStyle/>
          <a:p>
            <a:pPr algn="ctr"/>
            <a:r>
              <a:rPr lang="he-IL" sz="1200" b="1" spc="300" dirty="0" smtClean="0">
                <a:ln>
                  <a:solidFill>
                    <a:srgbClr val="FFCC00"/>
                  </a:solidFill>
                </a:ln>
                <a:solidFill>
                  <a:srgbClr val="FFCC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sz="800" b="1" dirty="0" smtClean="0">
                <a:solidFill>
                  <a:schemeClr val="bg1">
                    <a:lumMod val="65000"/>
                  </a:schemeClr>
                </a:solidFill>
                <a:latin typeface="Arial Unicode MS" pitchFamily="34" charset="-128"/>
                <a:ea typeface="Arial Unicode MS" pitchFamily="34" charset="-128"/>
              </a:rPr>
              <a:t>דרך חיים נבונה בסביבת חשמל</a:t>
            </a:r>
            <a:endParaRPr lang="he-IL" sz="800" b="1" dirty="0">
              <a:solidFill>
                <a:schemeClr val="bg1">
                  <a:lumMod val="65000"/>
                </a:schemeClr>
              </a:solidFill>
              <a:latin typeface="Arial Unicode MS" pitchFamily="34" charset="-128"/>
              <a:ea typeface="Arial Unicode MS" pitchFamily="34" charset="-128"/>
            </a:endParaRPr>
          </a:p>
        </p:txBody>
      </p:sp>
      <p:sp>
        <p:nvSpPr>
          <p:cNvPr id="15" name="צורה חופשית 14"/>
          <p:cNvSpPr/>
          <p:nvPr/>
        </p:nvSpPr>
        <p:spPr>
          <a:xfrm>
            <a:off x="-108520" y="4082699"/>
            <a:ext cx="971600" cy="1080120"/>
          </a:xfrm>
          <a:custGeom>
            <a:avLst/>
            <a:gdLst>
              <a:gd name="connsiteX0" fmla="*/ 0 w 971600"/>
              <a:gd name="connsiteY0" fmla="*/ 1080120 h 1080120"/>
              <a:gd name="connsiteX1" fmla="*/ 0 w 971600"/>
              <a:gd name="connsiteY1" fmla="*/ 0 h 1080120"/>
              <a:gd name="connsiteX2" fmla="*/ 971600 w 971600"/>
              <a:gd name="connsiteY2" fmla="*/ 1080120 h 1080120"/>
              <a:gd name="connsiteX3" fmla="*/ 0 w 971600"/>
              <a:gd name="connsiteY3" fmla="*/ 1080120 h 1080120"/>
              <a:gd name="connsiteX0" fmla="*/ 0 w 971600"/>
              <a:gd name="connsiteY0" fmla="*/ 1080120 h 1080120"/>
              <a:gd name="connsiteX1" fmla="*/ 0 w 971600"/>
              <a:gd name="connsiteY1" fmla="*/ 0 h 1080120"/>
              <a:gd name="connsiteX2" fmla="*/ 323528 w 971600"/>
              <a:gd name="connsiteY2" fmla="*/ 740618 h 1080120"/>
              <a:gd name="connsiteX3" fmla="*/ 971600 w 971600"/>
              <a:gd name="connsiteY3" fmla="*/ 1080120 h 1080120"/>
              <a:gd name="connsiteX4" fmla="*/ 0 w 971600"/>
              <a:gd name="connsiteY4" fmla="*/ 1080120 h 1080120"/>
              <a:gd name="connsiteX0" fmla="*/ 0 w 971600"/>
              <a:gd name="connsiteY0" fmla="*/ 1080120 h 1080120"/>
              <a:gd name="connsiteX1" fmla="*/ 0 w 971600"/>
              <a:gd name="connsiteY1" fmla="*/ 0 h 1080120"/>
              <a:gd name="connsiteX2" fmla="*/ 251520 w 971600"/>
              <a:gd name="connsiteY2" fmla="*/ 596602 h 1080120"/>
              <a:gd name="connsiteX3" fmla="*/ 971600 w 971600"/>
              <a:gd name="connsiteY3" fmla="*/ 1080120 h 1080120"/>
              <a:gd name="connsiteX4" fmla="*/ 0 w 971600"/>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080120">
                <a:moveTo>
                  <a:pt x="0" y="1080120"/>
                </a:moveTo>
                <a:lnTo>
                  <a:pt x="0" y="0"/>
                </a:lnTo>
                <a:lnTo>
                  <a:pt x="251520" y="596602"/>
                </a:lnTo>
                <a:lnTo>
                  <a:pt x="971600" y="1080120"/>
                </a:lnTo>
                <a:lnTo>
                  <a:pt x="0" y="10801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ירח 15"/>
          <p:cNvSpPr/>
          <p:nvPr/>
        </p:nvSpPr>
        <p:spPr>
          <a:xfrm rot="19460853">
            <a:off x="107090" y="3675534"/>
            <a:ext cx="360868" cy="1844198"/>
          </a:xfrm>
          <a:prstGeom prst="mo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צורה חופשית 20"/>
          <p:cNvSpPr/>
          <p:nvPr/>
        </p:nvSpPr>
        <p:spPr>
          <a:xfrm rot="17702571">
            <a:off x="5736302" y="2689073"/>
            <a:ext cx="8677138" cy="488901"/>
          </a:xfrm>
          <a:custGeom>
            <a:avLst/>
            <a:gdLst>
              <a:gd name="connsiteX0" fmla="*/ 0 w 3384376"/>
              <a:gd name="connsiteY0" fmla="*/ 0 h 267494"/>
              <a:gd name="connsiteX1" fmla="*/ 3384376 w 3384376"/>
              <a:gd name="connsiteY1" fmla="*/ 0 h 267494"/>
              <a:gd name="connsiteX2" fmla="*/ 3384376 w 3384376"/>
              <a:gd name="connsiteY2" fmla="*/ 267494 h 267494"/>
              <a:gd name="connsiteX3" fmla="*/ 0 w 3384376"/>
              <a:gd name="connsiteY3" fmla="*/ 267494 h 267494"/>
              <a:gd name="connsiteX4" fmla="*/ 0 w 3384376"/>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85850"/>
              <a:gd name="connsiteX1" fmla="*/ 3528392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28392"/>
              <a:gd name="connsiteY0" fmla="*/ 0 h 285850"/>
              <a:gd name="connsiteX1" fmla="*/ 3513727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600372"/>
              <a:gd name="connsiteY0" fmla="*/ 0 h 285850"/>
              <a:gd name="connsiteX1" fmla="*/ 3513727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600372"/>
              <a:gd name="connsiteY0" fmla="*/ 0 h 285850"/>
              <a:gd name="connsiteX1" fmla="*/ 3557314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58236 w 3485080"/>
              <a:gd name="connsiteY0" fmla="*/ 307479 h 488901"/>
              <a:gd name="connsiteX1" fmla="*/ 3442022 w 3485080"/>
              <a:gd name="connsiteY1" fmla="*/ 0 h 488901"/>
              <a:gd name="connsiteX2" fmla="*/ 3398436 w 3485080"/>
              <a:gd name="connsiteY2" fmla="*/ 267494 h 488901"/>
              <a:gd name="connsiteX3" fmla="*/ 28724 w 3485080"/>
              <a:gd name="connsiteY3" fmla="*/ 267494 h 488901"/>
              <a:gd name="connsiteX4" fmla="*/ 58236 w 3485080"/>
              <a:gd name="connsiteY4" fmla="*/ 307479 h 48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80" h="488901">
                <a:moveTo>
                  <a:pt x="58236" y="307479"/>
                </a:moveTo>
                <a:cubicBezTo>
                  <a:pt x="1047509" y="488901"/>
                  <a:pt x="2135403" y="285850"/>
                  <a:pt x="3442022" y="0"/>
                </a:cubicBezTo>
                <a:cubicBezTo>
                  <a:pt x="3408349" y="89165"/>
                  <a:pt x="3485080" y="64029"/>
                  <a:pt x="3398436" y="267494"/>
                </a:cubicBezTo>
                <a:lnTo>
                  <a:pt x="28724" y="267494"/>
                </a:lnTo>
                <a:cubicBezTo>
                  <a:pt x="0" y="178329"/>
                  <a:pt x="226037" y="472844"/>
                  <a:pt x="58236" y="30747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צורה חופשית 26"/>
          <p:cNvSpPr/>
          <p:nvPr/>
        </p:nvSpPr>
        <p:spPr>
          <a:xfrm>
            <a:off x="1187624" y="0"/>
            <a:ext cx="6768752" cy="267494"/>
          </a:xfrm>
          <a:custGeom>
            <a:avLst/>
            <a:gdLst>
              <a:gd name="connsiteX0" fmla="*/ 0 w 6552728"/>
              <a:gd name="connsiteY0" fmla="*/ 0 h 267494"/>
              <a:gd name="connsiteX1" fmla="*/ 6552728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6120680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04656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288032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288032 w 6552728"/>
              <a:gd name="connsiteY4" fmla="*/ 0 h 267494"/>
              <a:gd name="connsiteX0" fmla="*/ 36004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360040 w 6552728"/>
              <a:gd name="connsiteY4" fmla="*/ 0 h 267494"/>
              <a:gd name="connsiteX0" fmla="*/ 400852 w 6593540"/>
              <a:gd name="connsiteY0" fmla="*/ 0 h 267494"/>
              <a:gd name="connsiteX1" fmla="*/ 6017476 w 6593540"/>
              <a:gd name="connsiteY1" fmla="*/ 0 h 267494"/>
              <a:gd name="connsiteX2" fmla="*/ 6593540 w 6593540"/>
              <a:gd name="connsiteY2" fmla="*/ 267494 h 267494"/>
              <a:gd name="connsiteX3" fmla="*/ 40812 w 6593540"/>
              <a:gd name="connsiteY3" fmla="*/ 267494 h 267494"/>
              <a:gd name="connsiteX4" fmla="*/ 400852 w 6593540"/>
              <a:gd name="connsiteY4" fmla="*/ 0 h 267494"/>
              <a:gd name="connsiteX0" fmla="*/ 504056 w 6696744"/>
              <a:gd name="connsiteY0" fmla="*/ 0 h 267494"/>
              <a:gd name="connsiteX1" fmla="*/ 6120680 w 6696744"/>
              <a:gd name="connsiteY1" fmla="*/ 0 h 267494"/>
              <a:gd name="connsiteX2" fmla="*/ 6696744 w 6696744"/>
              <a:gd name="connsiteY2" fmla="*/ 267494 h 267494"/>
              <a:gd name="connsiteX3" fmla="*/ 0 w 6696744"/>
              <a:gd name="connsiteY3" fmla="*/ 267494 h 267494"/>
              <a:gd name="connsiteX4" fmla="*/ 504056 w 6696744"/>
              <a:gd name="connsiteY4" fmla="*/ 0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744" h="267494">
                <a:moveTo>
                  <a:pt x="504056" y="0"/>
                </a:moveTo>
                <a:lnTo>
                  <a:pt x="6120680" y="0"/>
                </a:lnTo>
                <a:lnTo>
                  <a:pt x="6696744" y="267494"/>
                </a:lnTo>
                <a:lnTo>
                  <a:pt x="0" y="267494"/>
                </a:lnTo>
                <a:cubicBezTo>
                  <a:pt x="120013" y="178329"/>
                  <a:pt x="103204" y="212990"/>
                  <a:pt x="504056" y="0"/>
                </a:cubicBezTo>
                <a:close/>
              </a:path>
            </a:pathLst>
          </a:custGeom>
          <a:solidFill>
            <a:srgbClr val="00206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p:cNvPicPr>
            <a:picLocks noChangeAspect="1"/>
          </p:cNvPicPr>
          <p:nvPr/>
        </p:nvPicPr>
        <p:blipFill>
          <a:blip r:embed="rId5" cstate="print"/>
          <a:stretch>
            <a:fillRect/>
          </a:stretch>
        </p:blipFill>
        <p:spPr>
          <a:xfrm>
            <a:off x="287524" y="1310700"/>
            <a:ext cx="4020966" cy="2675770"/>
          </a:xfrm>
          <a:prstGeom prst="rect">
            <a:avLst/>
          </a:prstGeom>
          <a:ln>
            <a:noFill/>
          </a:ln>
          <a:effectLst>
            <a:softEdge rad="112500"/>
          </a:effectLst>
        </p:spPr>
      </p:pic>
      <p:sp>
        <p:nvSpPr>
          <p:cNvPr id="24" name="TextBox 23"/>
          <p:cNvSpPr txBox="1"/>
          <p:nvPr/>
        </p:nvSpPr>
        <p:spPr>
          <a:xfrm>
            <a:off x="4543575" y="1265474"/>
            <a:ext cx="4309098" cy="2062103"/>
          </a:xfrm>
          <a:prstGeom prst="rect">
            <a:avLst/>
          </a:prstGeom>
          <a:noFill/>
        </p:spPr>
        <p:txBody>
          <a:bodyPr wrap="square" rtlCol="1">
            <a:spAutoFit/>
          </a:bodyPr>
          <a:lstStyle/>
          <a:p>
            <a:pPr algn="ctr"/>
            <a:r>
              <a:rPr lang="ar-SA" sz="3200" b="1" spc="300" dirty="0" smtClean="0">
                <a:solidFill>
                  <a:srgbClr val="002060"/>
                </a:solidFill>
                <a:latin typeface="Arial" panose="020B0604020202020204" pitchFamily="34" charset="0"/>
                <a:ea typeface="Carmela" pitchFamily="2" charset="-79"/>
                <a:cs typeface="Arial" panose="020B0604020202020204" pitchFamily="34" charset="0"/>
              </a:rPr>
              <a:t>قبل اختراع الكهرباء كانوا يستعملون مواد مختلفة لإضاءة المكان، </a:t>
            </a:r>
            <a:r>
              <a:rPr lang="ar-SA" sz="3200" b="1" spc="300" dirty="0" err="1" smtClean="0">
                <a:solidFill>
                  <a:srgbClr val="002060"/>
                </a:solidFill>
                <a:latin typeface="Arial" panose="020B0604020202020204" pitchFamily="34" charset="0"/>
                <a:ea typeface="Carmela" pitchFamily="2" charset="-79"/>
                <a:cs typeface="Arial" panose="020B0604020202020204" pitchFamily="34" charset="0"/>
              </a:rPr>
              <a:t>منها </a:t>
            </a:r>
            <a:r>
              <a:rPr lang="ar-SA" sz="3200" b="1" spc="300" dirty="0" smtClean="0">
                <a:solidFill>
                  <a:srgbClr val="002060"/>
                </a:solidFill>
                <a:latin typeface="Arial" panose="020B0604020202020204" pitchFamily="34" charset="0"/>
                <a:ea typeface="Carmela" pitchFamily="2" charset="-79"/>
                <a:cs typeface="Arial" panose="020B0604020202020204" pitchFamily="34" charset="0"/>
              </a:rPr>
              <a:t>: زيت، نفط، وقود.</a:t>
            </a:r>
            <a:endParaRPr lang="he-IL" sz="3200" b="1" dirty="0">
              <a:solidFill>
                <a:srgbClr val="002060"/>
              </a:solidFill>
              <a:latin typeface="Arial" panose="020B0604020202020204" pitchFamily="34" charset="0"/>
              <a:ea typeface="Carmela" pitchFamily="2" charset="-79"/>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483518"/>
            <a:ext cx="7772400" cy="720080"/>
          </a:xfrm>
        </p:spPr>
        <p:txBody>
          <a:bodyPr/>
          <a:lstStyle/>
          <a:p>
            <a:r>
              <a:rPr lang="he-IL" sz="3600" b="1" dirty="0" smtClean="0">
                <a:solidFill>
                  <a:srgbClr val="FF0000"/>
                </a:solidFill>
                <a:effectLst>
                  <a:outerShdw blurRad="38100" dist="38100" dir="2700000" algn="tl">
                    <a:srgbClr val="000000">
                      <a:alpha val="43137"/>
                    </a:srgbClr>
                  </a:outerShdw>
                </a:effectLst>
                <a:cs typeface="+mn-cs"/>
              </a:rPr>
              <a:t>"</a:t>
            </a:r>
            <a:r>
              <a:rPr lang="ar-SA" sz="3600" b="1" dirty="0" err="1" smtClean="0">
                <a:solidFill>
                  <a:srgbClr val="FF0000"/>
                </a:solidFill>
                <a:effectLst>
                  <a:outerShdw blurRad="38100" dist="38100" dir="2700000" algn="tl">
                    <a:srgbClr val="000000">
                      <a:alpha val="43137"/>
                    </a:srgbClr>
                  </a:outerShdw>
                </a:effectLst>
                <a:cs typeface="+mn-cs"/>
              </a:rPr>
              <a:t>بنيمين</a:t>
            </a:r>
            <a:r>
              <a:rPr lang="ar-SA" sz="3600" b="1" dirty="0" smtClean="0">
                <a:solidFill>
                  <a:srgbClr val="FF0000"/>
                </a:solidFill>
                <a:effectLst>
                  <a:outerShdw blurRad="38100" dist="38100" dir="2700000" algn="tl">
                    <a:srgbClr val="000000">
                      <a:alpha val="43137"/>
                    </a:srgbClr>
                  </a:outerShdw>
                </a:effectLst>
                <a:cs typeface="+mn-cs"/>
              </a:rPr>
              <a:t> </a:t>
            </a:r>
            <a:r>
              <a:rPr lang="ar-SA" sz="3600" b="1" dirty="0" err="1" smtClean="0">
                <a:solidFill>
                  <a:srgbClr val="FF0000"/>
                </a:solidFill>
                <a:effectLst>
                  <a:outerShdw blurRad="38100" dist="38100" dir="2700000" algn="tl">
                    <a:srgbClr val="000000">
                      <a:alpha val="43137"/>
                    </a:srgbClr>
                  </a:outerShdw>
                </a:effectLst>
                <a:cs typeface="+mn-cs"/>
              </a:rPr>
              <a:t>زيئاب</a:t>
            </a:r>
            <a:r>
              <a:rPr lang="ar-SA" sz="3600" b="1" dirty="0" smtClean="0">
                <a:solidFill>
                  <a:srgbClr val="FF0000"/>
                </a:solidFill>
                <a:effectLst>
                  <a:outerShdw blurRad="38100" dist="38100" dir="2700000" algn="tl">
                    <a:srgbClr val="000000">
                      <a:alpha val="43137"/>
                    </a:srgbClr>
                  </a:outerShdw>
                </a:effectLst>
                <a:cs typeface="+mn-cs"/>
              </a:rPr>
              <a:t> </a:t>
            </a:r>
            <a:r>
              <a:rPr lang="ar-SA" sz="3600" b="1" dirty="0" err="1" smtClean="0">
                <a:solidFill>
                  <a:srgbClr val="FF0000"/>
                </a:solidFill>
                <a:effectLst>
                  <a:outerShdw blurRad="38100" dist="38100" dir="2700000" algn="tl">
                    <a:srgbClr val="000000">
                      <a:alpha val="43137"/>
                    </a:srgbClr>
                  </a:outerShdw>
                </a:effectLst>
                <a:cs typeface="+mn-cs"/>
              </a:rPr>
              <a:t>هرتس</a:t>
            </a:r>
            <a:r>
              <a:rPr lang="he-IL" sz="3600" b="1" dirty="0" smtClean="0">
                <a:solidFill>
                  <a:srgbClr val="FF0000"/>
                </a:solidFill>
                <a:effectLst>
                  <a:outerShdw blurRad="38100" dist="38100" dir="2700000" algn="tl">
                    <a:srgbClr val="000000">
                      <a:alpha val="43137"/>
                    </a:srgbClr>
                  </a:outerShdw>
                </a:effectLst>
                <a:cs typeface="+mn-cs"/>
              </a:rPr>
              <a:t>"</a:t>
            </a:r>
            <a:r>
              <a:rPr lang="he-IL" sz="3600" b="1" dirty="0" smtClean="0">
                <a:solidFill>
                  <a:srgbClr val="FF0000"/>
                </a:solidFill>
                <a:effectLst>
                  <a:outerShdw blurRad="38100" dist="38100" dir="2700000" algn="tl">
                    <a:srgbClr val="000000">
                      <a:alpha val="43137"/>
                    </a:srgbClr>
                  </a:outerShdw>
                </a:effectLst>
              </a:rPr>
              <a:t/>
            </a:r>
            <a:br>
              <a:rPr lang="he-IL" sz="3600" b="1" dirty="0" smtClean="0">
                <a:solidFill>
                  <a:srgbClr val="FF0000"/>
                </a:solidFill>
                <a:effectLst>
                  <a:outerShdw blurRad="38100" dist="38100" dir="2700000" algn="tl">
                    <a:srgbClr val="000000">
                      <a:alpha val="43137"/>
                    </a:srgbClr>
                  </a:outerShdw>
                </a:effectLst>
              </a:rPr>
            </a:br>
            <a:endParaRPr lang="he-IL" sz="36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611560" y="2787774"/>
            <a:ext cx="6400800" cy="1656184"/>
          </a:xfrm>
        </p:spPr>
        <p:txBody>
          <a:bodyPr>
            <a:normAutofit/>
          </a:bodyPr>
          <a:lstStyle/>
          <a:p>
            <a:r>
              <a:rPr lang="he-IL" sz="2400" b="1" i="1" dirty="0" smtClean="0">
                <a:solidFill>
                  <a:schemeClr val="tx1"/>
                </a:solidFill>
              </a:rPr>
              <a:t>"</a:t>
            </a:r>
            <a:r>
              <a:rPr lang="ar-SA" sz="2400" b="1" i="1" dirty="0" smtClean="0">
                <a:solidFill>
                  <a:schemeClr val="tx1"/>
                </a:solidFill>
              </a:rPr>
              <a:t>اخترعوا الكهرباء لإضاءة لحل مشكلة </a:t>
            </a:r>
            <a:r>
              <a:rPr lang="ar-SA" sz="2400" b="1" i="1" smtClean="0">
                <a:solidFill>
                  <a:schemeClr val="tx1"/>
                </a:solidFill>
              </a:rPr>
              <a:t>الظلام وإضاءة </a:t>
            </a:r>
            <a:r>
              <a:rPr lang="ar-SA" sz="2400" b="1" i="1" dirty="0" smtClean="0">
                <a:solidFill>
                  <a:schemeClr val="tx1"/>
                </a:solidFill>
              </a:rPr>
              <a:t>المكان</a:t>
            </a:r>
            <a:r>
              <a:rPr lang="he-IL" sz="2400" b="1" i="1" dirty="0" smtClean="0">
                <a:solidFill>
                  <a:schemeClr val="tx1"/>
                </a:solidFill>
              </a:rPr>
              <a:t>"</a:t>
            </a:r>
            <a:endParaRPr lang="en-US" sz="2400" b="1" i="1" dirty="0" smtClean="0">
              <a:solidFill>
                <a:schemeClr val="tx1"/>
              </a:solidFill>
            </a:endParaRPr>
          </a:p>
          <a:p>
            <a:pPr algn="l"/>
            <a:endParaRPr lang="he-IL" sz="2400" dirty="0">
              <a:solidFill>
                <a:schemeClr val="tx1"/>
              </a:solidFill>
            </a:endParaRPr>
          </a:p>
        </p:txBody>
      </p:sp>
      <p:pic>
        <p:nvPicPr>
          <p:cNvPr id="4" name="תמונה 3"/>
          <p:cNvPicPr/>
          <p:nvPr/>
        </p:nvPicPr>
        <p:blipFill>
          <a:blip r:embed="rId2" cstate="print">
            <a:extLst>
              <a:ext uri="{28A0092B-C50C-407E-A947-70E740481C1C}">
                <a14:useLocalDpi xmlns="" xmlns:a14="http://schemas.microsoft.com/office/drawing/2010/main" val="0"/>
              </a:ext>
            </a:extLst>
          </a:blip>
          <a:stretch>
            <a:fillRect/>
          </a:stretch>
        </p:blipFill>
        <p:spPr>
          <a:xfrm>
            <a:off x="7524328" y="2616876"/>
            <a:ext cx="1111498" cy="1609844"/>
          </a:xfrm>
          <a:prstGeom prst="rect">
            <a:avLst/>
          </a:prstGeom>
        </p:spPr>
      </p:pic>
      <p:sp>
        <p:nvSpPr>
          <p:cNvPr id="5" name="TextBox 4"/>
          <p:cNvSpPr txBox="1"/>
          <p:nvPr/>
        </p:nvSpPr>
        <p:spPr>
          <a:xfrm>
            <a:off x="755576" y="1563638"/>
            <a:ext cx="7920880" cy="830997"/>
          </a:xfrm>
          <a:prstGeom prst="rect">
            <a:avLst/>
          </a:prstGeom>
          <a:noFill/>
        </p:spPr>
        <p:txBody>
          <a:bodyPr wrap="square" rtlCol="0">
            <a:spAutoFit/>
          </a:bodyPr>
          <a:lstStyle/>
          <a:p>
            <a:r>
              <a:rPr lang="ar-SA" sz="2400" dirty="0" smtClean="0">
                <a:solidFill>
                  <a:srgbClr val="002060"/>
                </a:solidFill>
              </a:rPr>
              <a:t>تصور الدولة اليهودية على انها متقدمة من حيث استعمالاتها لتكنولوجيا مختلفة منها الكهرباء</a:t>
            </a:r>
            <a:r>
              <a:rPr lang="en-US" sz="2400" dirty="0" smtClean="0">
                <a:solidFill>
                  <a:srgbClr val="002060"/>
                </a:solidFill>
              </a:rPr>
              <a:t>:</a:t>
            </a:r>
            <a:r>
              <a:rPr lang="he-IL" sz="2400" dirty="0" smtClean="0">
                <a:solidFill>
                  <a:srgbClr val="002060"/>
                </a:solidFill>
              </a:rPr>
              <a:t>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915566"/>
            <a:ext cx="7772400" cy="1102519"/>
          </a:xfrm>
        </p:spPr>
        <p:txBody>
          <a:bodyPr/>
          <a:lstStyle/>
          <a:p>
            <a:pPr lvl="0"/>
            <a:r>
              <a:rPr lang="he-IL" sz="3600" b="1" dirty="0">
                <a:solidFill>
                  <a:srgbClr val="FF0000"/>
                </a:solidFill>
                <a:effectLst>
                  <a:outerShdw blurRad="38100" dist="38100" dir="2700000" algn="tl">
                    <a:srgbClr val="000000">
                      <a:alpha val="43137"/>
                    </a:srgbClr>
                  </a:outerShdw>
                </a:effectLst>
                <a:cs typeface="+mn-cs"/>
              </a:rPr>
              <a:t>1901- </a:t>
            </a:r>
            <a:r>
              <a:rPr lang="ar-SA" sz="3600" b="1" dirty="0" smtClean="0">
                <a:solidFill>
                  <a:srgbClr val="FF0000"/>
                </a:solidFill>
                <a:effectLst>
                  <a:outerShdw blurRad="38100" dist="38100" dir="2700000" algn="tl">
                    <a:srgbClr val="000000">
                      <a:alpha val="43137"/>
                    </a:srgbClr>
                  </a:outerShdw>
                </a:effectLst>
                <a:cs typeface="+mn-cs"/>
              </a:rPr>
              <a:t>يصف الكاتب </a:t>
            </a:r>
            <a:r>
              <a:rPr lang="ar-SA" sz="3600" b="1" dirty="0" err="1" smtClean="0">
                <a:solidFill>
                  <a:srgbClr val="FF0000"/>
                </a:solidFill>
                <a:effectLst>
                  <a:outerShdw blurRad="38100" dist="38100" dir="2700000" algn="tl">
                    <a:srgbClr val="000000">
                      <a:alpha val="43137"/>
                    </a:srgbClr>
                  </a:outerShdw>
                </a:effectLst>
                <a:cs typeface="+mn-cs"/>
              </a:rPr>
              <a:t>شلوم</a:t>
            </a:r>
            <a:r>
              <a:rPr lang="ar-SA" sz="3600" b="1" dirty="0" smtClean="0">
                <a:solidFill>
                  <a:srgbClr val="FF0000"/>
                </a:solidFill>
                <a:effectLst>
                  <a:outerShdw blurRad="38100" dist="38100" dir="2700000" algn="tl">
                    <a:srgbClr val="000000">
                      <a:alpha val="43137"/>
                    </a:srgbClr>
                  </a:outerShdw>
                </a:effectLst>
                <a:cs typeface="+mn-cs"/>
              </a:rPr>
              <a:t> </a:t>
            </a:r>
            <a:r>
              <a:rPr lang="ar-SA" sz="3600" b="1" dirty="0" err="1" smtClean="0">
                <a:solidFill>
                  <a:srgbClr val="FF0000"/>
                </a:solidFill>
                <a:effectLst>
                  <a:outerShdw blurRad="38100" dist="38100" dir="2700000" algn="tl">
                    <a:srgbClr val="000000">
                      <a:alpha val="43137"/>
                    </a:srgbClr>
                  </a:outerShdw>
                </a:effectLst>
                <a:cs typeface="+mn-cs"/>
              </a:rPr>
              <a:t>عليخم</a:t>
            </a:r>
            <a:r>
              <a:rPr lang="ar-SA" sz="3600" b="1" dirty="0" smtClean="0">
                <a:solidFill>
                  <a:srgbClr val="FF0000"/>
                </a:solidFill>
                <a:effectLst>
                  <a:outerShdw blurRad="38100" dist="38100" dir="2700000" algn="tl">
                    <a:srgbClr val="000000">
                      <a:alpha val="43137"/>
                    </a:srgbClr>
                  </a:outerShdw>
                </a:effectLst>
                <a:cs typeface="+mn-cs"/>
              </a:rPr>
              <a:t> بكتابه المطبخ الحديث في اسرائيل </a:t>
            </a:r>
            <a:r>
              <a:rPr lang="ar-SA" sz="3600" b="1" dirty="0" err="1" smtClean="0">
                <a:solidFill>
                  <a:srgbClr val="FF0000"/>
                </a:solidFill>
                <a:effectLst>
                  <a:outerShdw blurRad="38100" dist="38100" dir="2700000" algn="tl">
                    <a:srgbClr val="000000">
                      <a:alpha val="43137"/>
                    </a:srgbClr>
                  </a:outerShdw>
                </a:effectLst>
                <a:cs typeface="+mn-cs"/>
              </a:rPr>
              <a:t>بانه:</a:t>
            </a:r>
            <a:r>
              <a:rPr lang="ar-SA" sz="3600" b="1" dirty="0" smtClean="0">
                <a:solidFill>
                  <a:srgbClr val="FF0000"/>
                </a:solidFill>
                <a:effectLst>
                  <a:outerShdw blurRad="38100" dist="38100" dir="2700000" algn="tl">
                    <a:srgbClr val="000000">
                      <a:alpha val="43137"/>
                    </a:srgbClr>
                  </a:outerShdw>
                </a:effectLst>
                <a:cs typeface="+mn-cs"/>
              </a:rPr>
              <a:t/>
            </a:r>
            <a:br>
              <a:rPr lang="ar-SA" sz="3600" b="1" dirty="0" smtClean="0">
                <a:solidFill>
                  <a:srgbClr val="FF0000"/>
                </a:solidFill>
                <a:effectLst>
                  <a:outerShdw blurRad="38100" dist="38100" dir="2700000" algn="tl">
                    <a:srgbClr val="000000">
                      <a:alpha val="43137"/>
                    </a:srgbClr>
                  </a:outerShdw>
                </a:effectLst>
                <a:cs typeface="+mn-cs"/>
              </a:rPr>
            </a:br>
            <a:endParaRPr lang="en-US" sz="3600" b="1" dirty="0">
              <a:solidFill>
                <a:srgbClr val="FF0000"/>
              </a:solidFill>
              <a:effectLst>
                <a:outerShdw blurRad="38100" dist="38100" dir="2700000" algn="tl">
                  <a:srgbClr val="000000">
                    <a:alpha val="43137"/>
                  </a:srgbClr>
                </a:outerShdw>
              </a:effectLst>
              <a:cs typeface="+mn-cs"/>
            </a:endParaRPr>
          </a:p>
        </p:txBody>
      </p:sp>
      <p:pic>
        <p:nvPicPr>
          <p:cNvPr id="4" name="תמונה 3"/>
          <p:cNvPicPr/>
          <p:nvPr/>
        </p:nvPicPr>
        <p:blipFill>
          <a:blip r:embed="rId2" cstate="print">
            <a:extLst>
              <a:ext uri="{28A0092B-C50C-407E-A947-70E740481C1C}">
                <a14:useLocalDpi xmlns="" xmlns:a14="http://schemas.microsoft.com/office/drawing/2010/main" val="0"/>
              </a:ext>
            </a:extLst>
          </a:blip>
          <a:stretch>
            <a:fillRect/>
          </a:stretch>
        </p:blipFill>
        <p:spPr>
          <a:xfrm>
            <a:off x="1835696" y="2427734"/>
            <a:ext cx="5616624" cy="2520280"/>
          </a:xfrm>
          <a:prstGeom prst="rect">
            <a:avLst/>
          </a:prstGeom>
        </p:spPr>
      </p:pic>
      <p:sp>
        <p:nvSpPr>
          <p:cNvPr id="5" name="TextBox 4"/>
          <p:cNvSpPr txBox="1"/>
          <p:nvPr/>
        </p:nvSpPr>
        <p:spPr>
          <a:xfrm>
            <a:off x="1835696" y="2427734"/>
            <a:ext cx="5544616"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ar-SA" dirty="0" smtClean="0">
                <a:solidFill>
                  <a:srgbClr val="002060"/>
                </a:solidFill>
              </a:rPr>
              <a:t>في المطبخ الحديث </a:t>
            </a:r>
            <a:r>
              <a:rPr lang="ar-SA" dirty="0" err="1" smtClean="0">
                <a:solidFill>
                  <a:srgbClr val="002060"/>
                </a:solidFill>
              </a:rPr>
              <a:t>يوجد </a:t>
            </a:r>
            <a:r>
              <a:rPr lang="ar-SA" dirty="0" smtClean="0">
                <a:solidFill>
                  <a:srgbClr val="002060"/>
                </a:solidFill>
              </a:rPr>
              <a:t>: صنبور ماء بارد صنبور ماء دافئ صنبور </a:t>
            </a:r>
            <a:r>
              <a:rPr lang="ar-SA" dirty="0" err="1" smtClean="0">
                <a:solidFill>
                  <a:srgbClr val="002060"/>
                </a:solidFill>
              </a:rPr>
              <a:t>كهرباء </a:t>
            </a:r>
            <a:r>
              <a:rPr lang="ar-SA" dirty="0" smtClean="0">
                <a:solidFill>
                  <a:srgbClr val="002060"/>
                </a:solidFill>
              </a:rPr>
              <a:t>(نار ونور</a:t>
            </a:r>
            <a:r>
              <a:rPr lang="ar-SA" dirty="0" err="1" smtClean="0">
                <a:solidFill>
                  <a:srgbClr val="002060"/>
                </a:solidFill>
              </a:rPr>
              <a:t>)</a:t>
            </a:r>
            <a:endParaRPr lang="he-IL" dirty="0">
              <a:solidFill>
                <a:srgbClr val="002060"/>
              </a:solidFill>
            </a:endParaRPr>
          </a:p>
        </p:txBody>
      </p:sp>
    </p:spTree>
    <p:extLst>
      <p:ext uri="{BB962C8B-B14F-4D97-AF65-F5344CB8AC3E}">
        <p14:creationId xmlns="" xmlns:p14="http://schemas.microsoft.com/office/powerpoint/2010/main" val="167527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699542"/>
            <a:ext cx="7772400" cy="1102519"/>
          </a:xfrm>
        </p:spPr>
        <p:txBody>
          <a:bodyPr/>
          <a:lstStyle/>
          <a:p>
            <a:pPr lvl="0"/>
            <a:r>
              <a:rPr lang="he-IL" sz="4000" b="1" dirty="0">
                <a:solidFill>
                  <a:srgbClr val="FF0000"/>
                </a:solidFill>
                <a:effectLst>
                  <a:outerShdw blurRad="38100" dist="38100" dir="2700000" algn="tl">
                    <a:srgbClr val="000000">
                      <a:alpha val="43137"/>
                    </a:srgbClr>
                  </a:outerShdw>
                </a:effectLst>
                <a:cs typeface="+mn-cs"/>
              </a:rPr>
              <a:t>1923- </a:t>
            </a:r>
            <a:r>
              <a:rPr lang="ar-SA" sz="4000" b="1" dirty="0" smtClean="0">
                <a:solidFill>
                  <a:srgbClr val="FF0000"/>
                </a:solidFill>
                <a:effectLst>
                  <a:outerShdw blurRad="38100" dist="38100" dir="2700000" algn="tl">
                    <a:srgbClr val="000000">
                      <a:alpha val="43137"/>
                    </a:srgbClr>
                  </a:outerShdw>
                </a:effectLst>
                <a:cs typeface="+mn-cs"/>
              </a:rPr>
              <a:t>نقطة تحول كبيرة</a:t>
            </a:r>
            <a:r>
              <a:rPr lang="en-US" dirty="0"/>
              <a:t/>
            </a:r>
            <a:br>
              <a:rPr lang="en-US" dirty="0"/>
            </a:br>
            <a:endParaRPr lang="he-IL" dirty="0"/>
          </a:p>
        </p:txBody>
      </p:sp>
      <p:sp>
        <p:nvSpPr>
          <p:cNvPr id="3" name="כותרת משנה 2"/>
          <p:cNvSpPr>
            <a:spLocks noGrp="1"/>
          </p:cNvSpPr>
          <p:nvPr>
            <p:ph type="subTitle" idx="1"/>
          </p:nvPr>
        </p:nvSpPr>
        <p:spPr>
          <a:xfrm>
            <a:off x="2411760" y="1802061"/>
            <a:ext cx="6400800" cy="1314450"/>
          </a:xfrm>
        </p:spPr>
        <p:txBody>
          <a:bodyPr>
            <a:noAutofit/>
          </a:bodyPr>
          <a:lstStyle/>
          <a:p>
            <a:pPr algn="r"/>
            <a:r>
              <a:rPr lang="ar-SA" sz="2800" dirty="0" smtClean="0">
                <a:solidFill>
                  <a:srgbClr val="002060"/>
                </a:solidFill>
                <a:latin typeface="+mj-lt"/>
                <a:ea typeface="+mj-ea"/>
              </a:rPr>
              <a:t>بدأ بنحس </a:t>
            </a:r>
            <a:r>
              <a:rPr lang="ar-SA" sz="2800" dirty="0" err="1" smtClean="0">
                <a:solidFill>
                  <a:srgbClr val="002060"/>
                </a:solidFill>
                <a:latin typeface="+mj-lt"/>
                <a:ea typeface="+mj-ea"/>
              </a:rPr>
              <a:t>روطنبرج</a:t>
            </a:r>
            <a:r>
              <a:rPr lang="ar-SA" sz="2800" dirty="0" smtClean="0">
                <a:solidFill>
                  <a:srgbClr val="002060"/>
                </a:solidFill>
                <a:latin typeface="+mj-lt"/>
                <a:ea typeface="+mj-ea"/>
              </a:rPr>
              <a:t> مهندس </a:t>
            </a:r>
            <a:r>
              <a:rPr lang="ar-SA" sz="2800" dirty="0" err="1" smtClean="0">
                <a:solidFill>
                  <a:srgbClr val="002060"/>
                </a:solidFill>
                <a:latin typeface="+mj-lt"/>
                <a:ea typeface="+mj-ea"/>
              </a:rPr>
              <a:t>المياة</a:t>
            </a:r>
            <a:r>
              <a:rPr lang="ar-SA" sz="2800" dirty="0" smtClean="0">
                <a:solidFill>
                  <a:srgbClr val="002060"/>
                </a:solidFill>
                <a:latin typeface="+mj-lt"/>
                <a:ea typeface="+mj-ea"/>
              </a:rPr>
              <a:t> والناشط الصهيوني بإنشاء اللجنة الانتخابية المستقلة وأول محطة لتوليد الكهرباء في تل ابيب وحيفا </a:t>
            </a:r>
            <a:r>
              <a:rPr lang="ar-SA" sz="2800" dirty="0" err="1" smtClean="0">
                <a:solidFill>
                  <a:srgbClr val="002060"/>
                </a:solidFill>
                <a:latin typeface="+mj-lt"/>
                <a:ea typeface="+mj-ea"/>
              </a:rPr>
              <a:t>وطبريا</a:t>
            </a:r>
            <a:r>
              <a:rPr lang="ar-SA" sz="2800" dirty="0" smtClean="0">
                <a:solidFill>
                  <a:srgbClr val="002060"/>
                </a:solidFill>
                <a:latin typeface="+mj-lt"/>
                <a:ea typeface="+mj-ea"/>
              </a:rPr>
              <a:t> </a:t>
            </a:r>
            <a:r>
              <a:rPr lang="ar-SA" sz="2800" dirty="0" err="1" smtClean="0">
                <a:solidFill>
                  <a:srgbClr val="002060"/>
                </a:solidFill>
                <a:latin typeface="+mj-lt"/>
                <a:ea typeface="+mj-ea"/>
              </a:rPr>
              <a:t>.</a:t>
            </a:r>
            <a:endParaRPr lang="he-IL" sz="2800" dirty="0">
              <a:solidFill>
                <a:srgbClr val="002060"/>
              </a:solidFill>
              <a:latin typeface="+mj-lt"/>
              <a:ea typeface="+mj-ea"/>
            </a:endParaRPr>
          </a:p>
        </p:txBody>
      </p:sp>
      <p:pic>
        <p:nvPicPr>
          <p:cNvPr id="6" name="תמונה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1440" y="1707654"/>
            <a:ext cx="2113522" cy="2088232"/>
          </a:xfrm>
          <a:prstGeom prst="rect">
            <a:avLst/>
          </a:prstGeom>
        </p:spPr>
      </p:pic>
    </p:spTree>
    <p:extLst>
      <p:ext uri="{BB962C8B-B14F-4D97-AF65-F5344CB8AC3E}">
        <p14:creationId xmlns="" xmlns:p14="http://schemas.microsoft.com/office/powerpoint/2010/main" val="3547851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46460" y="173087"/>
            <a:ext cx="7772400" cy="1102519"/>
          </a:xfrm>
        </p:spPr>
        <p:txBody>
          <a:bodyPr/>
          <a:lstStyle/>
          <a:p>
            <a:r>
              <a:rPr lang="ar-SA" sz="4000" b="1" dirty="0" smtClean="0">
                <a:solidFill>
                  <a:srgbClr val="FF0000"/>
                </a:solidFill>
              </a:rPr>
              <a:t>كيف يوجد لنا كهرباء في المنزل</a:t>
            </a:r>
            <a:r>
              <a:rPr lang="he-IL" sz="4000" b="1" dirty="0" smtClean="0">
                <a:solidFill>
                  <a:srgbClr val="FF0000"/>
                </a:solidFill>
              </a:rPr>
              <a:t>?</a:t>
            </a:r>
            <a:endParaRPr lang="he-IL" sz="4000" b="1" dirty="0">
              <a:solidFill>
                <a:srgbClr val="FF0000"/>
              </a:solidFill>
              <a:effectLst>
                <a:outerShdw blurRad="38100" dist="38100" dir="2700000" algn="tl">
                  <a:srgbClr val="000000">
                    <a:alpha val="43137"/>
                  </a:srgbClr>
                </a:outerShdw>
              </a:effectLst>
              <a:cs typeface="+mn-cs"/>
            </a:endParaRPr>
          </a:p>
        </p:txBody>
      </p:sp>
      <p:sp>
        <p:nvSpPr>
          <p:cNvPr id="3" name="כותרת משנה 2"/>
          <p:cNvSpPr>
            <a:spLocks noGrp="1"/>
          </p:cNvSpPr>
          <p:nvPr>
            <p:ph type="subTitle" idx="1"/>
          </p:nvPr>
        </p:nvSpPr>
        <p:spPr>
          <a:xfrm>
            <a:off x="4532660" y="1203598"/>
            <a:ext cx="4176464" cy="3888432"/>
          </a:xfrm>
        </p:spPr>
        <p:txBody>
          <a:bodyPr>
            <a:normAutofit fontScale="92500"/>
          </a:bodyPr>
          <a:lstStyle/>
          <a:p>
            <a:pPr marL="457200" lvl="0" indent="-457200" algn="r">
              <a:lnSpc>
                <a:spcPct val="110000"/>
              </a:lnSpc>
              <a:buFont typeface="Arial" panose="020B0604020202020204" pitchFamily="34" charset="0"/>
              <a:buChar char="•"/>
            </a:pPr>
            <a:r>
              <a:rPr lang="he-IL" sz="2400" b="1" dirty="0" smtClean="0">
                <a:solidFill>
                  <a:srgbClr val="002060"/>
                </a:solidFill>
              </a:rPr>
              <a:t>1878</a:t>
            </a:r>
            <a:r>
              <a:rPr lang="he-IL" sz="2400" dirty="0" smtClean="0">
                <a:solidFill>
                  <a:srgbClr val="002060"/>
                </a:solidFill>
              </a:rPr>
              <a:t>- </a:t>
            </a:r>
            <a:r>
              <a:rPr lang="ar-SA" sz="2400" dirty="0" smtClean="0">
                <a:solidFill>
                  <a:srgbClr val="002060"/>
                </a:solidFill>
              </a:rPr>
              <a:t>توماس اديسون مخترع المصباح الكهربائي- مصباح الكهربائي </a:t>
            </a:r>
            <a:r>
              <a:rPr lang="ar-SA" sz="2400" dirty="0" err="1" smtClean="0">
                <a:solidFill>
                  <a:srgbClr val="002060"/>
                </a:solidFill>
              </a:rPr>
              <a:t>المتوهج </a:t>
            </a:r>
            <a:r>
              <a:rPr lang="ar-SA" sz="2400" dirty="0" smtClean="0">
                <a:solidFill>
                  <a:srgbClr val="002060"/>
                </a:solidFill>
              </a:rPr>
              <a:t>(</a:t>
            </a:r>
            <a:r>
              <a:rPr lang="ar-SA" sz="2400" dirty="0" err="1" smtClean="0">
                <a:solidFill>
                  <a:srgbClr val="002060"/>
                </a:solidFill>
              </a:rPr>
              <a:t>ليبون</a:t>
            </a:r>
            <a:r>
              <a:rPr lang="ar-SA" sz="2400" dirty="0" smtClean="0">
                <a:solidFill>
                  <a:srgbClr val="002060"/>
                </a:solidFill>
              </a:rPr>
              <a:t>) المصنوع من اسلاك رقيقة وكربون وهاج وزجاج محاط بهواء لمنع حرق الاسلاك.</a:t>
            </a:r>
          </a:p>
          <a:p>
            <a:pPr marL="457200" lvl="0" indent="-457200" algn="r">
              <a:lnSpc>
                <a:spcPct val="110000"/>
              </a:lnSpc>
              <a:buFont typeface="Arial" panose="020B0604020202020204" pitchFamily="34" charset="0"/>
              <a:buChar char="•"/>
            </a:pPr>
            <a:r>
              <a:rPr lang="ar-SA" sz="2400" dirty="0" smtClean="0">
                <a:solidFill>
                  <a:srgbClr val="002060"/>
                </a:solidFill>
              </a:rPr>
              <a:t>مع مرور الوقت استبدل الكربون بمعدن وبالإضافة طورت مصابيح اخرى مثل: مصابيح </a:t>
            </a:r>
            <a:r>
              <a:rPr lang="ar-SA" sz="2400" dirty="0" err="1" smtClean="0">
                <a:solidFill>
                  <a:srgbClr val="002060"/>
                </a:solidFill>
              </a:rPr>
              <a:t>الفلورسنت</a:t>
            </a:r>
            <a:r>
              <a:rPr lang="ar-SA" sz="2400" dirty="0" smtClean="0">
                <a:solidFill>
                  <a:srgbClr val="002060"/>
                </a:solidFill>
              </a:rPr>
              <a:t> التي تحوي مواد خاصة تحت تأثير الاشعاع ومصابيح من نوع ليد.</a:t>
            </a:r>
          </a:p>
          <a:p>
            <a:pPr lvl="0" algn="r"/>
            <a:endParaRPr lang="he-IL" sz="2400" dirty="0" smtClean="0">
              <a:solidFill>
                <a:schemeClr val="tx1"/>
              </a:solidFill>
            </a:endParaRPr>
          </a:p>
          <a:p>
            <a:pPr marL="457200" lvl="0" indent="-457200" algn="r">
              <a:buFont typeface="Arial" panose="020B0604020202020204" pitchFamily="34" charset="0"/>
              <a:buChar char="•"/>
            </a:pPr>
            <a:endParaRPr lang="he-IL" sz="2400" dirty="0" smtClean="0">
              <a:solidFill>
                <a:schemeClr val="tx1"/>
              </a:solidFill>
            </a:endParaRPr>
          </a:p>
          <a:p>
            <a:pPr lvl="0"/>
            <a:endParaRPr lang="en-US" dirty="0">
              <a:solidFill>
                <a:schemeClr val="tx1"/>
              </a:solidFill>
            </a:endParaRPr>
          </a:p>
        </p:txBody>
      </p:sp>
      <p:pic>
        <p:nvPicPr>
          <p:cNvPr id="4" name="תמונה 3"/>
          <p:cNvPicPr/>
          <p:nvPr/>
        </p:nvPicPr>
        <p:blipFill>
          <a:blip r:embed="rId2" cstate="print">
            <a:extLst>
              <a:ext uri="{28A0092B-C50C-407E-A947-70E740481C1C}">
                <a14:useLocalDpi xmlns="" xmlns:a14="http://schemas.microsoft.com/office/drawing/2010/main" val="0"/>
              </a:ext>
            </a:extLst>
          </a:blip>
          <a:stretch>
            <a:fillRect/>
          </a:stretch>
        </p:blipFill>
        <p:spPr>
          <a:xfrm>
            <a:off x="467544" y="1034777"/>
            <a:ext cx="4104456" cy="3697213"/>
          </a:xfrm>
          <a:prstGeom prst="rect">
            <a:avLst/>
          </a:prstGeom>
        </p:spPr>
      </p:pic>
    </p:spTree>
    <p:extLst>
      <p:ext uri="{BB962C8B-B14F-4D97-AF65-F5344CB8AC3E}">
        <p14:creationId xmlns="" xmlns:p14="http://schemas.microsoft.com/office/powerpoint/2010/main" val="400911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67494"/>
            <a:ext cx="7772400" cy="1102519"/>
          </a:xfrm>
        </p:spPr>
        <p:txBody>
          <a:bodyPr/>
          <a:lstStyle/>
          <a:p>
            <a:r>
              <a:rPr lang="ar-SA" sz="3600" b="1" dirty="0" smtClean="0">
                <a:solidFill>
                  <a:srgbClr val="FF0000"/>
                </a:solidFill>
                <a:effectLst>
                  <a:outerShdw blurRad="38100" dist="38100" dir="2700000" algn="tl">
                    <a:srgbClr val="000000">
                      <a:alpha val="43137"/>
                    </a:srgbClr>
                  </a:outerShdw>
                </a:effectLst>
                <a:cs typeface="+mn-cs"/>
              </a:rPr>
              <a:t>الاجهزة الكهربائية المنزلية</a:t>
            </a:r>
            <a:endParaRPr lang="he-IL" sz="3600" b="1" dirty="0">
              <a:solidFill>
                <a:srgbClr val="FF0000"/>
              </a:solidFill>
              <a:effectLst>
                <a:outerShdw blurRad="38100" dist="38100" dir="2700000" algn="tl">
                  <a:srgbClr val="000000">
                    <a:alpha val="43137"/>
                  </a:srgbClr>
                </a:outerShdw>
              </a:effectLst>
              <a:cs typeface="+mn-cs"/>
            </a:endParaRPr>
          </a:p>
        </p:txBody>
      </p:sp>
      <p:pic>
        <p:nvPicPr>
          <p:cNvPr id="4" name="תמונה 3"/>
          <p:cNvPicPr>
            <a:picLocks noChangeAspect="1"/>
          </p:cNvPicPr>
          <p:nvPr/>
        </p:nvPicPr>
        <p:blipFill>
          <a:blip r:embed="rId3" cstate="print"/>
          <a:stretch>
            <a:fillRect/>
          </a:stretch>
        </p:blipFill>
        <p:spPr>
          <a:xfrm>
            <a:off x="0" y="1851670"/>
            <a:ext cx="2523767" cy="2232248"/>
          </a:xfrm>
          <a:prstGeom prst="rect">
            <a:avLst/>
          </a:prstGeom>
        </p:spPr>
      </p:pic>
      <p:sp>
        <p:nvSpPr>
          <p:cNvPr id="3" name="כותרת משנה 2"/>
          <p:cNvSpPr>
            <a:spLocks noGrp="1"/>
          </p:cNvSpPr>
          <p:nvPr>
            <p:ph type="subTitle" idx="1"/>
          </p:nvPr>
        </p:nvSpPr>
        <p:spPr>
          <a:xfrm>
            <a:off x="2411760" y="1370012"/>
            <a:ext cx="6552728" cy="3650009"/>
          </a:xfrm>
        </p:spPr>
        <p:txBody>
          <a:bodyPr>
            <a:normAutofit/>
          </a:bodyPr>
          <a:lstStyle/>
          <a:p>
            <a:pPr marL="457200" indent="-457200" algn="r">
              <a:buFont typeface="Arial" panose="020B0604020202020204" pitchFamily="34" charset="0"/>
              <a:buChar char="•"/>
            </a:pPr>
            <a:r>
              <a:rPr lang="ar-SA" sz="2400" dirty="0" smtClean="0">
                <a:solidFill>
                  <a:srgbClr val="003399"/>
                </a:solidFill>
              </a:rPr>
              <a:t>الأجهزة </a:t>
            </a:r>
            <a:r>
              <a:rPr lang="ar-SA" sz="2400" dirty="0" err="1" smtClean="0">
                <a:solidFill>
                  <a:srgbClr val="003399"/>
                </a:solidFill>
              </a:rPr>
              <a:t>المنزلية </a:t>
            </a:r>
            <a:r>
              <a:rPr lang="ar-SA" sz="2400" dirty="0" smtClean="0">
                <a:solidFill>
                  <a:srgbClr val="003399"/>
                </a:solidFill>
              </a:rPr>
              <a:t>، تم تصميمها لتسهل تنفيذ الأعمال المنزلية  وتحسن نوعية حياتنا.</a:t>
            </a:r>
          </a:p>
          <a:p>
            <a:pPr marL="457200" indent="-457200" algn="r"/>
            <a:endParaRPr lang="ar-SA" sz="2400" dirty="0" smtClean="0">
              <a:solidFill>
                <a:srgbClr val="003399"/>
              </a:solidFill>
            </a:endParaRPr>
          </a:p>
          <a:p>
            <a:pPr marL="457200" indent="-457200" algn="r">
              <a:buFont typeface="Arial" panose="020B0604020202020204" pitchFamily="34" charset="0"/>
              <a:buChar char="•"/>
            </a:pPr>
            <a:r>
              <a:rPr lang="ar-SA" sz="2400" dirty="0" smtClean="0">
                <a:solidFill>
                  <a:srgbClr val="003399"/>
                </a:solidFill>
              </a:rPr>
              <a:t> يوجد انواع اجهزة كهربائية: منها اجهزة تنتج طاقة </a:t>
            </a:r>
            <a:r>
              <a:rPr lang="ar-SA" sz="2400" dirty="0" err="1" smtClean="0">
                <a:solidFill>
                  <a:srgbClr val="003399"/>
                </a:solidFill>
              </a:rPr>
              <a:t>حرارية </a:t>
            </a:r>
            <a:r>
              <a:rPr lang="ar-SA" sz="2400" dirty="0" smtClean="0">
                <a:solidFill>
                  <a:srgbClr val="003399"/>
                </a:solidFill>
              </a:rPr>
              <a:t>(مسخن الكهرباء، محمصة خبز كهربائية)، طاقة </a:t>
            </a:r>
            <a:r>
              <a:rPr lang="ar-SA" sz="2400" dirty="0" err="1" smtClean="0">
                <a:solidFill>
                  <a:srgbClr val="003399"/>
                </a:solidFill>
              </a:rPr>
              <a:t>للتبريد </a:t>
            </a:r>
            <a:r>
              <a:rPr lang="ar-SA" sz="2400" dirty="0" smtClean="0">
                <a:solidFill>
                  <a:srgbClr val="003399"/>
                </a:solidFill>
              </a:rPr>
              <a:t>(مكيفات، ثلاجات) طاقة </a:t>
            </a:r>
            <a:r>
              <a:rPr lang="ar-SA" sz="2400" dirty="0" err="1" smtClean="0">
                <a:solidFill>
                  <a:srgbClr val="003399"/>
                </a:solidFill>
              </a:rPr>
              <a:t>عمل </a:t>
            </a:r>
            <a:r>
              <a:rPr lang="ar-SA" sz="2400" dirty="0" smtClean="0">
                <a:solidFill>
                  <a:srgbClr val="003399"/>
                </a:solidFill>
              </a:rPr>
              <a:t>(مكنسة كهربائية، خلاط</a:t>
            </a:r>
            <a:r>
              <a:rPr lang="ar-SA" sz="2400" dirty="0" err="1" smtClean="0">
                <a:solidFill>
                  <a:srgbClr val="003399"/>
                </a:solidFill>
              </a:rPr>
              <a:t>)</a:t>
            </a:r>
            <a:endParaRPr lang="ar-SA" sz="2400" dirty="0" smtClean="0">
              <a:solidFill>
                <a:srgbClr val="003399"/>
              </a:solidFill>
            </a:endParaRPr>
          </a:p>
          <a:p>
            <a:pPr marL="457200" indent="-457200" algn="r"/>
            <a:endParaRPr lang="ar-SA" sz="2400" dirty="0" smtClean="0">
              <a:solidFill>
                <a:srgbClr val="003399"/>
              </a:solidFill>
            </a:endParaRPr>
          </a:p>
          <a:p>
            <a:pPr marL="457200" indent="-457200" algn="r">
              <a:buFont typeface="Arial" panose="020B0604020202020204" pitchFamily="34" charset="0"/>
              <a:buChar char="•"/>
            </a:pPr>
            <a:r>
              <a:rPr lang="ar-SA" sz="2400" dirty="0" smtClean="0">
                <a:solidFill>
                  <a:srgbClr val="003399"/>
                </a:solidFill>
              </a:rPr>
              <a:t> ويوجد انواع اجهزة كهربائية مدمجة الطاقات مثل الغسالات</a:t>
            </a:r>
            <a:endParaRPr lang="he-IL" sz="2400" dirty="0" smtClean="0">
              <a:solidFill>
                <a:srgbClr val="003399"/>
              </a:solidFill>
            </a:endParaRPr>
          </a:p>
          <a:p>
            <a:pPr marL="457200" indent="-457200" algn="r">
              <a:buFont typeface="Arial" panose="020B0604020202020204" pitchFamily="34" charset="0"/>
              <a:buChar char="•"/>
            </a:pPr>
            <a:endParaRPr lang="he-IL" sz="2800" dirty="0" smtClean="0">
              <a:solidFill>
                <a:schemeClr val="tx1"/>
              </a:solidFill>
            </a:endParaRPr>
          </a:p>
          <a:p>
            <a:pPr marL="457200" indent="-457200" algn="r">
              <a:buFont typeface="Arial" panose="020B0604020202020204" pitchFamily="34" charset="0"/>
              <a:buChar char="•"/>
            </a:pPr>
            <a:endParaRPr lang="he-IL" sz="2800" dirty="0" smtClean="0">
              <a:solidFill>
                <a:schemeClr val="tx1"/>
              </a:solidFill>
            </a:endParaRPr>
          </a:p>
          <a:p>
            <a:pPr marL="457200" indent="-457200" algn="r">
              <a:buFont typeface="Arial" panose="020B0604020202020204" pitchFamily="34" charset="0"/>
              <a:buChar char="•"/>
            </a:pPr>
            <a:endParaRPr lang="he-IL" sz="2800" dirty="0">
              <a:solidFill>
                <a:schemeClr val="tx1"/>
              </a:solidFill>
            </a:endParaRPr>
          </a:p>
        </p:txBody>
      </p:sp>
    </p:spTree>
    <p:extLst>
      <p:ext uri="{BB962C8B-B14F-4D97-AF65-F5344CB8AC3E}">
        <p14:creationId xmlns="" xmlns:p14="http://schemas.microsoft.com/office/powerpoint/2010/main" val="364710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נתיב נאו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נתיב נאור</Template>
  <TotalTime>1390</TotalTime>
  <Words>1469</Words>
  <Application>Microsoft Office PowerPoint</Application>
  <PresentationFormat>On-screen Show (16:9)</PresentationFormat>
  <Paragraphs>128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נתיב נאור</vt:lpstr>
      <vt:lpstr>Slide 1</vt:lpstr>
      <vt:lpstr>ماذا نتعلم!!</vt:lpstr>
      <vt:lpstr>Slide 3</vt:lpstr>
      <vt:lpstr>Slide 4</vt:lpstr>
      <vt:lpstr>"بنيمين زيئاب هرتس" </vt:lpstr>
      <vt:lpstr>1901- يصف الكاتب شلوم عليخم بكتابه المطبخ الحديث في اسرائيل بانه: </vt:lpstr>
      <vt:lpstr>1923- نقطة تحول كبيرة </vt:lpstr>
      <vt:lpstr>كيف يوجد لنا كهرباء في المنزل?</vt:lpstr>
      <vt:lpstr>الاجهزة الكهربائية المنزلية</vt:lpstr>
      <vt:lpstr>كيف تعمل الاجهزة الكهربائية ؟</vt:lpstr>
      <vt:lpstr>المقاومة الكهربائية</vt:lpstr>
      <vt:lpstr>كيف نتصرف للحفاظ على السلامة والأمان من خطر الكهرباء  </vt:lpstr>
      <vt:lpstr>Slide 13</vt:lpstr>
      <vt:lpstr>لماذا غير محبذ اللمس بالاجهزة كهربائية حافي القدمين؟ </vt:lpstr>
      <vt:lpstr>قواعد لتغير مصباح في المنزل!</vt:lpstr>
      <vt:lpstr>كيف نحافظ على سلامة انفسنا خارج المنزل؟</vt:lpstr>
      <vt:lpstr>أية وسائل حماية تحمي من الصدمة الكهربائية انتم تعرفون؟</vt:lpstr>
      <vt:lpstr>التاريض الكهربائي</vt:lpstr>
      <vt:lpstr>كيف نساعد الشخص المصاب بصعقة كهربائية؟</vt:lpstr>
      <vt:lpstr>لوحة للعبة– 4 بأسطر</vt:lpstr>
      <vt:lpstr>تلخيص ونقاط للتفكير</vt:lpstr>
      <vt:lpstr>تعليمات لعبة 4 باسطر</vt:lpstr>
      <vt:lpstr>4 اسئلة بنفس السطر</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mort</dc:creator>
  <cp:lastModifiedBy>user</cp:lastModifiedBy>
  <cp:revision>99</cp:revision>
  <dcterms:created xsi:type="dcterms:W3CDTF">2015-07-07T11:46:05Z</dcterms:created>
  <dcterms:modified xsi:type="dcterms:W3CDTF">2016-07-20T10:49:34Z</dcterms:modified>
</cp:coreProperties>
</file>