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1" r:id="rId26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  <a:srgbClr val="E725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52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תמונה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-1172666"/>
            <a:ext cx="12132840" cy="790202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555776" y="-236562"/>
            <a:ext cx="43924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spc="300" dirty="0" smtClean="0">
                <a:latin typeface="Carmela" pitchFamily="2" charset="-79"/>
                <a:ea typeface="Carmela" pitchFamily="2" charset="-79"/>
                <a:cs typeface="Carmela" pitchFamily="2" charset="-79"/>
              </a:rPr>
              <a:t>שם הפרק</a:t>
            </a:r>
            <a:endParaRPr lang="he-IL" sz="1100" dirty="0"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8759-D6B5-41BB-B667-156341B6AD5C}" type="datetimeFigureOut">
              <a:rPr lang="he-IL" smtClean="0"/>
              <a:pPr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D06F-4947-4F69-9424-EA5CFB323A54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7" name="Picture 12" descr="http://img1.wikia.nocookie.net/__cb20130313102434/trainstation/images/6/6d/Electricy_Pylon_V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8" name="Picture 12" descr="http://img1.wikia.nocookie.net/__cb20130313102434/trainstation/images/6/6d/Electricy_Pylon_V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9" name="Picture 12" descr="http://img1.wikia.nocookie.net/__cb20130313102434/trainstation/images/6/6d/Electricy_Pylon_V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10" name="מלבן מעוגל 9"/>
          <p:cNvSpPr/>
          <p:nvPr userDrawn="1"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AutoShape 4" descr="http://fc02.deviantart.net/fs71/f/2013/255/4/c/utility_poles_by_regus_ttef-d6m16w5.png"/>
          <p:cNvSpPr>
            <a:spLocks noChangeAspect="1" noChangeArrowheads="1"/>
          </p:cNvSpPr>
          <p:nvPr userDrawn="1"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2" name="Picture 6" descr="http://fc02.deviantart.net/fs71/f/2013/255/4/c/utility_poles_by_regus_ttef-d6m16w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3" name="Picture 6" descr="http://fc02.deviantart.net/fs71/f/2013/255/4/c/utility_poles_by_regus_ttef-d6m16w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14" name="צורה חופשית 13"/>
          <p:cNvSpPr/>
          <p:nvPr userDrawn="1"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5" name="Picture 8" descr="https://s3-eu-west-1.amazonaws.com/schooly/vitkin/vitkin/%D7%9E%D7%A0%D7%95%D7%A8%D7%94.pn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7" name="צורה חופשית 16"/>
          <p:cNvSpPr/>
          <p:nvPr userDrawn="1"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ירח 17"/>
          <p:cNvSpPr/>
          <p:nvPr userDrawn="1"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צורה חופשית 18"/>
          <p:cNvSpPr/>
          <p:nvPr userDrawn="1"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צורה חופשית 19"/>
          <p:cNvSpPr/>
          <p:nvPr userDrawn="1"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8759-D6B5-41BB-B667-156341B6AD5C}" type="datetimeFigureOut">
              <a:rPr lang="he-IL" smtClean="0"/>
              <a:pPr/>
              <a:t>י"ד/תמוז/תשע"ו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D06F-4947-4F69-9424-EA5CFB323A5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מעוגל 6"/>
          <p:cNvSpPr/>
          <p:nvPr userDrawn="1"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AutoShape 4" descr="http://fc02.deviantart.net/fs71/f/2013/255/4/c/utility_poles_by_regus_ttef-d6m16w5.png"/>
          <p:cNvSpPr>
            <a:spLocks noChangeAspect="1" noChangeArrowheads="1"/>
          </p:cNvSpPr>
          <p:nvPr userDrawn="1"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Picture 6" descr="http://fc02.deviantart.net/fs71/f/2013/255/4/c/utility_poles_by_regus_ttef-d6m16w5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0" name="Picture 6" descr="http://fc02.deviantart.net/fs71/f/2013/255/4/c/utility_poles_by_regus_ttef-d6m16w5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11" name="צורה חופשית 10"/>
          <p:cNvSpPr/>
          <p:nvPr userDrawn="1"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2" name="Picture 8" descr="https://s3-eu-west-1.amazonaws.com/schooly/vitkin/vitkin/%D7%9E%D7%A0%D7%95%D7%A8%D7%94.pn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83518"/>
            <a:ext cx="1363412" cy="1859135"/>
          </a:xfrm>
          <a:prstGeom prst="rect">
            <a:avLst/>
          </a:prstGeom>
          <a:noFill/>
        </p:spPr>
      </p:pic>
      <p:grpSp>
        <p:nvGrpSpPr>
          <p:cNvPr id="13" name="קבוצה 12"/>
          <p:cNvGrpSpPr/>
          <p:nvPr userDrawn="1"/>
        </p:nvGrpSpPr>
        <p:grpSpPr>
          <a:xfrm>
            <a:off x="-684584" y="7468294"/>
            <a:ext cx="9505056" cy="411510"/>
            <a:chOff x="323528" y="4388732"/>
            <a:chExt cx="8568952" cy="411510"/>
          </a:xfrm>
        </p:grpSpPr>
        <p:sp>
          <p:nvSpPr>
            <p:cNvPr id="14" name="מלבן 13"/>
            <p:cNvSpPr/>
            <p:nvPr/>
          </p:nvSpPr>
          <p:spPr>
            <a:xfrm flipV="1">
              <a:off x="323528" y="4587974"/>
              <a:ext cx="8568952" cy="212268"/>
            </a:xfrm>
            <a:prstGeom prst="rect">
              <a:avLst/>
            </a:prstGeom>
            <a:solidFill>
              <a:srgbClr val="E725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לבן 14"/>
            <p:cNvSpPr/>
            <p:nvPr/>
          </p:nvSpPr>
          <p:spPr>
            <a:xfrm flipV="1">
              <a:off x="323528" y="4392488"/>
              <a:ext cx="8568952" cy="21226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לבן 15"/>
            <p:cNvSpPr/>
            <p:nvPr/>
          </p:nvSpPr>
          <p:spPr>
            <a:xfrm flipV="1">
              <a:off x="323528" y="4388732"/>
              <a:ext cx="8568952" cy="72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2123728" y="627534"/>
            <a:ext cx="4392488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600" b="1" spc="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 דרך חיים נבונה בסביבת חשמל</a:t>
            </a:r>
            <a:endParaRPr lang="he-IL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55776" y="2211710"/>
            <a:ext cx="439248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800" spc="300" dirty="0" smtClean="0">
                <a:latin typeface="Carmela" pitchFamily="2" charset="-79"/>
                <a:ea typeface="Carmela" pitchFamily="2" charset="-79"/>
                <a:cs typeface="Carmela" pitchFamily="2" charset="-79"/>
              </a:rPr>
              <a:t>שם הפרק</a:t>
            </a:r>
            <a:endParaRPr lang="he-IL" sz="5400" dirty="0"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9" name="Picture 9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95073">
            <a:off x="-299528" y="2358737"/>
            <a:ext cx="1325318" cy="147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 userDrawn="1"/>
        </p:nvSpPr>
        <p:spPr>
          <a:xfrm>
            <a:off x="2123728" y="1133331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mela" pitchFamily="2" charset="-79"/>
                <a:ea typeface="Carmela" pitchFamily="2" charset="-79"/>
                <a:cs typeface="Carmela" pitchFamily="2" charset="-79"/>
              </a:rPr>
              <a:t>................ </a:t>
            </a:r>
            <a:endParaRPr lang="he-IL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83518"/>
            <a:ext cx="1363412" cy="1859135"/>
          </a:xfrm>
          <a:prstGeom prst="rect">
            <a:avLst/>
          </a:prstGeom>
          <a:noFill/>
        </p:spPr>
      </p:pic>
      <p:grpSp>
        <p:nvGrpSpPr>
          <p:cNvPr id="27" name="קבוצה 26"/>
          <p:cNvGrpSpPr/>
          <p:nvPr/>
        </p:nvGrpSpPr>
        <p:grpSpPr>
          <a:xfrm>
            <a:off x="-684584" y="7468294"/>
            <a:ext cx="9505056" cy="411510"/>
            <a:chOff x="323528" y="4388732"/>
            <a:chExt cx="8568952" cy="411510"/>
          </a:xfrm>
        </p:grpSpPr>
        <p:sp>
          <p:nvSpPr>
            <p:cNvPr id="24" name="מלבן 23"/>
            <p:cNvSpPr/>
            <p:nvPr/>
          </p:nvSpPr>
          <p:spPr>
            <a:xfrm flipV="1">
              <a:off x="323528" y="4587974"/>
              <a:ext cx="8568952" cy="212268"/>
            </a:xfrm>
            <a:prstGeom prst="rect">
              <a:avLst/>
            </a:prstGeom>
            <a:solidFill>
              <a:srgbClr val="E725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מלבן 24"/>
            <p:cNvSpPr/>
            <p:nvPr/>
          </p:nvSpPr>
          <p:spPr>
            <a:xfrm flipV="1">
              <a:off x="323528" y="4392488"/>
              <a:ext cx="8568952" cy="21226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מלבן 25"/>
            <p:cNvSpPr/>
            <p:nvPr/>
          </p:nvSpPr>
          <p:spPr>
            <a:xfrm flipV="1">
              <a:off x="323528" y="4388732"/>
              <a:ext cx="8568952" cy="72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71600" y="2211710"/>
            <a:ext cx="748883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spc="300" dirty="0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منضمون </a:t>
            </a:r>
            <a:r>
              <a:rPr lang="ar-SA" sz="4000" b="1" spc="300" dirty="0" err="1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للقابس</a:t>
            </a:r>
            <a:r>
              <a:rPr lang="ar-SA" sz="4000" b="1" spc="300" dirty="0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 </a:t>
            </a:r>
            <a:r>
              <a:rPr lang="ar-SA" sz="4000" b="1" spc="300" dirty="0" err="1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والمقبس</a:t>
            </a:r>
            <a:endParaRPr lang="ar-SA" sz="4000" b="1" spc="300" dirty="0" smtClean="0">
              <a:solidFill>
                <a:srgbClr val="002060"/>
              </a:solidFill>
              <a:latin typeface="Carmela" pitchFamily="2" charset="-79"/>
              <a:ea typeface="Carmela" pitchFamily="2" charset="-79"/>
            </a:endParaRPr>
          </a:p>
          <a:p>
            <a:pPr algn="ctr"/>
            <a:r>
              <a:rPr lang="ar-SA" sz="4000" b="1" spc="300" dirty="0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الباب </a:t>
            </a:r>
            <a:r>
              <a:rPr lang="ar-SA" sz="4000" b="1" spc="300" dirty="0" err="1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الثاني </a:t>
            </a:r>
            <a:r>
              <a:rPr lang="ar-SA" sz="4000" b="1" spc="300" dirty="0" smtClean="0">
                <a:solidFill>
                  <a:srgbClr val="002060"/>
                </a:solidFill>
                <a:latin typeface="Carmela" pitchFamily="2" charset="-79"/>
                <a:ea typeface="Carmela" pitchFamily="2" charset="-79"/>
              </a:rPr>
              <a:t>– كتيب للمعلم</a:t>
            </a:r>
            <a:endParaRPr lang="he-IL" sz="3600" b="1" dirty="0">
              <a:solidFill>
                <a:srgbClr val="002060"/>
              </a:solidFill>
              <a:latin typeface="Carmela" pitchFamily="2" charset="-79"/>
              <a:ea typeface="Carmela" pitchFamily="2" charset="-79"/>
            </a:endParaRP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95073">
            <a:off x="701385" y="3110279"/>
            <a:ext cx="1325318" cy="147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2123728" y="1133331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mela" pitchFamily="2" charset="-79"/>
                <a:ea typeface="Carmela" pitchFamily="2" charset="-79"/>
                <a:cs typeface="Carmela" pitchFamily="2" charset="-79"/>
              </a:rPr>
              <a:t>................ </a:t>
            </a:r>
            <a:endParaRPr lang="he-IL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267494"/>
            <a:ext cx="4392488" cy="95410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3600" b="1" spc="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طريق النور</a:t>
            </a:r>
            <a:endParaRPr lang="he-IL" sz="3600" b="1" spc="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</a:endParaRPr>
          </a:p>
          <a:p>
            <a:pPr algn="ctr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طريق حياة حكيمة في الكهرباء</a:t>
            </a:r>
            <a:endParaRPr lang="he-IL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لم ننجح في اخراج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القابس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من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المقبس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علينا شده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بقوة 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– ولكن بشرط ان نكون حذرين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824" y="300379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9" name="Picture 28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يسمح فتح الثلاجة ونحن حافي القدمين لأنها محمية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7744" y="293179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يسمح لنا ان نطير طائرة ورقية تحت عامود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الكهرباء .</a:t>
            </a:r>
            <a:endParaRPr lang="ar-SA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300379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عند الانتهاء من الاستحمام ممنوع استعمال مجفف الشعر إلا بعد التنشيف جيداً</a:t>
            </a:r>
            <a:endParaRPr lang="he-IL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35896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30" name="Picture 29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18307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يسمح باللعب تحت كوابل الكهرباء في الشارع وفي ساحات البيت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لانهم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بعيدون عنا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5696" y="2859782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يسمح ادخال ادوات حادة للمقبس الكهربائي بشرط ان لا تكون كبيرة.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7824" y="293179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رأينا صديق لنا يتسلق على عامود الكهرباء نتسلق ايضا لأجل إنزاله عنه.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3848" y="278777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تلفه جهاز كهربائي في البيت مسوح ان نقوم بتصليحه في البيت.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15816" y="307580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رأينا شخص يتسلق على عامود الكهرباء نقوم بتحذيره ونتصل لمركز الاستعلام 103.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5896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18307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مسموح ان نبقي اجهزة كهربائية مشغله دون مراقبة</a:t>
            </a: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300379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763688" y="33950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اللقاء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Picture 25" descr="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0113" y="1851670"/>
            <a:ext cx="3381847" cy="3096057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684584" y="105958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مراجعة عامة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بالأمن والأمان بالكهرباء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فهم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المسؤولية الشخصية لكل طالب بالأمان من الكهرباء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في حالة التكهرب لشخص معين علينا قطع التيار الكهربائي.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ايضا عند تواجد كابل كهربائي تالف في البيت يسمح لنا توصيله في </a:t>
            </a:r>
            <a:r>
              <a:rPr lang="ar-SA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المقبس.</a:t>
            </a:r>
            <a:endParaRPr lang="he-IL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3003798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01543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رعد يضرب شخص</a:t>
            </a:r>
            <a:r>
              <a:rPr lang="he-IL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معين يمكن ان يؤدي الى موته.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5896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 </a:t>
            </a:r>
            <a:r>
              <a:rPr lang="ar-SA" sz="4800" b="1" dirty="0" smtClean="0">
                <a:solidFill>
                  <a:srgbClr val="FF0000"/>
                </a:solidFill>
              </a:rPr>
              <a:t>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35496" y="18307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تيار كهربائي يعمل عن طريق جسم الانسان ممكن ان يؤدي الى حروق شديدة في الجسم  </a:t>
            </a:r>
            <a:r>
              <a:rPr lang="ar-SA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وايضا</a:t>
            </a:r>
            <a:r>
              <a:rPr lang="ar-SA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للموت.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5896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 </a:t>
            </a:r>
            <a:r>
              <a:rPr lang="ar-SA" sz="4800" b="1" dirty="0" smtClean="0">
                <a:solidFill>
                  <a:srgbClr val="FF0000"/>
                </a:solidFill>
              </a:rPr>
              <a:t>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45032" y="0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1">
              <a:buFont typeface="Arial" pitchFamily="34" charset="0"/>
              <a:buChar char="•"/>
            </a:pPr>
            <a:r>
              <a:rPr lang="ar-SA" sz="2800" dirty="0" smtClean="0">
                <a:solidFill>
                  <a:srgbClr val="002060"/>
                </a:solidFill>
              </a:rPr>
              <a:t>ممنوع التسلق على عامود الكهرباء.</a:t>
            </a:r>
          </a:p>
          <a:p>
            <a:pPr lvl="1">
              <a:buFont typeface="Arial" pitchFamily="34" charset="0"/>
              <a:buChar char="•"/>
            </a:pPr>
            <a:r>
              <a:rPr lang="ar-SA" sz="2800" dirty="0" smtClean="0">
                <a:solidFill>
                  <a:srgbClr val="002060"/>
                </a:solidFill>
              </a:rPr>
              <a:t>لا نلعب بجانب خزائن الكهرباء.</a:t>
            </a:r>
          </a:p>
          <a:p>
            <a:pPr lvl="1">
              <a:buFont typeface="Arial" pitchFamily="34" charset="0"/>
              <a:buChar char="•"/>
            </a:pPr>
            <a:r>
              <a:rPr lang="ar-SA" sz="2800" dirty="0" smtClean="0">
                <a:solidFill>
                  <a:srgbClr val="002060"/>
                </a:solidFill>
              </a:rPr>
              <a:t>لا نقوم بتصليح جهاز كهربائي تالف.</a:t>
            </a:r>
            <a:endParaRPr lang="he-IL" sz="28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ar-SA" sz="2800" dirty="0" smtClean="0">
                <a:solidFill>
                  <a:srgbClr val="002060"/>
                </a:solidFill>
              </a:rPr>
              <a:t>لا نستعمل الاجهزة الكهربائية وأيدينا رطبة او حافي القدمين.</a:t>
            </a:r>
            <a:endParaRPr lang="he-IL" sz="28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ar-SA" sz="2800" dirty="0" err="1" smtClean="0">
                <a:solidFill>
                  <a:srgbClr val="002060"/>
                </a:solidFill>
              </a:rPr>
              <a:t>للتوضيح </a:t>
            </a:r>
            <a:r>
              <a:rPr lang="ar-SA" sz="2800" dirty="0" smtClean="0">
                <a:solidFill>
                  <a:srgbClr val="002060"/>
                </a:solidFill>
              </a:rPr>
              <a:t>_ ماء وكهرباء ممنوع</a:t>
            </a:r>
            <a:endParaRPr lang="he-IL" sz="2800" dirty="0" smtClean="0">
              <a:solidFill>
                <a:srgbClr val="002060"/>
              </a:solidFill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755576" y="48351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للتلخيص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الادوات الامنة في الكهرباء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40726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547664" y="55552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نقاط مهمة للتفكير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240726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450760" y="1644936"/>
            <a:ext cx="292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he-IL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2428021"/>
            <a:ext cx="3381847" cy="2808025"/>
          </a:xfrm>
          <a:prstGeom prst="rect">
            <a:avLst/>
          </a:prstGeom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27584" y="1460271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هل منكم سمع عن اشخاص حدثت لهم حادثة متشابهه او تختلف عن الامن والسلامة في </a:t>
            </a:r>
            <a:r>
              <a:rPr lang="ar-SA" sz="240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الكهرباء؟</a:t>
            </a: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هل منكم من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 قواعد اخرى للسلامة من الحوادث في </a:t>
            </a:r>
            <a:r>
              <a:rPr kumimoji="0" lang="ar-SA" sz="2400" b="0" i="0" u="none" strike="noStrike" cap="none" normalizeH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الكهرباء؟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763688" y="2674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اذا كنت قد عشت قبل 2000 </a:t>
            </a:r>
            <a:r>
              <a:rPr lang="ar-SA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سنة!!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324544" y="824394"/>
            <a:ext cx="5976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ما هي الاشياء الخاصة الناقصة لكم؟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media-cdn.tripadvisor.com/media/photo-s/05/96/21/5e/the-car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5427" y="1275606"/>
            <a:ext cx="5842877" cy="3888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6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220072" y="1173186"/>
            <a:ext cx="34563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في البداية هيا نقول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ان الكهرباء عظيمة على طول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علينا ان نتذكرها 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حين نستهلكها في الحم والبرد والنور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فعند الاستهلاك الخاطئ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ممكن ان نؤدي الى حوادث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لان الكهرباء شيء خطر</a:t>
            </a:r>
          </a:p>
          <a:p>
            <a:pPr marL="395288" indent="0">
              <a:buClr>
                <a:srgbClr val="E46C0A"/>
              </a:buClr>
            </a:pPr>
            <a:r>
              <a:rPr lang="ar-SA" altLang="he-IL" sz="2400" b="1" dirty="0" smtClean="0">
                <a:solidFill>
                  <a:srgbClr val="003399"/>
                </a:solidFill>
              </a:rPr>
              <a:t>انتبه وخذ الحذر</a:t>
            </a:r>
            <a:endParaRPr lang="he-IL" altLang="he-IL" sz="2400" b="1" dirty="0" smtClean="0">
              <a:solidFill>
                <a:srgbClr val="003399"/>
              </a:solidFill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987574"/>
            <a:ext cx="4464496" cy="339968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67544" y="55552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الكهرباء هو شيء عظيم </a:t>
            </a:r>
            <a:r>
              <a:rPr lang="ar-SA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ومذهل 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–ولكن تذكر: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72007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763688" y="84355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لعبة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he-I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الامان بالكهرباء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461433"/>
            <a:ext cx="8567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نقسم الى مجموعتين.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كل مجموعة يأتي دورها عليها ان تقرأ مقولة عن اللوح وان تقرر ان كانت المقولة صحيحة او غير صحيحة.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اذا اجابت المجموعة إجابة </a:t>
            </a:r>
            <a:r>
              <a:rPr lang="ar-SA" sz="2400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صحيحة </a:t>
            </a:r>
            <a:r>
              <a:rPr lang="ar-SA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– تضع اشارة 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X</a:t>
            </a:r>
            <a:r>
              <a:rPr lang="he-IL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/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O</a:t>
            </a:r>
            <a:endParaRPr lang="he-IL" sz="2400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5" name="Picture 24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353178"/>
            <a:ext cx="3670161" cy="1790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80528" y="177966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e-IL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نستطيع استعمال الاجهزة الكهربائية التالفة والمكسورة طالما انها ليست قديمة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جداً .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he-IL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314781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164609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e-IL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رأينا قط معلق على عامود الكهرباء علينا التسلق ومساعدته بالنزول عن العامود الكهربائي.</a:t>
            </a: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9832" y="314781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08520" y="-1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18307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اذا واجهتكم مشكلة متعلقة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بالامان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 بالكهرباء يجب عليكم الاتصال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للشرطة 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(100) او لشركة 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الكهرباء </a:t>
            </a:r>
            <a:r>
              <a:rPr lang="ar-SA" sz="24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(103</a:t>
            </a:r>
            <a:r>
              <a:rPr lang="ar-SA" sz="2400" b="1" dirty="0" err="1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)</a:t>
            </a:r>
            <a:endParaRPr lang="ar-SA" sz="2400" b="1" dirty="0" smtClean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3888" y="30037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صحيح!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23478"/>
            <a:ext cx="2412347" cy="699542"/>
          </a:xfrm>
          <a:prstGeom prst="rect">
            <a:avLst/>
          </a:prstGeom>
          <a:noFill/>
        </p:spPr>
      </p:pic>
      <p:pic>
        <p:nvPicPr>
          <p:cNvPr id="19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4016"/>
            <a:ext cx="2412347" cy="699542"/>
          </a:xfrm>
          <a:prstGeom prst="rect">
            <a:avLst/>
          </a:prstGeom>
          <a:noFill/>
        </p:spPr>
      </p:pic>
      <p:pic>
        <p:nvPicPr>
          <p:cNvPr id="17" name="Picture 12" descr="http://img1.wikia.nocookie.net/__cb20130313102434/trainstation/images/6/6d/Electricy_Pylon_V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16"/>
            <a:ext cx="2412347" cy="699542"/>
          </a:xfrm>
          <a:prstGeom prst="rect">
            <a:avLst/>
          </a:prstGeom>
          <a:noFill/>
        </p:spPr>
      </p:pic>
      <p:sp>
        <p:nvSpPr>
          <p:cNvPr id="22" name="מלבן מעוגל 21"/>
          <p:cNvSpPr/>
          <p:nvPr/>
        </p:nvSpPr>
        <p:spPr>
          <a:xfrm>
            <a:off x="-108520" y="0"/>
            <a:ext cx="9252520" cy="6120680"/>
          </a:xfrm>
          <a:prstGeom prst="roundRect">
            <a:avLst>
              <a:gd name="adj" fmla="val 3369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68" name="AutoShape 4" descr="http://fc02.deviantart.net/fs71/f/2013/255/4/c/utility_poles_by_regus_ttef-d6m16w5.png"/>
          <p:cNvSpPr>
            <a:spLocks noChangeAspect="1" noChangeArrowheads="1"/>
          </p:cNvSpPr>
          <p:nvPr/>
        </p:nvSpPr>
        <p:spPr bwMode="auto">
          <a:xfrm>
            <a:off x="8926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70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55726"/>
            <a:ext cx="2798888" cy="1574375"/>
          </a:xfrm>
          <a:prstGeom prst="rect">
            <a:avLst/>
          </a:prstGeom>
          <a:noFill/>
        </p:spPr>
      </p:pic>
      <p:pic>
        <p:nvPicPr>
          <p:cNvPr id="18" name="Picture 6" descr="http://fc02.deviantart.net/fs71/f/2013/255/4/c/utility_poles_by_regus_ttef-d6m16w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89136" y="2355726"/>
            <a:ext cx="2798888" cy="1574375"/>
          </a:xfrm>
          <a:prstGeom prst="rect">
            <a:avLst/>
          </a:prstGeom>
          <a:noFill/>
        </p:spPr>
      </p:pic>
      <p:sp>
        <p:nvSpPr>
          <p:cNvPr id="23" name="צורה חופשית 22"/>
          <p:cNvSpPr/>
          <p:nvPr/>
        </p:nvSpPr>
        <p:spPr>
          <a:xfrm>
            <a:off x="-145032" y="0"/>
            <a:ext cx="9289032" cy="6244159"/>
          </a:xfrm>
          <a:custGeom>
            <a:avLst/>
            <a:gdLst>
              <a:gd name="connsiteX0" fmla="*/ 0 w 9289032"/>
              <a:gd name="connsiteY0" fmla="*/ 2013718 h 5976664"/>
              <a:gd name="connsiteX1" fmla="*/ 589806 w 9289032"/>
              <a:gd name="connsiteY1" fmla="*/ 589805 h 5976664"/>
              <a:gd name="connsiteX2" fmla="*/ 2013721 w 9289032"/>
              <a:gd name="connsiteY2" fmla="*/ 3 h 5976664"/>
              <a:gd name="connsiteX3" fmla="*/ 7275314 w 9289032"/>
              <a:gd name="connsiteY3" fmla="*/ 0 h 5976664"/>
              <a:gd name="connsiteX4" fmla="*/ 8699227 w 9289032"/>
              <a:gd name="connsiteY4" fmla="*/ 589806 h 5976664"/>
              <a:gd name="connsiteX5" fmla="*/ 9289029 w 9289032"/>
              <a:gd name="connsiteY5" fmla="*/ 2013721 h 5976664"/>
              <a:gd name="connsiteX6" fmla="*/ 9289032 w 9289032"/>
              <a:gd name="connsiteY6" fmla="*/ 3962946 h 5976664"/>
              <a:gd name="connsiteX7" fmla="*/ 8699227 w 9289032"/>
              <a:gd name="connsiteY7" fmla="*/ 5386860 h 5976664"/>
              <a:gd name="connsiteX8" fmla="*/ 7275313 w 9289032"/>
              <a:gd name="connsiteY8" fmla="*/ 5976664 h 5976664"/>
              <a:gd name="connsiteX9" fmla="*/ 2013718 w 9289032"/>
              <a:gd name="connsiteY9" fmla="*/ 5976664 h 5976664"/>
              <a:gd name="connsiteX10" fmla="*/ 589804 w 9289032"/>
              <a:gd name="connsiteY10" fmla="*/ 5386858 h 5976664"/>
              <a:gd name="connsiteX11" fmla="*/ 1 w 9289032"/>
              <a:gd name="connsiteY11" fmla="*/ 3962943 h 5976664"/>
              <a:gd name="connsiteX12" fmla="*/ 0 w 9289032"/>
              <a:gd name="connsiteY12" fmla="*/ 2013718 h 5976664"/>
              <a:gd name="connsiteX0" fmla="*/ 0 w 9289032"/>
              <a:gd name="connsiteY0" fmla="*/ 2209204 h 6172150"/>
              <a:gd name="connsiteX1" fmla="*/ 589806 w 9289032"/>
              <a:gd name="connsiteY1" fmla="*/ 785291 h 6172150"/>
              <a:gd name="connsiteX2" fmla="*/ 2013721 w 9289032"/>
              <a:gd name="connsiteY2" fmla="*/ 195489 h 6172150"/>
              <a:gd name="connsiteX3" fmla="*/ 7200800 w 9289032"/>
              <a:gd name="connsiteY3" fmla="*/ 0 h 6172150"/>
              <a:gd name="connsiteX4" fmla="*/ 8699227 w 9289032"/>
              <a:gd name="connsiteY4" fmla="*/ 785292 h 6172150"/>
              <a:gd name="connsiteX5" fmla="*/ 9289029 w 9289032"/>
              <a:gd name="connsiteY5" fmla="*/ 2209207 h 6172150"/>
              <a:gd name="connsiteX6" fmla="*/ 9289032 w 9289032"/>
              <a:gd name="connsiteY6" fmla="*/ 4158432 h 6172150"/>
              <a:gd name="connsiteX7" fmla="*/ 8699227 w 9289032"/>
              <a:gd name="connsiteY7" fmla="*/ 5582346 h 6172150"/>
              <a:gd name="connsiteX8" fmla="*/ 7275313 w 9289032"/>
              <a:gd name="connsiteY8" fmla="*/ 6172150 h 6172150"/>
              <a:gd name="connsiteX9" fmla="*/ 2013718 w 9289032"/>
              <a:gd name="connsiteY9" fmla="*/ 6172150 h 6172150"/>
              <a:gd name="connsiteX10" fmla="*/ 589804 w 9289032"/>
              <a:gd name="connsiteY10" fmla="*/ 5582344 h 6172150"/>
              <a:gd name="connsiteX11" fmla="*/ 1 w 9289032"/>
              <a:gd name="connsiteY11" fmla="*/ 4158429 h 6172150"/>
              <a:gd name="connsiteX12" fmla="*/ 0 w 9289032"/>
              <a:gd name="connsiteY12" fmla="*/ 2209204 h 6172150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589804 w 9289032"/>
              <a:gd name="connsiteY10" fmla="*/ 5582345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013718 w 9289032"/>
              <a:gd name="connsiteY9" fmla="*/ 6172151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008112 w 9289032"/>
              <a:gd name="connsiteY10" fmla="*/ 5308056 h 6172151"/>
              <a:gd name="connsiteX11" fmla="*/ 1 w 9289032"/>
              <a:gd name="connsiteY11" fmla="*/ 4158430 h 6172151"/>
              <a:gd name="connsiteX12" fmla="*/ 0 w 9289032"/>
              <a:gd name="connsiteY12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1008112 w 9289032"/>
              <a:gd name="connsiteY11" fmla="*/ 5308056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699227 w 9289032"/>
              <a:gd name="connsiteY7" fmla="*/ 5582347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6172151"/>
              <a:gd name="connsiteX1" fmla="*/ 589806 w 9289032"/>
              <a:gd name="connsiteY1" fmla="*/ 785292 h 6172151"/>
              <a:gd name="connsiteX2" fmla="*/ 2520280 w 9289032"/>
              <a:gd name="connsiteY2" fmla="*/ 1 h 6172151"/>
              <a:gd name="connsiteX3" fmla="*/ 7200800 w 9289032"/>
              <a:gd name="connsiteY3" fmla="*/ 1 h 6172151"/>
              <a:gd name="connsiteX4" fmla="*/ 8699227 w 9289032"/>
              <a:gd name="connsiteY4" fmla="*/ 785293 h 6172151"/>
              <a:gd name="connsiteX5" fmla="*/ 9289029 w 9289032"/>
              <a:gd name="connsiteY5" fmla="*/ 2209208 h 6172151"/>
              <a:gd name="connsiteX6" fmla="*/ 9289032 w 9289032"/>
              <a:gd name="connsiteY6" fmla="*/ 4158433 h 6172151"/>
              <a:gd name="connsiteX7" fmla="*/ 8568952 w 9289032"/>
              <a:gd name="connsiteY7" fmla="*/ 4876008 h 6172151"/>
              <a:gd name="connsiteX8" fmla="*/ 7275313 w 9289032"/>
              <a:gd name="connsiteY8" fmla="*/ 6172151 h 6172151"/>
              <a:gd name="connsiteX9" fmla="*/ 2520280 w 9289032"/>
              <a:gd name="connsiteY9" fmla="*/ 5524080 h 6172151"/>
              <a:gd name="connsiteX10" fmla="*/ 1224136 w 9289032"/>
              <a:gd name="connsiteY10" fmla="*/ 5143502 h 6172151"/>
              <a:gd name="connsiteX11" fmla="*/ 864096 w 9289032"/>
              <a:gd name="connsiteY11" fmla="*/ 5143502 h 6172151"/>
              <a:gd name="connsiteX12" fmla="*/ 1 w 9289032"/>
              <a:gd name="connsiteY12" fmla="*/ 4158430 h 6172151"/>
              <a:gd name="connsiteX13" fmla="*/ 0 w 9289032"/>
              <a:gd name="connsiteY13" fmla="*/ 2209205 h 6172151"/>
              <a:gd name="connsiteX0" fmla="*/ 0 w 9289032"/>
              <a:gd name="connsiteY0" fmla="*/ 2209205 h 5524080"/>
              <a:gd name="connsiteX1" fmla="*/ 589806 w 9289032"/>
              <a:gd name="connsiteY1" fmla="*/ 785292 h 5524080"/>
              <a:gd name="connsiteX2" fmla="*/ 2520280 w 9289032"/>
              <a:gd name="connsiteY2" fmla="*/ 1 h 5524080"/>
              <a:gd name="connsiteX3" fmla="*/ 7200800 w 9289032"/>
              <a:gd name="connsiteY3" fmla="*/ 1 h 5524080"/>
              <a:gd name="connsiteX4" fmla="*/ 8699227 w 9289032"/>
              <a:gd name="connsiteY4" fmla="*/ 785293 h 5524080"/>
              <a:gd name="connsiteX5" fmla="*/ 9289029 w 9289032"/>
              <a:gd name="connsiteY5" fmla="*/ 2209208 h 5524080"/>
              <a:gd name="connsiteX6" fmla="*/ 9289032 w 9289032"/>
              <a:gd name="connsiteY6" fmla="*/ 4158433 h 5524080"/>
              <a:gd name="connsiteX7" fmla="*/ 8568952 w 9289032"/>
              <a:gd name="connsiteY7" fmla="*/ 4876008 h 5524080"/>
              <a:gd name="connsiteX8" fmla="*/ 6768752 w 9289032"/>
              <a:gd name="connsiteY8" fmla="*/ 5143502 h 5524080"/>
              <a:gd name="connsiteX9" fmla="*/ 2520280 w 9289032"/>
              <a:gd name="connsiteY9" fmla="*/ 5524080 h 5524080"/>
              <a:gd name="connsiteX10" fmla="*/ 1224136 w 9289032"/>
              <a:gd name="connsiteY10" fmla="*/ 5143502 h 5524080"/>
              <a:gd name="connsiteX11" fmla="*/ 864096 w 9289032"/>
              <a:gd name="connsiteY11" fmla="*/ 5143502 h 5524080"/>
              <a:gd name="connsiteX12" fmla="*/ 1 w 9289032"/>
              <a:gd name="connsiteY12" fmla="*/ 4158430 h 5524080"/>
              <a:gd name="connsiteX13" fmla="*/ 0 w 9289032"/>
              <a:gd name="connsiteY13" fmla="*/ 2209205 h 5524080"/>
              <a:gd name="connsiteX0" fmla="*/ 0 w 9289032"/>
              <a:gd name="connsiteY0" fmla="*/ 2209205 h 5253653"/>
              <a:gd name="connsiteX1" fmla="*/ 589806 w 9289032"/>
              <a:gd name="connsiteY1" fmla="*/ 785292 h 5253653"/>
              <a:gd name="connsiteX2" fmla="*/ 2520280 w 9289032"/>
              <a:gd name="connsiteY2" fmla="*/ 1 h 5253653"/>
              <a:gd name="connsiteX3" fmla="*/ 7200800 w 9289032"/>
              <a:gd name="connsiteY3" fmla="*/ 1 h 5253653"/>
              <a:gd name="connsiteX4" fmla="*/ 8699227 w 9289032"/>
              <a:gd name="connsiteY4" fmla="*/ 785293 h 5253653"/>
              <a:gd name="connsiteX5" fmla="*/ 9289029 w 9289032"/>
              <a:gd name="connsiteY5" fmla="*/ 2209208 h 5253653"/>
              <a:gd name="connsiteX6" fmla="*/ 9289032 w 9289032"/>
              <a:gd name="connsiteY6" fmla="*/ 4158433 h 5253653"/>
              <a:gd name="connsiteX7" fmla="*/ 8568952 w 9289032"/>
              <a:gd name="connsiteY7" fmla="*/ 4876008 h 5253653"/>
              <a:gd name="connsiteX8" fmla="*/ 6768752 w 9289032"/>
              <a:gd name="connsiteY8" fmla="*/ 5143502 h 5253653"/>
              <a:gd name="connsiteX9" fmla="*/ 2592288 w 9289032"/>
              <a:gd name="connsiteY9" fmla="*/ 5143502 h 5253653"/>
              <a:gd name="connsiteX10" fmla="*/ 1224136 w 9289032"/>
              <a:gd name="connsiteY10" fmla="*/ 5143502 h 5253653"/>
              <a:gd name="connsiteX11" fmla="*/ 864096 w 9289032"/>
              <a:gd name="connsiteY11" fmla="*/ 5143502 h 5253653"/>
              <a:gd name="connsiteX12" fmla="*/ 1 w 9289032"/>
              <a:gd name="connsiteY12" fmla="*/ 4158430 h 5253653"/>
              <a:gd name="connsiteX13" fmla="*/ 0 w 9289032"/>
              <a:gd name="connsiteY13" fmla="*/ 2209205 h 5253653"/>
              <a:gd name="connsiteX0" fmla="*/ 0 w 9289032"/>
              <a:gd name="connsiteY0" fmla="*/ 2209205 h 5253654"/>
              <a:gd name="connsiteX1" fmla="*/ 589806 w 9289032"/>
              <a:gd name="connsiteY1" fmla="*/ 785292 h 5253654"/>
              <a:gd name="connsiteX2" fmla="*/ 2520280 w 9289032"/>
              <a:gd name="connsiteY2" fmla="*/ 1 h 5253654"/>
              <a:gd name="connsiteX3" fmla="*/ 7200800 w 9289032"/>
              <a:gd name="connsiteY3" fmla="*/ 1 h 5253654"/>
              <a:gd name="connsiteX4" fmla="*/ 8699227 w 9289032"/>
              <a:gd name="connsiteY4" fmla="*/ 785293 h 5253654"/>
              <a:gd name="connsiteX5" fmla="*/ 9289029 w 9289032"/>
              <a:gd name="connsiteY5" fmla="*/ 2209208 h 5253654"/>
              <a:gd name="connsiteX6" fmla="*/ 9289032 w 9289032"/>
              <a:gd name="connsiteY6" fmla="*/ 4158433 h 5253654"/>
              <a:gd name="connsiteX7" fmla="*/ 8928992 w 9289032"/>
              <a:gd name="connsiteY7" fmla="*/ 4876009 h 5253654"/>
              <a:gd name="connsiteX8" fmla="*/ 6768752 w 9289032"/>
              <a:gd name="connsiteY8" fmla="*/ 5143502 h 5253654"/>
              <a:gd name="connsiteX9" fmla="*/ 2592288 w 9289032"/>
              <a:gd name="connsiteY9" fmla="*/ 5143502 h 5253654"/>
              <a:gd name="connsiteX10" fmla="*/ 1224136 w 9289032"/>
              <a:gd name="connsiteY10" fmla="*/ 5143502 h 5253654"/>
              <a:gd name="connsiteX11" fmla="*/ 864096 w 9289032"/>
              <a:gd name="connsiteY11" fmla="*/ 5143502 h 5253654"/>
              <a:gd name="connsiteX12" fmla="*/ 1 w 9289032"/>
              <a:gd name="connsiteY12" fmla="*/ 4158430 h 5253654"/>
              <a:gd name="connsiteX13" fmla="*/ 0 w 9289032"/>
              <a:gd name="connsiteY13" fmla="*/ 2209205 h 5253654"/>
              <a:gd name="connsiteX0" fmla="*/ 0 w 9289032"/>
              <a:gd name="connsiteY0" fmla="*/ 2209204 h 5253653"/>
              <a:gd name="connsiteX1" fmla="*/ 589806 w 9289032"/>
              <a:gd name="connsiteY1" fmla="*/ 785291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720080 w 9289032"/>
              <a:gd name="connsiteY1" fmla="*/ 649160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  <a:gd name="connsiteX0" fmla="*/ 0 w 9289032"/>
              <a:gd name="connsiteY0" fmla="*/ 2209204 h 5253653"/>
              <a:gd name="connsiteX1" fmla="*/ 576064 w 9289032"/>
              <a:gd name="connsiteY1" fmla="*/ 709746 h 5253653"/>
              <a:gd name="connsiteX2" fmla="*/ 2232248 w 9289032"/>
              <a:gd name="connsiteY2" fmla="*/ 1 h 5253653"/>
              <a:gd name="connsiteX3" fmla="*/ 7200800 w 9289032"/>
              <a:gd name="connsiteY3" fmla="*/ 0 h 5253653"/>
              <a:gd name="connsiteX4" fmla="*/ 8699227 w 9289032"/>
              <a:gd name="connsiteY4" fmla="*/ 785292 h 5253653"/>
              <a:gd name="connsiteX5" fmla="*/ 9289029 w 9289032"/>
              <a:gd name="connsiteY5" fmla="*/ 2209207 h 5253653"/>
              <a:gd name="connsiteX6" fmla="*/ 9289032 w 9289032"/>
              <a:gd name="connsiteY6" fmla="*/ 4158432 h 5253653"/>
              <a:gd name="connsiteX7" fmla="*/ 8928992 w 9289032"/>
              <a:gd name="connsiteY7" fmla="*/ 4876008 h 5253653"/>
              <a:gd name="connsiteX8" fmla="*/ 6768752 w 9289032"/>
              <a:gd name="connsiteY8" fmla="*/ 5143501 h 5253653"/>
              <a:gd name="connsiteX9" fmla="*/ 2592288 w 9289032"/>
              <a:gd name="connsiteY9" fmla="*/ 5143501 h 5253653"/>
              <a:gd name="connsiteX10" fmla="*/ 1224136 w 9289032"/>
              <a:gd name="connsiteY10" fmla="*/ 5143501 h 5253653"/>
              <a:gd name="connsiteX11" fmla="*/ 864096 w 9289032"/>
              <a:gd name="connsiteY11" fmla="*/ 5143501 h 5253653"/>
              <a:gd name="connsiteX12" fmla="*/ 1 w 9289032"/>
              <a:gd name="connsiteY12" fmla="*/ 4158429 h 5253653"/>
              <a:gd name="connsiteX13" fmla="*/ 0 w 9289032"/>
              <a:gd name="connsiteY13" fmla="*/ 2209204 h 52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9032" h="5253653">
                <a:moveTo>
                  <a:pt x="0" y="2209204"/>
                </a:moveTo>
                <a:cubicBezTo>
                  <a:pt x="1" y="1675133"/>
                  <a:pt x="204023" y="1077946"/>
                  <a:pt x="576064" y="709746"/>
                </a:cubicBezTo>
                <a:cubicBezTo>
                  <a:pt x="948105" y="341546"/>
                  <a:pt x="1698177" y="0"/>
                  <a:pt x="2232248" y="1"/>
                </a:cubicBezTo>
                <a:lnTo>
                  <a:pt x="7200800" y="0"/>
                </a:lnTo>
                <a:cubicBezTo>
                  <a:pt x="7734871" y="1"/>
                  <a:pt x="8351189" y="417091"/>
                  <a:pt x="8699227" y="785292"/>
                </a:cubicBezTo>
                <a:cubicBezTo>
                  <a:pt x="9047265" y="1153493"/>
                  <a:pt x="9289030" y="1675136"/>
                  <a:pt x="9289029" y="2209207"/>
                </a:cubicBezTo>
                <a:cubicBezTo>
                  <a:pt x="9289030" y="2858949"/>
                  <a:pt x="9289031" y="3508690"/>
                  <a:pt x="9289032" y="4158432"/>
                </a:cubicBezTo>
                <a:lnTo>
                  <a:pt x="8928992" y="4876008"/>
                </a:lnTo>
                <a:cubicBezTo>
                  <a:pt x="8551346" y="5253653"/>
                  <a:pt x="7302823" y="5143501"/>
                  <a:pt x="6768752" y="5143501"/>
                </a:cubicBezTo>
                <a:lnTo>
                  <a:pt x="2592288" y="5143501"/>
                </a:lnTo>
                <a:lnTo>
                  <a:pt x="1224136" y="5143501"/>
                </a:lnTo>
                <a:cubicBezTo>
                  <a:pt x="972108" y="5107497"/>
                  <a:pt x="1010919" y="5123169"/>
                  <a:pt x="864096" y="5143501"/>
                </a:cubicBezTo>
                <a:cubicBezTo>
                  <a:pt x="660074" y="4979322"/>
                  <a:pt x="0" y="4692501"/>
                  <a:pt x="1" y="4158429"/>
                </a:cubicBezTo>
                <a:cubicBezTo>
                  <a:pt x="1" y="3508687"/>
                  <a:pt x="0" y="2858946"/>
                  <a:pt x="0" y="2209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5400" dirty="0">
              <a:solidFill>
                <a:schemeClr val="tx1"/>
              </a:solidFill>
              <a:latin typeface="Carmela" pitchFamily="2" charset="-79"/>
              <a:ea typeface="Carmela" pitchFamily="2" charset="-79"/>
              <a:cs typeface="Carmela" pitchFamily="2" charset="-79"/>
            </a:endParaRPr>
          </a:p>
        </p:txBody>
      </p:sp>
      <p:pic>
        <p:nvPicPr>
          <p:cNvPr id="11272" name="Picture 8" descr="https://s3-eu-west-1.amazonaws.com/schooly/vitkin/vitkin/%D7%9E%D7%A0%D7%95%D7%A8%D7%9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448" y="4652553"/>
            <a:ext cx="360040" cy="490947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868144" y="4803998"/>
            <a:ext cx="4392488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spc="300" dirty="0" smtClean="0">
                <a:ln>
                  <a:solidFill>
                    <a:srgbClr val="FFCC0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</a:rPr>
              <a:t>נתיב האור </a:t>
            </a:r>
          </a:p>
          <a:p>
            <a:pPr algn="ctr"/>
            <a:r>
              <a:rPr lang="he-IL" sz="800" b="1" dirty="0" smtClean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דרך חיים נבונה בסביבת חשמל</a:t>
            </a:r>
            <a:endParaRPr lang="he-IL" sz="800" b="1" dirty="0">
              <a:solidFill>
                <a:schemeClr val="bg1">
                  <a:lumMod val="6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-108520" y="4082699"/>
            <a:ext cx="971600" cy="1080120"/>
          </a:xfrm>
          <a:custGeom>
            <a:avLst/>
            <a:gdLst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971600 w 971600"/>
              <a:gd name="connsiteY2" fmla="*/ 1080120 h 1080120"/>
              <a:gd name="connsiteX3" fmla="*/ 0 w 971600"/>
              <a:gd name="connsiteY3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323528 w 971600"/>
              <a:gd name="connsiteY2" fmla="*/ 740618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  <a:gd name="connsiteX0" fmla="*/ 0 w 971600"/>
              <a:gd name="connsiteY0" fmla="*/ 1080120 h 1080120"/>
              <a:gd name="connsiteX1" fmla="*/ 0 w 971600"/>
              <a:gd name="connsiteY1" fmla="*/ 0 h 1080120"/>
              <a:gd name="connsiteX2" fmla="*/ 251520 w 971600"/>
              <a:gd name="connsiteY2" fmla="*/ 596602 h 1080120"/>
              <a:gd name="connsiteX3" fmla="*/ 971600 w 971600"/>
              <a:gd name="connsiteY3" fmla="*/ 1080120 h 1080120"/>
              <a:gd name="connsiteX4" fmla="*/ 0 w 971600"/>
              <a:gd name="connsiteY4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600" h="1080120">
                <a:moveTo>
                  <a:pt x="0" y="1080120"/>
                </a:moveTo>
                <a:lnTo>
                  <a:pt x="0" y="0"/>
                </a:lnTo>
                <a:lnTo>
                  <a:pt x="251520" y="596602"/>
                </a:lnTo>
                <a:lnTo>
                  <a:pt x="971600" y="1080120"/>
                </a:lnTo>
                <a:lnTo>
                  <a:pt x="0" y="108012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ירח 15"/>
          <p:cNvSpPr/>
          <p:nvPr/>
        </p:nvSpPr>
        <p:spPr>
          <a:xfrm rot="19460853">
            <a:off x="107090" y="3675534"/>
            <a:ext cx="360868" cy="1844198"/>
          </a:xfrm>
          <a:prstGeom prst="mo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צורה חופשית 20"/>
          <p:cNvSpPr/>
          <p:nvPr/>
        </p:nvSpPr>
        <p:spPr>
          <a:xfrm rot="17702571">
            <a:off x="5736302" y="2689073"/>
            <a:ext cx="8677138" cy="488901"/>
          </a:xfrm>
          <a:custGeom>
            <a:avLst/>
            <a:gdLst>
              <a:gd name="connsiteX0" fmla="*/ 0 w 3384376"/>
              <a:gd name="connsiteY0" fmla="*/ 0 h 267494"/>
              <a:gd name="connsiteX1" fmla="*/ 3384376 w 3384376"/>
              <a:gd name="connsiteY1" fmla="*/ 0 h 267494"/>
              <a:gd name="connsiteX2" fmla="*/ 3384376 w 3384376"/>
              <a:gd name="connsiteY2" fmla="*/ 267494 h 267494"/>
              <a:gd name="connsiteX3" fmla="*/ 0 w 3384376"/>
              <a:gd name="connsiteY3" fmla="*/ 267494 h 267494"/>
              <a:gd name="connsiteX4" fmla="*/ 0 w 3384376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67494"/>
              <a:gd name="connsiteX1" fmla="*/ 3528392 w 3528392"/>
              <a:gd name="connsiteY1" fmla="*/ 0 h 267494"/>
              <a:gd name="connsiteX2" fmla="*/ 3528392 w 3528392"/>
              <a:gd name="connsiteY2" fmla="*/ 267494 h 267494"/>
              <a:gd name="connsiteX3" fmla="*/ 144016 w 3528392"/>
              <a:gd name="connsiteY3" fmla="*/ 267494 h 267494"/>
              <a:gd name="connsiteX4" fmla="*/ 0 w 3528392"/>
              <a:gd name="connsiteY4" fmla="*/ 0 h 267494"/>
              <a:gd name="connsiteX0" fmla="*/ 0 w 3528392"/>
              <a:gd name="connsiteY0" fmla="*/ 0 h 285850"/>
              <a:gd name="connsiteX1" fmla="*/ 3528392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28392"/>
              <a:gd name="connsiteY0" fmla="*/ 0 h 285850"/>
              <a:gd name="connsiteX1" fmla="*/ 3513727 w 3528392"/>
              <a:gd name="connsiteY1" fmla="*/ 0 h 285850"/>
              <a:gd name="connsiteX2" fmla="*/ 3528392 w 3528392"/>
              <a:gd name="connsiteY2" fmla="*/ 267494 h 285850"/>
              <a:gd name="connsiteX3" fmla="*/ 144016 w 3528392"/>
              <a:gd name="connsiteY3" fmla="*/ 267494 h 285850"/>
              <a:gd name="connsiteX4" fmla="*/ 0 w 3528392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513727"/>
              <a:gd name="connsiteY0" fmla="*/ 0 h 285850"/>
              <a:gd name="connsiteX1" fmla="*/ 3513727 w 3513727"/>
              <a:gd name="connsiteY1" fmla="*/ 0 h 285850"/>
              <a:gd name="connsiteX2" fmla="*/ 3412707 w 3513727"/>
              <a:gd name="connsiteY2" fmla="*/ 267494 h 285850"/>
              <a:gd name="connsiteX3" fmla="*/ 144016 w 3513727"/>
              <a:gd name="connsiteY3" fmla="*/ 267494 h 285850"/>
              <a:gd name="connsiteX4" fmla="*/ 0 w 3513727"/>
              <a:gd name="connsiteY4" fmla="*/ 0 h 285850"/>
              <a:gd name="connsiteX0" fmla="*/ 0 w 3600372"/>
              <a:gd name="connsiteY0" fmla="*/ 0 h 285850"/>
              <a:gd name="connsiteX1" fmla="*/ 3513727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600372"/>
              <a:gd name="connsiteY0" fmla="*/ 0 h 285850"/>
              <a:gd name="connsiteX1" fmla="*/ 3557314 w 3600372"/>
              <a:gd name="connsiteY1" fmla="*/ 0 h 285850"/>
              <a:gd name="connsiteX2" fmla="*/ 3513728 w 3600372"/>
              <a:gd name="connsiteY2" fmla="*/ 267494 h 285850"/>
              <a:gd name="connsiteX3" fmla="*/ 144016 w 3600372"/>
              <a:gd name="connsiteY3" fmla="*/ 267494 h 285850"/>
              <a:gd name="connsiteX4" fmla="*/ 0 w 3600372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0 w 3542529"/>
              <a:gd name="connsiteY0" fmla="*/ 0 h 285850"/>
              <a:gd name="connsiteX1" fmla="*/ 3499471 w 3542529"/>
              <a:gd name="connsiteY1" fmla="*/ 0 h 285850"/>
              <a:gd name="connsiteX2" fmla="*/ 3455885 w 3542529"/>
              <a:gd name="connsiteY2" fmla="*/ 267494 h 285850"/>
              <a:gd name="connsiteX3" fmla="*/ 86173 w 3542529"/>
              <a:gd name="connsiteY3" fmla="*/ 267494 h 285850"/>
              <a:gd name="connsiteX4" fmla="*/ 0 w 3542529"/>
              <a:gd name="connsiteY4" fmla="*/ 0 h 285850"/>
              <a:gd name="connsiteX0" fmla="*/ 58236 w 3485080"/>
              <a:gd name="connsiteY0" fmla="*/ 307479 h 488901"/>
              <a:gd name="connsiteX1" fmla="*/ 3442022 w 3485080"/>
              <a:gd name="connsiteY1" fmla="*/ 0 h 488901"/>
              <a:gd name="connsiteX2" fmla="*/ 3398436 w 3485080"/>
              <a:gd name="connsiteY2" fmla="*/ 267494 h 488901"/>
              <a:gd name="connsiteX3" fmla="*/ 28724 w 3485080"/>
              <a:gd name="connsiteY3" fmla="*/ 267494 h 488901"/>
              <a:gd name="connsiteX4" fmla="*/ 58236 w 3485080"/>
              <a:gd name="connsiteY4" fmla="*/ 307479 h 48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5080" h="488901">
                <a:moveTo>
                  <a:pt x="58236" y="307479"/>
                </a:moveTo>
                <a:cubicBezTo>
                  <a:pt x="1047509" y="488901"/>
                  <a:pt x="2135403" y="285850"/>
                  <a:pt x="3442022" y="0"/>
                </a:cubicBezTo>
                <a:cubicBezTo>
                  <a:pt x="3408349" y="89165"/>
                  <a:pt x="3485080" y="64029"/>
                  <a:pt x="3398436" y="267494"/>
                </a:cubicBezTo>
                <a:lnTo>
                  <a:pt x="28724" y="267494"/>
                </a:lnTo>
                <a:cubicBezTo>
                  <a:pt x="0" y="178329"/>
                  <a:pt x="226037" y="472844"/>
                  <a:pt x="58236" y="30747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צורה חופשית 26"/>
          <p:cNvSpPr/>
          <p:nvPr/>
        </p:nvSpPr>
        <p:spPr>
          <a:xfrm>
            <a:off x="1187624" y="0"/>
            <a:ext cx="6768752" cy="267494"/>
          </a:xfrm>
          <a:custGeom>
            <a:avLst/>
            <a:gdLst>
              <a:gd name="connsiteX0" fmla="*/ 0 w 6552728"/>
              <a:gd name="connsiteY0" fmla="*/ 0 h 267494"/>
              <a:gd name="connsiteX1" fmla="*/ 6552728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6120680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04656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0 w 6552728"/>
              <a:gd name="connsiteY4" fmla="*/ 0 h 267494"/>
              <a:gd name="connsiteX0" fmla="*/ 288032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288032 w 6552728"/>
              <a:gd name="connsiteY4" fmla="*/ 0 h 267494"/>
              <a:gd name="connsiteX0" fmla="*/ 360040 w 6552728"/>
              <a:gd name="connsiteY0" fmla="*/ 0 h 267494"/>
              <a:gd name="connsiteX1" fmla="*/ 5976664 w 6552728"/>
              <a:gd name="connsiteY1" fmla="*/ 0 h 267494"/>
              <a:gd name="connsiteX2" fmla="*/ 6552728 w 6552728"/>
              <a:gd name="connsiteY2" fmla="*/ 267494 h 267494"/>
              <a:gd name="connsiteX3" fmla="*/ 0 w 6552728"/>
              <a:gd name="connsiteY3" fmla="*/ 267494 h 267494"/>
              <a:gd name="connsiteX4" fmla="*/ 360040 w 6552728"/>
              <a:gd name="connsiteY4" fmla="*/ 0 h 267494"/>
              <a:gd name="connsiteX0" fmla="*/ 400852 w 6593540"/>
              <a:gd name="connsiteY0" fmla="*/ 0 h 267494"/>
              <a:gd name="connsiteX1" fmla="*/ 6017476 w 6593540"/>
              <a:gd name="connsiteY1" fmla="*/ 0 h 267494"/>
              <a:gd name="connsiteX2" fmla="*/ 6593540 w 6593540"/>
              <a:gd name="connsiteY2" fmla="*/ 267494 h 267494"/>
              <a:gd name="connsiteX3" fmla="*/ 40812 w 6593540"/>
              <a:gd name="connsiteY3" fmla="*/ 267494 h 267494"/>
              <a:gd name="connsiteX4" fmla="*/ 400852 w 6593540"/>
              <a:gd name="connsiteY4" fmla="*/ 0 h 267494"/>
              <a:gd name="connsiteX0" fmla="*/ 504056 w 6696744"/>
              <a:gd name="connsiteY0" fmla="*/ 0 h 267494"/>
              <a:gd name="connsiteX1" fmla="*/ 6120680 w 6696744"/>
              <a:gd name="connsiteY1" fmla="*/ 0 h 267494"/>
              <a:gd name="connsiteX2" fmla="*/ 6696744 w 6696744"/>
              <a:gd name="connsiteY2" fmla="*/ 267494 h 267494"/>
              <a:gd name="connsiteX3" fmla="*/ 0 w 6696744"/>
              <a:gd name="connsiteY3" fmla="*/ 267494 h 267494"/>
              <a:gd name="connsiteX4" fmla="*/ 504056 w 6696744"/>
              <a:gd name="connsiteY4" fmla="*/ 0 h 2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267494">
                <a:moveTo>
                  <a:pt x="504056" y="0"/>
                </a:moveTo>
                <a:lnTo>
                  <a:pt x="6120680" y="0"/>
                </a:lnTo>
                <a:lnTo>
                  <a:pt x="6696744" y="267494"/>
                </a:lnTo>
                <a:lnTo>
                  <a:pt x="0" y="267494"/>
                </a:lnTo>
                <a:cubicBezTo>
                  <a:pt x="120013" y="178329"/>
                  <a:pt x="103204" y="212990"/>
                  <a:pt x="504056" y="0"/>
                </a:cubicBezTo>
                <a:close/>
              </a:path>
            </a:pathLst>
          </a:custGeom>
          <a:solidFill>
            <a:srgbClr val="00206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08520" y="176921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مسموح لنا ان نفتح خزائن الكهرباء الموجودة في الشارع عند تواجد مشكلة معينه فيها.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9752" y="293179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FF0000"/>
                </a:solidFill>
              </a:rPr>
              <a:t>غير صحيح</a:t>
            </a:r>
            <a:r>
              <a:rPr lang="he-IL" sz="4800" b="1" dirty="0" smtClean="0">
                <a:solidFill>
                  <a:srgbClr val="FF0000"/>
                </a:solidFill>
              </a:rPr>
              <a:t>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3939902"/>
            <a:ext cx="2734057" cy="133368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63688" y="84355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 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صحيح</a:t>
            </a:r>
            <a:r>
              <a:rPr lang="he-I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נתיב נאור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נתיב נאור</Template>
  <TotalTime>329</TotalTime>
  <Words>764</Words>
  <Application>Microsoft Office PowerPoint</Application>
  <PresentationFormat>On-screen Show (16:9)</PresentationFormat>
  <Paragraphs>137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נתיב נאור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mort</dc:creator>
  <cp:lastModifiedBy>user</cp:lastModifiedBy>
  <cp:revision>44</cp:revision>
  <dcterms:created xsi:type="dcterms:W3CDTF">2015-07-07T11:46:05Z</dcterms:created>
  <dcterms:modified xsi:type="dcterms:W3CDTF">2016-07-20T10:45:03Z</dcterms:modified>
</cp:coreProperties>
</file>