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85" r:id="rId2"/>
    <p:sldId id="287" r:id="rId3"/>
    <p:sldId id="299" r:id="rId4"/>
    <p:sldId id="333" r:id="rId5"/>
    <p:sldId id="300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4" r:id="rId15"/>
    <p:sldId id="343" r:id="rId16"/>
    <p:sldId id="302" r:id="rId17"/>
    <p:sldId id="345" r:id="rId18"/>
    <p:sldId id="346" r:id="rId19"/>
    <p:sldId id="347" r:id="rId20"/>
    <p:sldId id="348" r:id="rId21"/>
    <p:sldId id="291" r:id="rId22"/>
    <p:sldId id="297" r:id="rId23"/>
    <p:sldId id="298" r:id="rId24"/>
    <p:sldId id="332" r:id="rId25"/>
    <p:sldId id="292" r:id="rId26"/>
    <p:sldId id="293" r:id="rId27"/>
    <p:sldId id="305" r:id="rId28"/>
    <p:sldId id="306" r:id="rId29"/>
    <p:sldId id="350" r:id="rId30"/>
    <p:sldId id="354" r:id="rId31"/>
    <p:sldId id="355" r:id="rId32"/>
    <p:sldId id="349" r:id="rId33"/>
  </p:sldIdLst>
  <p:sldSz cx="9144000" cy="6858000" type="screen4x3"/>
  <p:notesSz cx="6881813" cy="97107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FF99"/>
    <a:srgbClr val="FF6600"/>
    <a:srgbClr val="CC9900"/>
    <a:srgbClr val="CCFF99"/>
    <a:srgbClr val="33CC33"/>
    <a:srgbClr val="CCCC00"/>
    <a:srgbClr val="FF9900"/>
    <a:srgbClr val="9933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>
      <p:cViewPr varScale="1">
        <p:scale>
          <a:sx n="115" d="100"/>
          <a:sy n="115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836" y="-84"/>
      </p:cViewPr>
      <p:guideLst>
        <p:guide orient="horz" pos="305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5" qsCatId="3D" csTypeId="urn:microsoft.com/office/officeart/2005/8/colors/accent6_3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نستعمل او نلمس الاجهزة الكهربائية فقط ونحن ننتعل حذاءً</a:t>
          </a:r>
          <a:r>
            <a:rPr 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he-I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يجب فحص سلامة التأريض ، خاصة في المنازل التي تم بناؤها قبل عام 1995.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فحص صلاحية الامّان </a:t>
          </a:r>
          <a:r>
            <a:rPr lang="ar-JO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(قاطع الدائرة الكهربائية)</a:t>
          </a:r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مرة كل شهرين.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للحفاظ على سلامة الأطفال ، يُنصح بتثبيت أغطية خاصة على المقابس ، والتي لا تسمح بالوصول إلى فتحات التجويف.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عند إخراج القابس من المقبس ، قم بدعم غطاء المقبس بيد واحدة - بحيث لا يتم سحبه من الحائط - وباستخدام اليد الأخرى اسحب القابس. لا تسحب القابس بشد السلك . 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عدم استعمال موزع المقابس لغير الضرورة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 custLinFactNeighborY="-612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لا ينصح باستخدام كابلات طاقة طويلة تالفة او عزلها ممزق!  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/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3C4680-8B80-4340-8298-068749D110DF}" type="doc">
      <dgm:prSet loTypeId="urn:microsoft.com/office/officeart/2005/8/layout/gear1" loCatId="relationship" qsTypeId="urn:microsoft.com/office/officeart/2005/8/quickstyle/3d5" qsCatId="3D" csTypeId="urn:microsoft.com/office/officeart/2005/8/colors/accent2_3" csCatId="accent2" phldr="1"/>
      <dgm:spPr/>
    </dgm:pt>
    <dgm:pt modelId="{A2AA65C5-B960-4C30-A4D3-C7AACA55F9FA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"</a:t>
          </a:r>
          <a:r>
            <a:rPr lang="ar-JO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تأريض</a:t>
          </a:r>
          <a:r>
            <a:rPr lang="he-IL" sz="3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" </a:t>
          </a:r>
          <a:r>
            <a:rPr lang="ar-JO" sz="3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تعني</a:t>
          </a:r>
          <a:r>
            <a:rPr lang="he-IL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e-IL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= </a:t>
          </a:r>
          <a:r>
            <a:rPr lang="ar-JO" sz="3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الارض</a:t>
          </a:r>
          <a:endParaRPr lang="he-IL" sz="3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350A1C-D6E7-4378-8011-ABB74DEDF1E2}" type="parTrans" cxnId="{AEEE0F69-A6BA-4BD5-9ABA-68C2A4800C37}">
      <dgm:prSet/>
      <dgm:spPr/>
      <dgm:t>
        <a:bodyPr/>
        <a:lstStyle/>
        <a:p>
          <a:pPr rtl="1"/>
          <a:endParaRPr lang="he-IL"/>
        </a:p>
      </dgm:t>
    </dgm:pt>
    <dgm:pt modelId="{4E0A3B3B-1FBF-4FEC-8A52-746B0EA330E6}" type="sibTrans" cxnId="{AEEE0F69-A6BA-4BD5-9ABA-68C2A4800C37}">
      <dgm:prSet/>
      <dgm:spPr/>
      <dgm:t>
        <a:bodyPr/>
        <a:lstStyle/>
        <a:p>
          <a:pPr rtl="1"/>
          <a:endParaRPr lang="he-IL"/>
        </a:p>
      </dgm:t>
    </dgm:pt>
    <dgm:pt modelId="{5D90BF1F-4487-4F0E-93E4-96492D71F223}">
      <dgm:prSet phldrT="[טקסט]"/>
      <dgm:spPr/>
      <dgm:t>
        <a:bodyPr/>
        <a:lstStyle/>
        <a:p>
          <a:pPr rtl="1"/>
          <a:r>
            <a:rPr lang="ar-JO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أمان</a:t>
          </a:r>
          <a:endParaRPr lang="he-IL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3BD848-D712-47BF-A18B-B65B8DD976B0}" type="parTrans" cxnId="{1D3270D3-2026-4489-B013-70A28A86880D}">
      <dgm:prSet/>
      <dgm:spPr/>
      <dgm:t>
        <a:bodyPr/>
        <a:lstStyle/>
        <a:p>
          <a:pPr rtl="1"/>
          <a:endParaRPr lang="he-IL"/>
        </a:p>
      </dgm:t>
    </dgm:pt>
    <dgm:pt modelId="{9B788770-6567-4CC3-BF4A-58C8F40C4267}" type="sibTrans" cxnId="{1D3270D3-2026-4489-B013-70A28A86880D}">
      <dgm:prSet/>
      <dgm:spPr/>
      <dgm:t>
        <a:bodyPr/>
        <a:lstStyle/>
        <a:p>
          <a:pPr rtl="1"/>
          <a:endParaRPr lang="he-IL"/>
        </a:p>
      </dgm:t>
    </dgm:pt>
    <dgm:pt modelId="{6F765754-D180-437C-9DB2-81E52C43CC51}">
      <dgm:prSet phldrT="[טקסט]" custT="1"/>
      <dgm:spPr/>
      <dgm:t>
        <a:bodyPr/>
        <a:lstStyle/>
        <a:p>
          <a:pPr rtl="1"/>
          <a:r>
            <a:rPr lang="ar-JO" sz="23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تاريض</a:t>
          </a:r>
          <a:endParaRPr lang="he-IL" sz="23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CB77F9-990E-4BC9-AE9D-D7251828EFC2}" type="parTrans" cxnId="{7DCE1079-86E1-4560-BFE0-1D649C64E3C8}">
      <dgm:prSet/>
      <dgm:spPr/>
      <dgm:t>
        <a:bodyPr/>
        <a:lstStyle/>
        <a:p>
          <a:pPr rtl="1"/>
          <a:endParaRPr lang="he-IL"/>
        </a:p>
      </dgm:t>
    </dgm:pt>
    <dgm:pt modelId="{915A5F20-1A6F-42C8-8FBE-2621C7EEBF65}" type="sibTrans" cxnId="{7DCE1079-86E1-4560-BFE0-1D649C64E3C8}">
      <dgm:prSet/>
      <dgm:spPr/>
      <dgm:t>
        <a:bodyPr/>
        <a:lstStyle/>
        <a:p>
          <a:pPr rtl="1"/>
          <a:endParaRPr lang="he-IL"/>
        </a:p>
      </dgm:t>
    </dgm:pt>
    <dgm:pt modelId="{44FA0606-A681-4160-97C5-77C5FF3C122E}" type="pres">
      <dgm:prSet presAssocID="{A93C4680-8B80-4340-8298-068749D110D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B280ED0-C0D2-4DA3-8412-245BB42C92F1}" type="pres">
      <dgm:prSet presAssocID="{A2AA65C5-B960-4C30-A4D3-C7AACA55F9F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B4DB526-A73E-443F-B5A0-4506AD54642F}" type="pres">
      <dgm:prSet presAssocID="{A2AA65C5-B960-4C30-A4D3-C7AACA55F9FA}" presName="gear1src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82BD6318-FAE5-45BF-88E5-DCF6644BD6CA}" type="pres">
      <dgm:prSet presAssocID="{A2AA65C5-B960-4C30-A4D3-C7AACA55F9FA}" presName="gear1dstNode" presStyleLbl="node1" presStyleIdx="0" presStyleCnt="3"/>
      <dgm:spPr/>
      <dgm:t>
        <a:bodyPr/>
        <a:lstStyle/>
        <a:p>
          <a:pPr rtl="1"/>
          <a:endParaRPr lang="he-IL"/>
        </a:p>
      </dgm:t>
    </dgm:pt>
    <dgm:pt modelId="{96602B7D-1216-4B96-8AF0-0EC05D1FB443}" type="pres">
      <dgm:prSet presAssocID="{5D90BF1F-4487-4F0E-93E4-96492D71F22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6298B69-9AD7-4DAE-9AB5-8B2C86199690}" type="pres">
      <dgm:prSet presAssocID="{5D90BF1F-4487-4F0E-93E4-96492D71F223}" presName="gear2src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2DC5CE0C-774E-4E6D-9DEF-391EC7AC9B35}" type="pres">
      <dgm:prSet presAssocID="{5D90BF1F-4487-4F0E-93E4-96492D71F223}" presName="gear2dstNod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8A8C87BD-0795-4D37-B2BD-20EB742AB3B5}" type="pres">
      <dgm:prSet presAssocID="{6F765754-D180-437C-9DB2-81E52C43CC51}" presName="gear3" presStyleLbl="node1" presStyleIdx="2" presStyleCnt="3"/>
      <dgm:spPr/>
      <dgm:t>
        <a:bodyPr/>
        <a:lstStyle/>
        <a:p>
          <a:pPr rtl="1"/>
          <a:endParaRPr lang="he-IL"/>
        </a:p>
      </dgm:t>
    </dgm:pt>
    <dgm:pt modelId="{F9EA814D-9D40-439A-A71C-98AFAC179850}" type="pres">
      <dgm:prSet presAssocID="{6F765754-D180-437C-9DB2-81E52C43CC5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B0A1495-B10F-461C-81CD-9DC0C0AD8CC0}" type="pres">
      <dgm:prSet presAssocID="{6F765754-D180-437C-9DB2-81E52C43CC51}" presName="gear3src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C18A7725-6379-4A5D-84F6-4C16E734E692}" type="pres">
      <dgm:prSet presAssocID="{6F765754-D180-437C-9DB2-81E52C43CC51}" presName="gear3dstNod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50101C3F-3D16-4C92-9787-B4AE5DAC2CF4}" type="pres">
      <dgm:prSet presAssocID="{4E0A3B3B-1FBF-4FEC-8A52-746B0EA330E6}" presName="connector1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651417EC-BEE5-48CE-8973-BF5DC51D23C1}" type="pres">
      <dgm:prSet presAssocID="{9B788770-6567-4CC3-BF4A-58C8F40C4267}" presName="connector2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3020D23-AAF4-4AD1-9EF4-CCCE41D3460C}" type="pres">
      <dgm:prSet presAssocID="{915A5F20-1A6F-42C8-8FBE-2621C7EEBF65}" presName="connector3" presStyleLbl="sibTrans2D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72CE31E6-EC6D-4044-AC17-EAF9F49D06E8}" type="presOf" srcId="{A2AA65C5-B960-4C30-A4D3-C7AACA55F9FA}" destId="{CB280ED0-C0D2-4DA3-8412-245BB42C92F1}" srcOrd="0" destOrd="0" presId="urn:microsoft.com/office/officeart/2005/8/layout/gear1"/>
    <dgm:cxn modelId="{34D6B259-C48C-474A-B3A3-81194D4FA5D2}" type="presOf" srcId="{A2AA65C5-B960-4C30-A4D3-C7AACA55F9FA}" destId="{4B4DB526-A73E-443F-B5A0-4506AD54642F}" srcOrd="1" destOrd="0" presId="urn:microsoft.com/office/officeart/2005/8/layout/gear1"/>
    <dgm:cxn modelId="{A434DC57-1FFF-4BCC-A844-7BD870D9C797}" type="presOf" srcId="{A2AA65C5-B960-4C30-A4D3-C7AACA55F9FA}" destId="{82BD6318-FAE5-45BF-88E5-DCF6644BD6CA}" srcOrd="2" destOrd="0" presId="urn:microsoft.com/office/officeart/2005/8/layout/gear1"/>
    <dgm:cxn modelId="{91E16C64-4654-4918-B8FF-44AAE9B97DC5}" type="presOf" srcId="{6F765754-D180-437C-9DB2-81E52C43CC51}" destId="{F9EA814D-9D40-439A-A71C-98AFAC179850}" srcOrd="1" destOrd="0" presId="urn:microsoft.com/office/officeart/2005/8/layout/gear1"/>
    <dgm:cxn modelId="{92355CF9-36F7-4234-912F-A8F93BDB7DF4}" type="presOf" srcId="{6F765754-D180-437C-9DB2-81E52C43CC51}" destId="{8A8C87BD-0795-4D37-B2BD-20EB742AB3B5}" srcOrd="0" destOrd="0" presId="urn:microsoft.com/office/officeart/2005/8/layout/gear1"/>
    <dgm:cxn modelId="{D7108178-A8D4-4CB5-A6C5-3AE71B25EDAD}" type="presOf" srcId="{4E0A3B3B-1FBF-4FEC-8A52-746B0EA330E6}" destId="{50101C3F-3D16-4C92-9787-B4AE5DAC2CF4}" srcOrd="0" destOrd="0" presId="urn:microsoft.com/office/officeart/2005/8/layout/gear1"/>
    <dgm:cxn modelId="{9B8CE0EE-0556-49F1-8448-5CBB3727E54A}" type="presOf" srcId="{5D90BF1F-4487-4F0E-93E4-96492D71F223}" destId="{C6298B69-9AD7-4DAE-9AB5-8B2C86199690}" srcOrd="1" destOrd="0" presId="urn:microsoft.com/office/officeart/2005/8/layout/gear1"/>
    <dgm:cxn modelId="{8EE547FD-E42F-412C-AA7C-249676757AC9}" type="presOf" srcId="{915A5F20-1A6F-42C8-8FBE-2621C7EEBF65}" destId="{A3020D23-AAF4-4AD1-9EF4-CCCE41D3460C}" srcOrd="0" destOrd="0" presId="urn:microsoft.com/office/officeart/2005/8/layout/gear1"/>
    <dgm:cxn modelId="{AEEE0F69-A6BA-4BD5-9ABA-68C2A4800C37}" srcId="{A93C4680-8B80-4340-8298-068749D110DF}" destId="{A2AA65C5-B960-4C30-A4D3-C7AACA55F9FA}" srcOrd="0" destOrd="0" parTransId="{2B350A1C-D6E7-4378-8011-ABB74DEDF1E2}" sibTransId="{4E0A3B3B-1FBF-4FEC-8A52-746B0EA330E6}"/>
    <dgm:cxn modelId="{6C3245B8-7575-4023-A490-513E65675B98}" type="presOf" srcId="{5D90BF1F-4487-4F0E-93E4-96492D71F223}" destId="{2DC5CE0C-774E-4E6D-9DEF-391EC7AC9B35}" srcOrd="2" destOrd="0" presId="urn:microsoft.com/office/officeart/2005/8/layout/gear1"/>
    <dgm:cxn modelId="{0005A903-BDB4-4940-AAE5-6486FE148532}" type="presOf" srcId="{6F765754-D180-437C-9DB2-81E52C43CC51}" destId="{C18A7725-6379-4A5D-84F6-4C16E734E692}" srcOrd="3" destOrd="0" presId="urn:microsoft.com/office/officeart/2005/8/layout/gear1"/>
    <dgm:cxn modelId="{AC68BD4E-F8A2-43B9-B7A3-923E538D42D6}" type="presOf" srcId="{5D90BF1F-4487-4F0E-93E4-96492D71F223}" destId="{96602B7D-1216-4B96-8AF0-0EC05D1FB443}" srcOrd="0" destOrd="0" presId="urn:microsoft.com/office/officeart/2005/8/layout/gear1"/>
    <dgm:cxn modelId="{2A20B62F-46E6-4796-A5BA-C174F4DE4FB1}" type="presOf" srcId="{9B788770-6567-4CC3-BF4A-58C8F40C4267}" destId="{651417EC-BEE5-48CE-8973-BF5DC51D23C1}" srcOrd="0" destOrd="0" presId="urn:microsoft.com/office/officeart/2005/8/layout/gear1"/>
    <dgm:cxn modelId="{B781A442-BAE6-4433-96C3-03F228A8C855}" type="presOf" srcId="{6F765754-D180-437C-9DB2-81E52C43CC51}" destId="{0B0A1495-B10F-461C-81CD-9DC0C0AD8CC0}" srcOrd="2" destOrd="0" presId="urn:microsoft.com/office/officeart/2005/8/layout/gear1"/>
    <dgm:cxn modelId="{5D3BC7AC-E5CB-4CB3-A23B-083F544E8AF6}" type="presOf" srcId="{A93C4680-8B80-4340-8298-068749D110DF}" destId="{44FA0606-A681-4160-97C5-77C5FF3C122E}" srcOrd="0" destOrd="0" presId="urn:microsoft.com/office/officeart/2005/8/layout/gear1"/>
    <dgm:cxn modelId="{1D3270D3-2026-4489-B013-70A28A86880D}" srcId="{A93C4680-8B80-4340-8298-068749D110DF}" destId="{5D90BF1F-4487-4F0E-93E4-96492D71F223}" srcOrd="1" destOrd="0" parTransId="{D63BD848-D712-47BF-A18B-B65B8DD976B0}" sibTransId="{9B788770-6567-4CC3-BF4A-58C8F40C4267}"/>
    <dgm:cxn modelId="{7DCE1079-86E1-4560-BFE0-1D649C64E3C8}" srcId="{A93C4680-8B80-4340-8298-068749D110DF}" destId="{6F765754-D180-437C-9DB2-81E52C43CC51}" srcOrd="2" destOrd="0" parTransId="{C9CB77F9-990E-4BC9-AE9D-D7251828EFC2}" sibTransId="{915A5F20-1A6F-42C8-8FBE-2621C7EEBF65}"/>
    <dgm:cxn modelId="{4E5112BE-92A3-46B8-9FC1-9A5D09E80A9D}" type="presParOf" srcId="{44FA0606-A681-4160-97C5-77C5FF3C122E}" destId="{CB280ED0-C0D2-4DA3-8412-245BB42C92F1}" srcOrd="0" destOrd="0" presId="urn:microsoft.com/office/officeart/2005/8/layout/gear1"/>
    <dgm:cxn modelId="{09F64704-CAAE-4802-8D84-C57BEA5BFDBD}" type="presParOf" srcId="{44FA0606-A681-4160-97C5-77C5FF3C122E}" destId="{4B4DB526-A73E-443F-B5A0-4506AD54642F}" srcOrd="1" destOrd="0" presId="urn:microsoft.com/office/officeart/2005/8/layout/gear1"/>
    <dgm:cxn modelId="{ABA35B61-1450-4C92-9204-F3F676F16B1F}" type="presParOf" srcId="{44FA0606-A681-4160-97C5-77C5FF3C122E}" destId="{82BD6318-FAE5-45BF-88E5-DCF6644BD6CA}" srcOrd="2" destOrd="0" presId="urn:microsoft.com/office/officeart/2005/8/layout/gear1"/>
    <dgm:cxn modelId="{3CD7701E-1FC1-4AF9-9FAE-25A3B8F0EEEB}" type="presParOf" srcId="{44FA0606-A681-4160-97C5-77C5FF3C122E}" destId="{96602B7D-1216-4B96-8AF0-0EC05D1FB443}" srcOrd="3" destOrd="0" presId="urn:microsoft.com/office/officeart/2005/8/layout/gear1"/>
    <dgm:cxn modelId="{873C9D4F-3F65-4605-9802-9468A0771E54}" type="presParOf" srcId="{44FA0606-A681-4160-97C5-77C5FF3C122E}" destId="{C6298B69-9AD7-4DAE-9AB5-8B2C86199690}" srcOrd="4" destOrd="0" presId="urn:microsoft.com/office/officeart/2005/8/layout/gear1"/>
    <dgm:cxn modelId="{F407D058-B643-44CE-9B2A-E2837DC6F2BB}" type="presParOf" srcId="{44FA0606-A681-4160-97C5-77C5FF3C122E}" destId="{2DC5CE0C-774E-4E6D-9DEF-391EC7AC9B35}" srcOrd="5" destOrd="0" presId="urn:microsoft.com/office/officeart/2005/8/layout/gear1"/>
    <dgm:cxn modelId="{6F04AE1D-5312-4278-B4AF-7FFBDFE83863}" type="presParOf" srcId="{44FA0606-A681-4160-97C5-77C5FF3C122E}" destId="{8A8C87BD-0795-4D37-B2BD-20EB742AB3B5}" srcOrd="6" destOrd="0" presId="urn:microsoft.com/office/officeart/2005/8/layout/gear1"/>
    <dgm:cxn modelId="{750B32FF-0F1A-49A0-A624-DCA31A2C0D94}" type="presParOf" srcId="{44FA0606-A681-4160-97C5-77C5FF3C122E}" destId="{F9EA814D-9D40-439A-A71C-98AFAC179850}" srcOrd="7" destOrd="0" presId="urn:microsoft.com/office/officeart/2005/8/layout/gear1"/>
    <dgm:cxn modelId="{251AA8D7-0760-413A-AA07-F9075D73B0DE}" type="presParOf" srcId="{44FA0606-A681-4160-97C5-77C5FF3C122E}" destId="{0B0A1495-B10F-461C-81CD-9DC0C0AD8CC0}" srcOrd="8" destOrd="0" presId="urn:microsoft.com/office/officeart/2005/8/layout/gear1"/>
    <dgm:cxn modelId="{F781155C-283F-4207-B504-96FBA0370AF8}" type="presParOf" srcId="{44FA0606-A681-4160-97C5-77C5FF3C122E}" destId="{C18A7725-6379-4A5D-84F6-4C16E734E692}" srcOrd="9" destOrd="0" presId="urn:microsoft.com/office/officeart/2005/8/layout/gear1"/>
    <dgm:cxn modelId="{E78E00DE-FF23-4A98-9152-45FAEF62BB8E}" type="presParOf" srcId="{44FA0606-A681-4160-97C5-77C5FF3C122E}" destId="{50101C3F-3D16-4C92-9787-B4AE5DAC2CF4}" srcOrd="10" destOrd="0" presId="urn:microsoft.com/office/officeart/2005/8/layout/gear1"/>
    <dgm:cxn modelId="{70C069F3-0C83-42FC-92CD-0CD519024B3A}" type="presParOf" srcId="{44FA0606-A681-4160-97C5-77C5FF3C122E}" destId="{651417EC-BEE5-48CE-8973-BF5DC51D23C1}" srcOrd="11" destOrd="0" presId="urn:microsoft.com/office/officeart/2005/8/layout/gear1"/>
    <dgm:cxn modelId="{2514A591-5993-4013-85AA-7B1BE9DAF99C}" type="presParOf" srcId="{44FA0606-A681-4160-97C5-77C5FF3C122E}" destId="{A3020D23-AAF4-4AD1-9EF4-CCCE41D3460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6B0D86-8BBB-4816-9DBE-BA4DE702D530}" type="doc">
      <dgm:prSet loTypeId="urn:microsoft.com/office/officeart/2005/8/layout/hList3" loCatId="list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pPr rtl="1"/>
          <a:endParaRPr lang="he-IL"/>
        </a:p>
      </dgm:t>
    </dgm:pt>
    <dgm:pt modelId="{1A4F1358-8FE9-469A-B83F-3E59A31F5743}">
      <dgm:prSet phldrT="[טקסט]" custT="1"/>
      <dgm:spPr/>
      <dgm:t>
        <a:bodyPr/>
        <a:lstStyle/>
        <a:p>
          <a:pPr rtl="1"/>
          <a:r>
            <a:rPr lang="ar-JO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لا تلمس شخص مكهرب</a:t>
          </a:r>
          <a:r>
            <a:rPr lang="he-I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!</a:t>
          </a:r>
          <a:endParaRPr lang="he-IL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6F7F32-A6C2-40BB-8C2E-2F3A2689C6FF}" type="parTrans" cxnId="{9A6F651E-54F5-4D44-B724-2F3C03E1518A}">
      <dgm:prSet/>
      <dgm:spPr/>
      <dgm:t>
        <a:bodyPr/>
        <a:lstStyle/>
        <a:p>
          <a:pPr rtl="1"/>
          <a:endParaRPr lang="he-IL"/>
        </a:p>
      </dgm:t>
    </dgm:pt>
    <dgm:pt modelId="{AC5FFBE4-B81A-438C-836D-BEA251C46ED5}" type="sibTrans" cxnId="{9A6F651E-54F5-4D44-B724-2F3C03E1518A}">
      <dgm:prSet/>
      <dgm:spPr/>
      <dgm:t>
        <a:bodyPr/>
        <a:lstStyle/>
        <a:p>
          <a:pPr rtl="1"/>
          <a:endParaRPr lang="he-IL"/>
        </a:p>
      </dgm:t>
    </dgm:pt>
    <dgm:pt modelId="{612C14A0-CA49-41F8-9703-4FD2028737A2}">
      <dgm:prSet phldrT="[טקסט]" custT="1"/>
      <dgm:spPr/>
      <dgm:t>
        <a:bodyPr/>
        <a:lstStyle/>
        <a:p>
          <a:pPr rtl="1"/>
          <a:r>
            <a:rPr lang="ar-JO" sz="3200" b="0" i="0" dirty="0" smtClean="0"/>
            <a:t>بعد إبعاد المصاب عن مصدر الطاقة ، يجب تقديم الإسعافات الأولية له واستدعاء 101</a:t>
          </a:r>
          <a:endParaRPr lang="he-IL" sz="3200" b="0" i="0" dirty="0"/>
        </a:p>
      </dgm:t>
    </dgm:pt>
    <dgm:pt modelId="{CF9444EC-1647-4D54-9384-E5EDD89D20A2}" type="parTrans" cxnId="{4CE9ED81-31A6-440D-BF8C-BBBB49281EE2}">
      <dgm:prSet/>
      <dgm:spPr/>
      <dgm:t>
        <a:bodyPr/>
        <a:lstStyle/>
        <a:p>
          <a:pPr rtl="1"/>
          <a:endParaRPr lang="he-IL"/>
        </a:p>
      </dgm:t>
    </dgm:pt>
    <dgm:pt modelId="{3AD59095-9235-4298-BEC7-1D8B466F1A7D}" type="sibTrans" cxnId="{4CE9ED81-31A6-440D-BF8C-BBBB49281EE2}">
      <dgm:prSet/>
      <dgm:spPr/>
      <dgm:t>
        <a:bodyPr/>
        <a:lstStyle/>
        <a:p>
          <a:pPr rtl="1"/>
          <a:endParaRPr lang="he-IL"/>
        </a:p>
      </dgm:t>
    </dgm:pt>
    <dgm:pt modelId="{5B95DDF3-57FB-4080-BB81-4559148FDF4B}">
      <dgm:prSet phldrT="[טקסט]" custT="1"/>
      <dgm:spPr/>
      <dgm:t>
        <a:bodyPr/>
        <a:lstStyle/>
        <a:p>
          <a:pPr rtl="1"/>
          <a:r>
            <a:rPr lang="ar-JO" sz="3200" b="0" i="0" dirty="0" smtClean="0"/>
            <a:t>اطلب من شخص بالغ أن يفصل التيار من القابس  او الامّان في اللوح الكهربائي، </a:t>
          </a:r>
          <a:endParaRPr lang="he-IL" sz="3200" b="0" i="0" dirty="0"/>
        </a:p>
      </dgm:t>
    </dgm:pt>
    <dgm:pt modelId="{84CF0BD6-1118-4179-8AD3-1C88A49AC287}" type="parTrans" cxnId="{2E9FC287-5A8F-4C03-84B8-D9C5806663E9}">
      <dgm:prSet/>
      <dgm:spPr/>
      <dgm:t>
        <a:bodyPr/>
        <a:lstStyle/>
        <a:p>
          <a:pPr rtl="1"/>
          <a:endParaRPr lang="he-IL"/>
        </a:p>
      </dgm:t>
    </dgm:pt>
    <dgm:pt modelId="{26A9E6D0-5DE6-48F8-A93A-632FE964887D}" type="sibTrans" cxnId="{2E9FC287-5A8F-4C03-84B8-D9C5806663E9}">
      <dgm:prSet/>
      <dgm:spPr/>
      <dgm:t>
        <a:bodyPr/>
        <a:lstStyle/>
        <a:p>
          <a:pPr rtl="1"/>
          <a:endParaRPr lang="he-IL"/>
        </a:p>
      </dgm:t>
    </dgm:pt>
    <dgm:pt modelId="{9E135653-9F50-4745-8514-72FC36885478}">
      <dgm:prSet phldrT="[טקסט]"/>
      <dgm:spPr/>
      <dgm:t>
        <a:bodyPr/>
        <a:lstStyle/>
        <a:p>
          <a:pPr rtl="1"/>
          <a:r>
            <a:rPr lang="ar-J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مهم جدا. </a:t>
          </a:r>
          <a:r>
            <a:rPr lang="ar-JO" b="0" i="0" dirty="0" smtClean="0"/>
            <a:t>أغلق مصدر الكهرباء، إذا أمكن ذلك. إذا تعذر ذلك فأبعِد المصدر عنك وعن المصاب باستخدام جسم جاف، غير موصِّل للكهرباء.</a:t>
          </a:r>
          <a:r>
            <a:rPr lang="ar-J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</a:t>
          </a:r>
          <a:endParaRPr lang="he-I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29BCAF-6683-4A66-817B-004EE6DFC545}" type="parTrans" cxnId="{28E30B1C-432C-434B-A49A-AF66F3EDB2DA}">
      <dgm:prSet/>
      <dgm:spPr/>
      <dgm:t>
        <a:bodyPr/>
        <a:lstStyle/>
        <a:p>
          <a:pPr rtl="1"/>
          <a:endParaRPr lang="he-IL"/>
        </a:p>
      </dgm:t>
    </dgm:pt>
    <dgm:pt modelId="{5211AE50-764A-482B-992C-C65245D7C5EB}" type="sibTrans" cxnId="{28E30B1C-432C-434B-A49A-AF66F3EDB2DA}">
      <dgm:prSet/>
      <dgm:spPr/>
      <dgm:t>
        <a:bodyPr/>
        <a:lstStyle/>
        <a:p>
          <a:pPr rtl="1"/>
          <a:endParaRPr lang="he-IL"/>
        </a:p>
      </dgm:t>
    </dgm:pt>
    <dgm:pt modelId="{0B5CFAAC-89F3-4F8B-AD14-9E708FD7DC7E}" type="pres">
      <dgm:prSet presAssocID="{986B0D86-8BBB-4816-9DBE-BA4DE702D53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BFCBE6A-4747-4E5E-BF7F-0D84CF218EF2}" type="pres">
      <dgm:prSet presAssocID="{1A4F1358-8FE9-469A-B83F-3E59A31F5743}" presName="roof" presStyleLbl="dkBgShp" presStyleIdx="0" presStyleCnt="2"/>
      <dgm:spPr/>
      <dgm:t>
        <a:bodyPr/>
        <a:lstStyle/>
        <a:p>
          <a:pPr rtl="1"/>
          <a:endParaRPr lang="he-IL"/>
        </a:p>
      </dgm:t>
    </dgm:pt>
    <dgm:pt modelId="{313D1107-F855-499B-AF73-E3BD32E979B7}" type="pres">
      <dgm:prSet presAssocID="{1A4F1358-8FE9-469A-B83F-3E59A31F5743}" presName="pillars" presStyleCnt="0"/>
      <dgm:spPr/>
    </dgm:pt>
    <dgm:pt modelId="{EEF81E9F-13A9-41CE-A4E7-9E65B0C6D720}" type="pres">
      <dgm:prSet presAssocID="{1A4F1358-8FE9-469A-B83F-3E59A31F574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E8E934E-20BA-4ECD-8D12-F0EE15D9BD88}" type="pres">
      <dgm:prSet presAssocID="{5B95DDF3-57FB-4080-BB81-4559148FDF4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64249C1-23ED-4853-82FB-7A1463627608}" type="pres">
      <dgm:prSet presAssocID="{9E135653-9F50-4745-8514-72FC3688547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8DB74B5-7D33-4F21-9060-3A6B63676166}" type="pres">
      <dgm:prSet presAssocID="{1A4F1358-8FE9-469A-B83F-3E59A31F5743}" presName="base" presStyleLbl="dkBgShp" presStyleIdx="1" presStyleCnt="2"/>
      <dgm:spPr/>
    </dgm:pt>
  </dgm:ptLst>
  <dgm:cxnLst>
    <dgm:cxn modelId="{A021C985-08AE-4DA7-8F54-B5FFEA532EC0}" type="presOf" srcId="{1A4F1358-8FE9-469A-B83F-3E59A31F5743}" destId="{1BFCBE6A-4747-4E5E-BF7F-0D84CF218EF2}" srcOrd="0" destOrd="0" presId="urn:microsoft.com/office/officeart/2005/8/layout/hList3"/>
    <dgm:cxn modelId="{35B8A573-DF4F-44F2-8A18-3CD24D70F509}" type="presOf" srcId="{9E135653-9F50-4745-8514-72FC36885478}" destId="{E64249C1-23ED-4853-82FB-7A1463627608}" srcOrd="0" destOrd="0" presId="urn:microsoft.com/office/officeart/2005/8/layout/hList3"/>
    <dgm:cxn modelId="{2E9FC287-5A8F-4C03-84B8-D9C5806663E9}" srcId="{1A4F1358-8FE9-469A-B83F-3E59A31F5743}" destId="{5B95DDF3-57FB-4080-BB81-4559148FDF4B}" srcOrd="1" destOrd="0" parTransId="{84CF0BD6-1118-4179-8AD3-1C88A49AC287}" sibTransId="{26A9E6D0-5DE6-48F8-A93A-632FE964887D}"/>
    <dgm:cxn modelId="{4CE9ED81-31A6-440D-BF8C-BBBB49281EE2}" srcId="{1A4F1358-8FE9-469A-B83F-3E59A31F5743}" destId="{612C14A0-CA49-41F8-9703-4FD2028737A2}" srcOrd="0" destOrd="0" parTransId="{CF9444EC-1647-4D54-9384-E5EDD89D20A2}" sibTransId="{3AD59095-9235-4298-BEC7-1D8B466F1A7D}"/>
    <dgm:cxn modelId="{68FF9559-746C-4A99-B661-94DFECBE4253}" type="presOf" srcId="{5B95DDF3-57FB-4080-BB81-4559148FDF4B}" destId="{6E8E934E-20BA-4ECD-8D12-F0EE15D9BD88}" srcOrd="0" destOrd="0" presId="urn:microsoft.com/office/officeart/2005/8/layout/hList3"/>
    <dgm:cxn modelId="{6E3EA8AE-442A-4229-BA4B-DF939F442CAD}" type="presOf" srcId="{612C14A0-CA49-41F8-9703-4FD2028737A2}" destId="{EEF81E9F-13A9-41CE-A4E7-9E65B0C6D720}" srcOrd="0" destOrd="0" presId="urn:microsoft.com/office/officeart/2005/8/layout/hList3"/>
    <dgm:cxn modelId="{8E764D6F-034B-46D2-B7A0-4CD85CC02950}" type="presOf" srcId="{986B0D86-8BBB-4816-9DBE-BA4DE702D530}" destId="{0B5CFAAC-89F3-4F8B-AD14-9E708FD7DC7E}" srcOrd="0" destOrd="0" presId="urn:microsoft.com/office/officeart/2005/8/layout/hList3"/>
    <dgm:cxn modelId="{9A6F651E-54F5-4D44-B724-2F3C03E1518A}" srcId="{986B0D86-8BBB-4816-9DBE-BA4DE702D530}" destId="{1A4F1358-8FE9-469A-B83F-3E59A31F5743}" srcOrd="0" destOrd="0" parTransId="{D26F7F32-A6C2-40BB-8C2E-2F3A2689C6FF}" sibTransId="{AC5FFBE4-B81A-438C-836D-BEA251C46ED5}"/>
    <dgm:cxn modelId="{28E30B1C-432C-434B-A49A-AF66F3EDB2DA}" srcId="{1A4F1358-8FE9-469A-B83F-3E59A31F5743}" destId="{9E135653-9F50-4745-8514-72FC36885478}" srcOrd="2" destOrd="0" parTransId="{AD29BCAF-6683-4A66-817B-004EE6DFC545}" sibTransId="{5211AE50-764A-482B-992C-C65245D7C5EB}"/>
    <dgm:cxn modelId="{6116D434-14FA-4073-955F-A02086FCE184}" type="presParOf" srcId="{0B5CFAAC-89F3-4F8B-AD14-9E708FD7DC7E}" destId="{1BFCBE6A-4747-4E5E-BF7F-0D84CF218EF2}" srcOrd="0" destOrd="0" presId="urn:microsoft.com/office/officeart/2005/8/layout/hList3"/>
    <dgm:cxn modelId="{95C4011D-A016-40F7-87D0-474E12DDE1AD}" type="presParOf" srcId="{0B5CFAAC-89F3-4F8B-AD14-9E708FD7DC7E}" destId="{313D1107-F855-499B-AF73-E3BD32E979B7}" srcOrd="1" destOrd="0" presId="urn:microsoft.com/office/officeart/2005/8/layout/hList3"/>
    <dgm:cxn modelId="{2EC7EF1F-5133-4148-B306-19CA1B59A34F}" type="presParOf" srcId="{313D1107-F855-499B-AF73-E3BD32E979B7}" destId="{EEF81E9F-13A9-41CE-A4E7-9E65B0C6D720}" srcOrd="0" destOrd="0" presId="urn:microsoft.com/office/officeart/2005/8/layout/hList3"/>
    <dgm:cxn modelId="{106D9E3D-6EA7-4178-971F-CA2D5FE8E07F}" type="presParOf" srcId="{313D1107-F855-499B-AF73-E3BD32E979B7}" destId="{6E8E934E-20BA-4ECD-8D12-F0EE15D9BD88}" srcOrd="1" destOrd="0" presId="urn:microsoft.com/office/officeart/2005/8/layout/hList3"/>
    <dgm:cxn modelId="{99480E88-45D5-4E6D-86FE-1C5C46CF71AB}" type="presParOf" srcId="{313D1107-F855-499B-AF73-E3BD32E979B7}" destId="{E64249C1-23ED-4853-82FB-7A1463627608}" srcOrd="2" destOrd="0" presId="urn:microsoft.com/office/officeart/2005/8/layout/hList3"/>
    <dgm:cxn modelId="{E2C60DE9-447E-4F3E-A6E6-B7247AF697BE}" type="presParOf" srcId="{0B5CFAAC-89F3-4F8B-AD14-9E708FD7DC7E}" destId="{48DB74B5-7D33-4F21-9060-3A6B6367616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5" qsCatId="3D" csTypeId="urn:microsoft.com/office/officeart/2005/8/colors/accent6_4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لا تلمس جهازًا كهربائيًا بيد مبللة ، أو عندما تكون هناك رطوبة حول الجهاز أو على الجهاز</a:t>
          </a:r>
          <a:r>
            <a:rPr lang="he-IL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he-I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لا تقم بتوصيل جهاز كهربائي مكسور</a:t>
          </a:r>
          <a:r>
            <a:rPr lang="he-IL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بالكهرباء</a:t>
          </a:r>
          <a:r>
            <a:rPr lang="he-IL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!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5" qsCatId="3D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عدم استخدام المقابس أو القوابس التي تغير لونها.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5" qsCatId="3D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لا تترك المدفأة دون رقابة: ويجب تثبيت المدفأة بحيث لا تسقط     .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5" qsCatId="3D" csTypeId="urn:microsoft.com/office/officeart/2005/8/colors/accent6_4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افصل الجهاز الكهربائي فورًا ، عندما ينبعث منه دخان أو شرر!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5" qsCatId="3D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عند تركيب الأجهزة الكهربائية في الأماكن الرطبة ، مثل سخان الماء ، يجب استخدام فاصل خاص للسلامة</a:t>
          </a:r>
          <a:r>
            <a:rPr lang="he-IL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err="1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حمايةالمصباح</a:t>
          </a:r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الموجود في الحمام بغطاء واقي.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5E0D01-05C0-455E-A05D-45F76B5B901D}" type="doc">
      <dgm:prSet loTypeId="urn:microsoft.com/office/officeart/2009/3/layout/FramedTextPicture" loCatId="picture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pPr rtl="1"/>
          <a:endParaRPr lang="he-IL"/>
        </a:p>
      </dgm:t>
    </dgm:pt>
    <dgm:pt modelId="{9BB5CC95-9974-4CD1-8F84-87728576E063}">
      <dgm:prSet phldrT="[טקסט]"/>
      <dgm:spPr/>
      <dgm:t>
        <a:bodyPr/>
        <a:lstStyle/>
        <a:p>
          <a:pPr rtl="1"/>
          <a:r>
            <a:rPr lang="ar-JO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تأكد من أن بيوت المصابيح سليمة.</a:t>
          </a:r>
          <a:endParaRPr lang="he-IL" b="1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D876F1-99D0-4895-909A-410E1B36155F}" type="par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1DACD339-9012-47FB-B3E9-5F2895381692}" type="sibTrans" cxnId="{29B5AE20-8CCF-45F6-984C-D97A87F78D14}">
      <dgm:prSet/>
      <dgm:spPr/>
      <dgm:t>
        <a:bodyPr/>
        <a:lstStyle/>
        <a:p>
          <a:pPr rtl="1"/>
          <a:endParaRPr lang="he-IL"/>
        </a:p>
      </dgm:t>
    </dgm:pt>
    <dgm:pt modelId="{9CAAEFD3-F491-4BFD-822E-09D26E1BFCE2}" type="pres">
      <dgm:prSet presAssocID="{E95E0D01-05C0-455E-A05D-45F76B5B901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A958AE40-4D97-4555-A843-5E2C3311C6D6}" type="pres">
      <dgm:prSet presAssocID="{9BB5CC95-9974-4CD1-8F84-87728576E063}" presName="composite" presStyleCnt="0">
        <dgm:presLayoutVars>
          <dgm:chMax/>
          <dgm:chPref/>
        </dgm:presLayoutVars>
      </dgm:prSet>
      <dgm:spPr/>
    </dgm:pt>
    <dgm:pt modelId="{92C75FA4-98FE-4733-9808-A10A08BE2D23}" type="pres">
      <dgm:prSet presAssocID="{9BB5CC95-9974-4CD1-8F84-87728576E063}" presName="Image" presStyleLbl="b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1D5D8B21-6B1B-43F6-92D7-7B15490DC52E}" type="pres">
      <dgm:prSet presAssocID="{9BB5CC95-9974-4CD1-8F84-87728576E06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F423CE-FE4C-4EF4-9D94-4F4FDD2B0AA4}" type="pres">
      <dgm:prSet presAssocID="{9BB5CC95-9974-4CD1-8F84-87728576E063}" presName="tlFrame" presStyleLbl="node1" presStyleIdx="0" presStyleCnt="4"/>
      <dgm:spPr/>
    </dgm:pt>
    <dgm:pt modelId="{1D147BCC-6129-49D7-849B-B11A5466AF75}" type="pres">
      <dgm:prSet presAssocID="{9BB5CC95-9974-4CD1-8F84-87728576E063}" presName="trFrame" presStyleLbl="node1" presStyleIdx="1" presStyleCnt="4"/>
      <dgm:spPr/>
    </dgm:pt>
    <dgm:pt modelId="{77298ABA-25C7-4EA7-9C49-7E1571ED73D5}" type="pres">
      <dgm:prSet presAssocID="{9BB5CC95-9974-4CD1-8F84-87728576E063}" presName="blFrame" presStyleLbl="node1" presStyleIdx="2" presStyleCnt="4"/>
      <dgm:spPr/>
    </dgm:pt>
    <dgm:pt modelId="{C5821E82-5521-4009-AB78-E42DE4F24488}" type="pres">
      <dgm:prSet presAssocID="{9BB5CC95-9974-4CD1-8F84-87728576E063}" presName="brFrame" presStyleLbl="node1" presStyleIdx="3" presStyleCnt="4"/>
      <dgm:spPr/>
    </dgm:pt>
  </dgm:ptLst>
  <dgm:cxnLst>
    <dgm:cxn modelId="{5DA30113-4A7A-4367-B77C-5C28BE25644D}" type="presOf" srcId="{E95E0D01-05C0-455E-A05D-45F76B5B901D}" destId="{9CAAEFD3-F491-4BFD-822E-09D26E1BFCE2}" srcOrd="0" destOrd="0" presId="urn:microsoft.com/office/officeart/2009/3/layout/FramedTextPicture"/>
    <dgm:cxn modelId="{36C9C9E2-B14E-4391-9EE4-F8A840501BC4}" type="presOf" srcId="{9BB5CC95-9974-4CD1-8F84-87728576E063}" destId="{1D5D8B21-6B1B-43F6-92D7-7B15490DC52E}" srcOrd="0" destOrd="0" presId="urn:microsoft.com/office/officeart/2009/3/layout/FramedTextPicture"/>
    <dgm:cxn modelId="{29B5AE20-8CCF-45F6-984C-D97A87F78D14}" srcId="{E95E0D01-05C0-455E-A05D-45F76B5B901D}" destId="{9BB5CC95-9974-4CD1-8F84-87728576E063}" srcOrd="0" destOrd="0" parTransId="{74D876F1-99D0-4895-909A-410E1B36155F}" sibTransId="{1DACD339-9012-47FB-B3E9-5F2895381692}"/>
    <dgm:cxn modelId="{F3AB41C9-9C3A-487C-AD0F-1140C7F29A1D}" type="presParOf" srcId="{9CAAEFD3-F491-4BFD-822E-09D26E1BFCE2}" destId="{A958AE40-4D97-4555-A843-5E2C3311C6D6}" srcOrd="0" destOrd="0" presId="urn:microsoft.com/office/officeart/2009/3/layout/FramedTextPicture"/>
    <dgm:cxn modelId="{727A262C-C019-4325-ABA5-443C5C9536CD}" type="presParOf" srcId="{A958AE40-4D97-4555-A843-5E2C3311C6D6}" destId="{92C75FA4-98FE-4733-9808-A10A08BE2D23}" srcOrd="0" destOrd="0" presId="urn:microsoft.com/office/officeart/2009/3/layout/FramedTextPicture"/>
    <dgm:cxn modelId="{BA9D683A-28E7-442B-A664-2A488CFE7A42}" type="presParOf" srcId="{A958AE40-4D97-4555-A843-5E2C3311C6D6}" destId="{1D5D8B21-6B1B-43F6-92D7-7B15490DC52E}" srcOrd="1" destOrd="0" presId="urn:microsoft.com/office/officeart/2009/3/layout/FramedTextPicture"/>
    <dgm:cxn modelId="{913AA59F-8E25-4A96-80D6-A60F4E917A4A}" type="presParOf" srcId="{A958AE40-4D97-4555-A843-5E2C3311C6D6}" destId="{E5F423CE-FE4C-4EF4-9D94-4F4FDD2B0AA4}" srcOrd="2" destOrd="0" presId="urn:microsoft.com/office/officeart/2009/3/layout/FramedTextPicture"/>
    <dgm:cxn modelId="{6A864C9A-3ACC-4044-9A7D-4552F1C5E642}" type="presParOf" srcId="{A958AE40-4D97-4555-A843-5E2C3311C6D6}" destId="{1D147BCC-6129-49D7-849B-B11A5466AF75}" srcOrd="3" destOrd="0" presId="urn:microsoft.com/office/officeart/2009/3/layout/FramedTextPicture"/>
    <dgm:cxn modelId="{6144BEFD-1C1F-4249-BDE4-4A98A1154E09}" type="presParOf" srcId="{A958AE40-4D97-4555-A843-5E2C3311C6D6}" destId="{77298ABA-25C7-4EA7-9C49-7E1571ED73D5}" srcOrd="4" destOrd="0" presId="urn:microsoft.com/office/officeart/2009/3/layout/FramedTextPicture"/>
    <dgm:cxn modelId="{D93F03EF-731F-41BF-A233-741149752BFF}" type="presParOf" srcId="{A958AE40-4D97-4555-A843-5E2C3311C6D6}" destId="{C5821E82-5521-4009-AB78-E42DE4F24488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>
          <a:noFill/>
        </a:ln>
        <a:effectLst/>
        <a:sp3d z="-381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نستعمل او نلمس الاجهزة الكهربائية فقط ونحن ننتعل حذاءً</a:t>
          </a:r>
          <a:r>
            <a:rPr lang="he-IL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endParaRPr lang="he-IL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80000"/>
            <a:hueOff val="-127231"/>
            <a:satOff val="5670"/>
            <a:lumOff val="792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80000"/>
            <a:hueOff val="-254461"/>
            <a:satOff val="11339"/>
            <a:lumOff val="1585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6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يجب فحص سلامة التأريض ، خاصة في المنازل التي تم بناؤها قبل عام 1995.</a:t>
          </a:r>
          <a:endParaRPr lang="he-IL" sz="26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0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فحص صلاحية الامّان </a:t>
          </a:r>
          <a:r>
            <a:rPr lang="ar-JO" sz="3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(قاطع الدائرة الكهربائية)</a:t>
          </a:r>
          <a:r>
            <a:rPr lang="ar-JO" sz="30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مرة كل شهرين.</a:t>
          </a:r>
          <a:endParaRPr lang="he-IL" sz="30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2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للحفاظ على سلامة الأطفال ، يُنصح بتثبيت أغطية خاصة على المقابس ، والتي لا تسمح بالوصول إلى فتحات التجويف.</a:t>
          </a:r>
          <a:endParaRPr lang="he-IL" sz="22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9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عند إخراج القابس من المقبس ، قم بدعم غطاء المقبس بيد واحدة - بحيث لا يتم سحبه من الحائط - وباستخدام اليد الأخرى اسحب القابس. لا تسحب القابس بشد السلك . </a:t>
          </a:r>
          <a:endParaRPr lang="he-IL" sz="19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shade val="50000"/>
                <a:hueOff val="-230848"/>
                <a:satOff val="15390"/>
                <a:lumOff val="200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30848"/>
                <a:satOff val="15390"/>
                <a:lumOff val="200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30848"/>
                <a:satOff val="15390"/>
                <a:lumOff val="20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shade val="50000"/>
                <a:hueOff val="-461695"/>
                <a:satOff val="30780"/>
                <a:lumOff val="40185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461695"/>
                <a:satOff val="30780"/>
                <a:lumOff val="4018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461695"/>
                <a:satOff val="30780"/>
                <a:lumOff val="40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shade val="50000"/>
                <a:hueOff val="-230848"/>
                <a:satOff val="15390"/>
                <a:lumOff val="200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30848"/>
                <a:satOff val="15390"/>
                <a:lumOff val="200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30848"/>
                <a:satOff val="15390"/>
                <a:lumOff val="20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0"/>
          <a:ext cx="2350617" cy="156707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عدم استعمال موزع المقابس لغير الضرورة</a:t>
          </a:r>
          <a:endParaRPr lang="he-IL" sz="36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gradFill rotWithShape="0">
          <a:gsLst>
            <a:gs pos="0">
              <a:schemeClr val="accent6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0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لا ينصح باستخدام كابلات طاقة طويلة تالفة او عزلها ممزق!  </a:t>
          </a:r>
          <a:endParaRPr lang="he-IL" sz="30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80ED0-C0D2-4DA3-8412-245BB42C92F1}">
      <dsp:nvSpPr>
        <dsp:cNvPr id="0" name=""/>
        <dsp:cNvSpPr/>
      </dsp:nvSpPr>
      <dsp:spPr>
        <a:xfrm>
          <a:off x="3307579" y="2378885"/>
          <a:ext cx="2907526" cy="2907526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"</a:t>
          </a:r>
          <a:r>
            <a:rPr lang="ar-JO" sz="2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تأريض</a:t>
          </a:r>
          <a:r>
            <a:rPr lang="he-IL" sz="3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" </a:t>
          </a:r>
          <a:r>
            <a:rPr lang="ar-JO" sz="3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تعني</a:t>
          </a:r>
          <a:r>
            <a:rPr lang="he-IL" sz="3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he-IL" sz="3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= </a:t>
          </a:r>
          <a:r>
            <a:rPr lang="ar-JO" sz="3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الارض</a:t>
          </a:r>
          <a:endParaRPr lang="he-IL" sz="3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92121" y="3059959"/>
        <a:ext cx="1738442" cy="1494528"/>
      </dsp:txXfrm>
    </dsp:sp>
    <dsp:sp modelId="{96602B7D-1216-4B96-8AF0-0EC05D1FB443}">
      <dsp:nvSpPr>
        <dsp:cNvPr id="0" name=""/>
        <dsp:cNvSpPr/>
      </dsp:nvSpPr>
      <dsp:spPr>
        <a:xfrm>
          <a:off x="1615927" y="1691651"/>
          <a:ext cx="2114564" cy="2114564"/>
        </a:xfrm>
        <a:prstGeom prst="gear6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7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أمان</a:t>
          </a:r>
          <a:endParaRPr lang="he-IL" sz="37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48275" y="2227216"/>
        <a:ext cx="1049868" cy="1043434"/>
      </dsp:txXfrm>
    </dsp:sp>
    <dsp:sp modelId="{8A8C87BD-0795-4D37-B2BD-20EB742AB3B5}">
      <dsp:nvSpPr>
        <dsp:cNvPr id="0" name=""/>
        <dsp:cNvSpPr/>
      </dsp:nvSpPr>
      <dsp:spPr>
        <a:xfrm rot="20700000">
          <a:off x="2800299" y="232817"/>
          <a:ext cx="2071841" cy="2071841"/>
        </a:xfrm>
        <a:prstGeom prst="gear6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300" b="1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تاريض</a:t>
          </a:r>
          <a:endParaRPr lang="he-IL" sz="23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20700000">
        <a:off x="3254715" y="687233"/>
        <a:ext cx="1163010" cy="1163010"/>
      </dsp:txXfrm>
    </dsp:sp>
    <dsp:sp modelId="{50101C3F-3D16-4C92-9787-B4AE5DAC2CF4}">
      <dsp:nvSpPr>
        <dsp:cNvPr id="0" name=""/>
        <dsp:cNvSpPr/>
      </dsp:nvSpPr>
      <dsp:spPr>
        <a:xfrm>
          <a:off x="3096185" y="1933186"/>
          <a:ext cx="3721634" cy="3721634"/>
        </a:xfrm>
        <a:prstGeom prst="circularArrow">
          <a:avLst>
            <a:gd name="adj1" fmla="val 4687"/>
            <a:gd name="adj2" fmla="val 299029"/>
            <a:gd name="adj3" fmla="val 2537266"/>
            <a:gd name="adj4" fmla="val 15816549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417EC-BEE5-48CE-8973-BF5DC51D23C1}">
      <dsp:nvSpPr>
        <dsp:cNvPr id="0" name=""/>
        <dsp:cNvSpPr/>
      </dsp:nvSpPr>
      <dsp:spPr>
        <a:xfrm>
          <a:off x="1241442" y="1219091"/>
          <a:ext cx="2703999" cy="270399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17925"/>
            <a:satOff val="-2104"/>
            <a:lumOff val="1150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20D23-AAF4-4AD1-9EF4-CCCE41D3460C}">
      <dsp:nvSpPr>
        <dsp:cNvPr id="0" name=""/>
        <dsp:cNvSpPr/>
      </dsp:nvSpPr>
      <dsp:spPr>
        <a:xfrm>
          <a:off x="2321061" y="-225680"/>
          <a:ext cx="2915456" cy="29154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35851"/>
            <a:satOff val="-4207"/>
            <a:lumOff val="2301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CBE6A-4747-4E5E-BF7F-0D84CF218EF2}">
      <dsp:nvSpPr>
        <dsp:cNvPr id="0" name=""/>
        <dsp:cNvSpPr/>
      </dsp:nvSpPr>
      <dsp:spPr>
        <a:xfrm>
          <a:off x="0" y="0"/>
          <a:ext cx="8136904" cy="146896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لا تلمس شخص مكهرب</a:t>
          </a:r>
          <a:r>
            <a:rPr lang="he-IL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!</a:t>
          </a:r>
          <a:endParaRPr lang="he-IL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0"/>
        <a:ext cx="8136904" cy="1468963"/>
      </dsp:txXfrm>
    </dsp:sp>
    <dsp:sp modelId="{EEF81E9F-13A9-41CE-A4E7-9E65B0C6D720}">
      <dsp:nvSpPr>
        <dsp:cNvPr id="0" name=""/>
        <dsp:cNvSpPr/>
      </dsp:nvSpPr>
      <dsp:spPr>
        <a:xfrm>
          <a:off x="3973" y="1468963"/>
          <a:ext cx="2709652" cy="308482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b="0" i="0" kern="1200" dirty="0" smtClean="0"/>
            <a:t>بعد إبعاد المصاب عن مصدر الطاقة ، يجب تقديم الإسعافات الأولية له واستدعاء 101</a:t>
          </a:r>
          <a:endParaRPr lang="he-IL" sz="3200" b="0" i="0" kern="1200" dirty="0"/>
        </a:p>
      </dsp:txBody>
      <dsp:txXfrm>
        <a:off x="3973" y="1468963"/>
        <a:ext cx="2709652" cy="3084822"/>
      </dsp:txXfrm>
    </dsp:sp>
    <dsp:sp modelId="{6E8E934E-20BA-4ECD-8D12-F0EE15D9BD88}">
      <dsp:nvSpPr>
        <dsp:cNvPr id="0" name=""/>
        <dsp:cNvSpPr/>
      </dsp:nvSpPr>
      <dsp:spPr>
        <a:xfrm>
          <a:off x="2713625" y="1468963"/>
          <a:ext cx="2709652" cy="3084822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b="0" i="0" kern="1200" dirty="0" smtClean="0"/>
            <a:t>اطلب من شخص بالغ أن يفصل التيار من القابس  او الامّان في اللوح الكهربائي، </a:t>
          </a:r>
          <a:endParaRPr lang="he-IL" sz="3200" b="0" i="0" kern="1200" dirty="0"/>
        </a:p>
      </dsp:txBody>
      <dsp:txXfrm>
        <a:off x="2713625" y="1468963"/>
        <a:ext cx="2709652" cy="3084822"/>
      </dsp:txXfrm>
    </dsp:sp>
    <dsp:sp modelId="{E64249C1-23ED-4853-82FB-7A1463627608}">
      <dsp:nvSpPr>
        <dsp:cNvPr id="0" name=""/>
        <dsp:cNvSpPr/>
      </dsp:nvSpPr>
      <dsp:spPr>
        <a:xfrm>
          <a:off x="5423278" y="1468963"/>
          <a:ext cx="2709652" cy="3084822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مهم جدا. </a:t>
          </a:r>
          <a:r>
            <a:rPr lang="ar-JO" sz="2800" b="0" i="0" kern="1200" dirty="0" smtClean="0"/>
            <a:t>أغلق مصدر الكهرباء، إذا أمكن ذلك. إذا تعذر ذلك فأبعِد المصدر عنك وعن المصاب باستخدام جسم جاف، غير موصِّل للكهرباء.</a:t>
          </a:r>
          <a:r>
            <a:rPr lang="ar-JO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</a:t>
          </a:r>
          <a:endParaRPr lang="he-IL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23278" y="1468963"/>
        <a:ext cx="2709652" cy="3084822"/>
      </dsp:txXfrm>
    </dsp:sp>
    <dsp:sp modelId="{48DB74B5-7D33-4F21-9060-3A6B63676166}">
      <dsp:nvSpPr>
        <dsp:cNvPr id="0" name=""/>
        <dsp:cNvSpPr/>
      </dsp:nvSpPr>
      <dsp:spPr>
        <a:xfrm>
          <a:off x="0" y="4553785"/>
          <a:ext cx="8136904" cy="34275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  <a:sp3d z="-381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6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لا تلمس جهازًا كهربائيًا بيد مبللة ، أو عندما تكون هناك رطوبة حول الجهاز أو على الجهاز</a:t>
          </a:r>
          <a:r>
            <a:rPr lang="he-IL" sz="26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he-IL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/>
        <a:sp3d z="-381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لا تقم بتوصيل جهاز كهربائي مكسور</a:t>
          </a:r>
          <a:r>
            <a:rPr lang="he-IL" sz="32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ar-JO" sz="32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بالكهرباء</a:t>
          </a:r>
          <a:r>
            <a:rPr lang="he-IL" sz="32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!</a:t>
          </a:r>
          <a:endParaRPr lang="he-IL" sz="32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p3d z="-381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عدم استخدام المقابس أو القوابس التي تغير لونها.</a:t>
          </a:r>
          <a:endParaRPr lang="he-IL" sz="32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p3d z="-381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لا تترك المدفأة دون رقابة: ويجب تثبيت المدفأة بحيث لا تسقط     .</a:t>
          </a:r>
          <a:endParaRPr lang="he-IL" sz="28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/>
        <a:sp3d z="-381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افصل الجهاز الكهربائي فورًا ، عندما ينبعث منه دخان أو شرر!</a:t>
          </a:r>
          <a:endParaRPr lang="he-IL" sz="32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shade val="50000"/>
            <a:hueOff val="-230848"/>
            <a:satOff val="15390"/>
            <a:lumOff val="200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p3d z="-381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عند تركيب الأجهزة الكهربائية في الأماكن الرطبة ، مثل سخان الماء ، يجب استخدام فاصل خاص للسلامة</a:t>
          </a:r>
          <a:r>
            <a:rPr lang="he-IL" sz="24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endParaRPr lang="he-IL" sz="24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p3d z="-381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200" b="1" kern="1200" dirty="0" err="1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حمايةالمصباح</a:t>
          </a:r>
          <a:r>
            <a:rPr lang="ar-JO" sz="32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الموجود في الحمام بغطاء واقي.</a:t>
          </a:r>
          <a:endParaRPr lang="he-IL" sz="32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75FA4-98FE-4733-9808-A10A08BE2D23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p3d z="-381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D8B21-6B1B-43F6-92D7-7B15490DC52E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600" b="1" kern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تأكد من أن بيوت المصابيح سليمة.</a:t>
          </a:r>
          <a:endParaRPr lang="he-IL" sz="3600" b="1" kern="1200" dirty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48763" y="1689027"/>
        <a:ext cx="3330244" cy="2057033"/>
      </dsp:txXfrm>
    </dsp:sp>
    <dsp:sp modelId="{E5F423CE-FE4C-4EF4-9D94-4F4FDD2B0AA4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47BCC-6129-49D7-849B-B11A5466AF75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98ABA-25C7-4EA7-9C49-7E1571ED73D5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21E82-5521-4009-AB78-E42DE4F24488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99696" y="0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94" y="0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720919-CA64-4716-8C49-0101433BA513}" type="datetimeFigureOut">
              <a:rPr lang="he-IL" smtClean="0"/>
              <a:t>י"א/חשון/תשפ"א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728663"/>
            <a:ext cx="4856163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99696" y="9223515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94" y="9223515"/>
            <a:ext cx="2982119" cy="48553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7EEB74-0542-4670-9C4A-2B4BEE22FD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EEB74-0542-4670-9C4A-2B4BEE22FDF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079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CDAA-972D-4119-BD9A-A429465FB8B7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6758-9CED-4622-B7AC-A02BF7A4402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45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46ACA-04C9-49E5-B464-D2127AAED562}" type="datetimeFigureOut">
              <a:rPr lang="he-IL" smtClean="0"/>
              <a:pPr/>
              <a:t>י"א/חשון/תשפ"א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FB902-DDEA-4655-B29D-D28FA4D1953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רקע3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9728" y="-13231"/>
            <a:ext cx="9153728" cy="6877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2.gi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cid:image001.gif@01C62FC4.A5AA3A5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124744"/>
            <a:ext cx="576064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طريق النور لكل جيل</a:t>
            </a:r>
            <a:endParaRPr lang="he-IL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516216" y="5949280"/>
            <a:ext cx="27363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JO" sz="2800" b="1" dirty="0" smtClean="0">
                <a:latin typeface="David"/>
                <a:ea typeface="David"/>
                <a:cs typeface="David"/>
                <a:sym typeface="David"/>
              </a:rPr>
              <a:t>طريق النور</a:t>
            </a:r>
            <a:endParaRPr lang="he-IL" sz="2800" dirty="0"/>
          </a:p>
          <a:p>
            <a:pPr lvl="0" algn="ctr"/>
            <a:r>
              <a:rPr lang="he-IL" b="1" dirty="0">
                <a:latin typeface="David"/>
                <a:ea typeface="David"/>
                <a:cs typeface="David"/>
                <a:sym typeface="David"/>
              </a:rPr>
              <a:t>   </a:t>
            </a:r>
            <a:r>
              <a:rPr lang="ar-JO" sz="1400" b="1" dirty="0" smtClean="0">
                <a:latin typeface="David"/>
                <a:ea typeface="David"/>
                <a:cs typeface="David"/>
                <a:sym typeface="David"/>
              </a:rPr>
              <a:t>منهج حياة ذكي في بيئة الكهرباء</a:t>
            </a:r>
            <a:endParaRPr lang="he-IL" sz="1400" b="1" dirty="0"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176" y="1915298"/>
            <a:ext cx="230981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طلاب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2020/2021</a:t>
            </a:r>
            <a:endParaRPr lang="he-I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374392"/>
            <a:ext cx="3594837" cy="10002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برنامج </a:t>
            </a:r>
            <a:r>
              <a:rPr lang="ar-J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تربوي من </a:t>
            </a:r>
            <a:r>
              <a:rPr lang="ar-J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شركة الكهرباء الإسرائيلية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ar-JO" sz="11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انتاج معهد </a:t>
            </a:r>
            <a:r>
              <a:rPr lang="ar-JO" sz="11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يعاديم</a:t>
            </a:r>
            <a:endParaRPr lang="he-IL" sz="11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545888"/>
            <a:ext cx="2540323" cy="164178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548568"/>
            <a:ext cx="4176464" cy="1641783"/>
          </a:xfrm>
          <a:prstGeom prst="rect">
            <a:avLst/>
          </a:prstGeom>
        </p:spPr>
      </p:pic>
      <p:grpSp>
        <p:nvGrpSpPr>
          <p:cNvPr id="13" name="קבוצה 12"/>
          <p:cNvGrpSpPr/>
          <p:nvPr/>
        </p:nvGrpSpPr>
        <p:grpSpPr>
          <a:xfrm>
            <a:off x="4206398" y="3545888"/>
            <a:ext cx="1949778" cy="1881048"/>
            <a:chOff x="4206398" y="3545888"/>
            <a:chExt cx="1949778" cy="1881048"/>
          </a:xfrm>
          <a:solidFill>
            <a:schemeClr val="accent2">
              <a:lumMod val="40000"/>
              <a:lumOff val="60000"/>
              <a:alpha val="53000"/>
            </a:schemeClr>
          </a:solidFill>
        </p:grpSpPr>
        <p:sp>
          <p:nvSpPr>
            <p:cNvPr id="10" name="צורה חופשית 9"/>
            <p:cNvSpPr/>
            <p:nvPr/>
          </p:nvSpPr>
          <p:spPr>
            <a:xfrm>
              <a:off x="5197815" y="3545888"/>
              <a:ext cx="958361" cy="1881048"/>
            </a:xfrm>
            <a:custGeom>
              <a:avLst/>
              <a:gdLst>
                <a:gd name="connsiteX0" fmla="*/ 0 w 958361"/>
                <a:gd name="connsiteY0" fmla="*/ 492369 h 1899186"/>
                <a:gd name="connsiteX1" fmla="*/ 26377 w 958361"/>
                <a:gd name="connsiteY1" fmla="*/ 422031 h 1899186"/>
                <a:gd name="connsiteX2" fmla="*/ 61546 w 958361"/>
                <a:gd name="connsiteY2" fmla="*/ 307731 h 1899186"/>
                <a:gd name="connsiteX3" fmla="*/ 87923 w 958361"/>
                <a:gd name="connsiteY3" fmla="*/ 228600 h 1899186"/>
                <a:gd name="connsiteX4" fmla="*/ 96715 w 958361"/>
                <a:gd name="connsiteY4" fmla="*/ 202223 h 1899186"/>
                <a:gd name="connsiteX5" fmla="*/ 123092 w 958361"/>
                <a:gd name="connsiteY5" fmla="*/ 175846 h 1899186"/>
                <a:gd name="connsiteX6" fmla="*/ 149469 w 958361"/>
                <a:gd name="connsiteY6" fmla="*/ 140677 h 1899186"/>
                <a:gd name="connsiteX7" fmla="*/ 184638 w 958361"/>
                <a:gd name="connsiteY7" fmla="*/ 131885 h 1899186"/>
                <a:gd name="connsiteX8" fmla="*/ 228600 w 958361"/>
                <a:gd name="connsiteY8" fmla="*/ 105508 h 1899186"/>
                <a:gd name="connsiteX9" fmla="*/ 254977 w 958361"/>
                <a:gd name="connsiteY9" fmla="*/ 87923 h 1899186"/>
                <a:gd name="connsiteX10" fmla="*/ 351692 w 958361"/>
                <a:gd name="connsiteY10" fmla="*/ 61546 h 1899186"/>
                <a:gd name="connsiteX11" fmla="*/ 386861 w 958361"/>
                <a:gd name="connsiteY11" fmla="*/ 43962 h 1899186"/>
                <a:gd name="connsiteX12" fmla="*/ 413238 w 958361"/>
                <a:gd name="connsiteY12" fmla="*/ 26377 h 1899186"/>
                <a:gd name="connsiteX13" fmla="*/ 465992 w 958361"/>
                <a:gd name="connsiteY13" fmla="*/ 17585 h 1899186"/>
                <a:gd name="connsiteX14" fmla="*/ 536330 w 958361"/>
                <a:gd name="connsiteY14" fmla="*/ 0 h 1899186"/>
                <a:gd name="connsiteX15" fmla="*/ 729761 w 958361"/>
                <a:gd name="connsiteY15" fmla="*/ 8792 h 1899186"/>
                <a:gd name="connsiteX16" fmla="*/ 756138 w 958361"/>
                <a:gd name="connsiteY16" fmla="*/ 26377 h 1899186"/>
                <a:gd name="connsiteX17" fmla="*/ 826477 w 958361"/>
                <a:gd name="connsiteY17" fmla="*/ 114300 h 1899186"/>
                <a:gd name="connsiteX18" fmla="*/ 835269 w 958361"/>
                <a:gd name="connsiteY18" fmla="*/ 149469 h 1899186"/>
                <a:gd name="connsiteX19" fmla="*/ 852853 w 958361"/>
                <a:gd name="connsiteY19" fmla="*/ 175846 h 1899186"/>
                <a:gd name="connsiteX20" fmla="*/ 870438 w 958361"/>
                <a:gd name="connsiteY20" fmla="*/ 211015 h 1899186"/>
                <a:gd name="connsiteX21" fmla="*/ 888023 w 958361"/>
                <a:gd name="connsiteY21" fmla="*/ 272562 h 1899186"/>
                <a:gd name="connsiteX22" fmla="*/ 905607 w 958361"/>
                <a:gd name="connsiteY22" fmla="*/ 298938 h 1899186"/>
                <a:gd name="connsiteX23" fmla="*/ 923192 w 958361"/>
                <a:gd name="connsiteY23" fmla="*/ 369277 h 1899186"/>
                <a:gd name="connsiteX24" fmla="*/ 931984 w 958361"/>
                <a:gd name="connsiteY24" fmla="*/ 395654 h 1899186"/>
                <a:gd name="connsiteX25" fmla="*/ 940777 w 958361"/>
                <a:gd name="connsiteY25" fmla="*/ 430823 h 1899186"/>
                <a:gd name="connsiteX26" fmla="*/ 958361 w 958361"/>
                <a:gd name="connsiteY26" fmla="*/ 597877 h 1899186"/>
                <a:gd name="connsiteX27" fmla="*/ 949569 w 958361"/>
                <a:gd name="connsiteY27" fmla="*/ 888023 h 1899186"/>
                <a:gd name="connsiteX28" fmla="*/ 940777 w 958361"/>
                <a:gd name="connsiteY28" fmla="*/ 949569 h 1899186"/>
                <a:gd name="connsiteX29" fmla="*/ 923192 w 958361"/>
                <a:gd name="connsiteY29" fmla="*/ 975946 h 1899186"/>
                <a:gd name="connsiteX30" fmla="*/ 905607 w 958361"/>
                <a:gd name="connsiteY30" fmla="*/ 1011115 h 1899186"/>
                <a:gd name="connsiteX31" fmla="*/ 879230 w 958361"/>
                <a:gd name="connsiteY31" fmla="*/ 1090246 h 1899186"/>
                <a:gd name="connsiteX32" fmla="*/ 861646 w 958361"/>
                <a:gd name="connsiteY32" fmla="*/ 1125415 h 1899186"/>
                <a:gd name="connsiteX33" fmla="*/ 852853 w 958361"/>
                <a:gd name="connsiteY33" fmla="*/ 1151792 h 1899186"/>
                <a:gd name="connsiteX34" fmla="*/ 835269 w 958361"/>
                <a:gd name="connsiteY34" fmla="*/ 1178169 h 1899186"/>
                <a:gd name="connsiteX35" fmla="*/ 808892 w 958361"/>
                <a:gd name="connsiteY35" fmla="*/ 1230923 h 1899186"/>
                <a:gd name="connsiteX36" fmla="*/ 800100 w 958361"/>
                <a:gd name="connsiteY36" fmla="*/ 1257300 h 1899186"/>
                <a:gd name="connsiteX37" fmla="*/ 782515 w 958361"/>
                <a:gd name="connsiteY37" fmla="*/ 1283677 h 1899186"/>
                <a:gd name="connsiteX38" fmla="*/ 729761 w 958361"/>
                <a:gd name="connsiteY38" fmla="*/ 1345223 h 1899186"/>
                <a:gd name="connsiteX39" fmla="*/ 685800 w 958361"/>
                <a:gd name="connsiteY39" fmla="*/ 1380392 h 1899186"/>
                <a:gd name="connsiteX40" fmla="*/ 615461 w 958361"/>
                <a:gd name="connsiteY40" fmla="*/ 1424354 h 1899186"/>
                <a:gd name="connsiteX41" fmla="*/ 571500 w 958361"/>
                <a:gd name="connsiteY41" fmla="*/ 1441938 h 1899186"/>
                <a:gd name="connsiteX42" fmla="*/ 545123 w 958361"/>
                <a:gd name="connsiteY42" fmla="*/ 1450731 h 1899186"/>
                <a:gd name="connsiteX43" fmla="*/ 483577 w 958361"/>
                <a:gd name="connsiteY43" fmla="*/ 1485900 h 1899186"/>
                <a:gd name="connsiteX44" fmla="*/ 422030 w 958361"/>
                <a:gd name="connsiteY44" fmla="*/ 1503485 h 1899186"/>
                <a:gd name="connsiteX45" fmla="*/ 386861 w 958361"/>
                <a:gd name="connsiteY45" fmla="*/ 1521069 h 1899186"/>
                <a:gd name="connsiteX46" fmla="*/ 360484 w 958361"/>
                <a:gd name="connsiteY46" fmla="*/ 1529862 h 1899186"/>
                <a:gd name="connsiteX47" fmla="*/ 307730 w 958361"/>
                <a:gd name="connsiteY47" fmla="*/ 1565031 h 1899186"/>
                <a:gd name="connsiteX48" fmla="*/ 237392 w 958361"/>
                <a:gd name="connsiteY48" fmla="*/ 1608992 h 1899186"/>
                <a:gd name="connsiteX49" fmla="*/ 175846 w 958361"/>
                <a:gd name="connsiteY49" fmla="*/ 1670538 h 1899186"/>
                <a:gd name="connsiteX50" fmla="*/ 140677 w 958361"/>
                <a:gd name="connsiteY50" fmla="*/ 1696915 h 1899186"/>
                <a:gd name="connsiteX51" fmla="*/ 123092 w 958361"/>
                <a:gd name="connsiteY51" fmla="*/ 1723292 h 1899186"/>
                <a:gd name="connsiteX52" fmla="*/ 70338 w 958361"/>
                <a:gd name="connsiteY52" fmla="*/ 1776046 h 1899186"/>
                <a:gd name="connsiteX53" fmla="*/ 52753 w 958361"/>
                <a:gd name="connsiteY53" fmla="*/ 1863969 h 1899186"/>
                <a:gd name="connsiteX54" fmla="*/ 35169 w 958361"/>
                <a:gd name="connsiteY54" fmla="*/ 1899138 h 189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58361" h="1899186">
                  <a:moveTo>
                    <a:pt x="0" y="492369"/>
                  </a:moveTo>
                  <a:cubicBezTo>
                    <a:pt x="7607" y="473350"/>
                    <a:pt x="20473" y="443680"/>
                    <a:pt x="26377" y="422031"/>
                  </a:cubicBezTo>
                  <a:cubicBezTo>
                    <a:pt x="53909" y="321081"/>
                    <a:pt x="30988" y="384122"/>
                    <a:pt x="61546" y="307731"/>
                  </a:cubicBezTo>
                  <a:cubicBezTo>
                    <a:pt x="77869" y="209790"/>
                    <a:pt x="57015" y="290416"/>
                    <a:pt x="87923" y="228600"/>
                  </a:cubicBezTo>
                  <a:cubicBezTo>
                    <a:pt x="92068" y="220311"/>
                    <a:pt x="91574" y="209934"/>
                    <a:pt x="96715" y="202223"/>
                  </a:cubicBezTo>
                  <a:cubicBezTo>
                    <a:pt x="103612" y="191877"/>
                    <a:pt x="115000" y="185287"/>
                    <a:pt x="123092" y="175846"/>
                  </a:cubicBezTo>
                  <a:cubicBezTo>
                    <a:pt x="132629" y="164720"/>
                    <a:pt x="137545" y="149194"/>
                    <a:pt x="149469" y="140677"/>
                  </a:cubicBezTo>
                  <a:cubicBezTo>
                    <a:pt x="159302" y="133653"/>
                    <a:pt x="172915" y="134816"/>
                    <a:pt x="184638" y="131885"/>
                  </a:cubicBezTo>
                  <a:cubicBezTo>
                    <a:pt x="199292" y="123093"/>
                    <a:pt x="214108" y="114565"/>
                    <a:pt x="228600" y="105508"/>
                  </a:cubicBezTo>
                  <a:cubicBezTo>
                    <a:pt x="237561" y="99907"/>
                    <a:pt x="245321" y="92215"/>
                    <a:pt x="254977" y="87923"/>
                  </a:cubicBezTo>
                  <a:cubicBezTo>
                    <a:pt x="291487" y="71696"/>
                    <a:pt x="314081" y="69068"/>
                    <a:pt x="351692" y="61546"/>
                  </a:cubicBezTo>
                  <a:cubicBezTo>
                    <a:pt x="363415" y="55685"/>
                    <a:pt x="375481" y="50465"/>
                    <a:pt x="386861" y="43962"/>
                  </a:cubicBezTo>
                  <a:cubicBezTo>
                    <a:pt x="396036" y="38719"/>
                    <a:pt x="403213" y="29719"/>
                    <a:pt x="413238" y="26377"/>
                  </a:cubicBezTo>
                  <a:cubicBezTo>
                    <a:pt x="430150" y="20740"/>
                    <a:pt x="448452" y="20774"/>
                    <a:pt x="465992" y="17585"/>
                  </a:cubicBezTo>
                  <a:cubicBezTo>
                    <a:pt x="512670" y="9098"/>
                    <a:pt x="499727" y="12200"/>
                    <a:pt x="536330" y="0"/>
                  </a:cubicBezTo>
                  <a:cubicBezTo>
                    <a:pt x="600807" y="2931"/>
                    <a:pt x="665677" y="1102"/>
                    <a:pt x="729761" y="8792"/>
                  </a:cubicBezTo>
                  <a:cubicBezTo>
                    <a:pt x="740253" y="10051"/>
                    <a:pt x="748020" y="19612"/>
                    <a:pt x="756138" y="26377"/>
                  </a:cubicBezTo>
                  <a:cubicBezTo>
                    <a:pt x="785354" y="50724"/>
                    <a:pt x="805644" y="83051"/>
                    <a:pt x="826477" y="114300"/>
                  </a:cubicBezTo>
                  <a:cubicBezTo>
                    <a:pt x="829408" y="126023"/>
                    <a:pt x="830509" y="138362"/>
                    <a:pt x="835269" y="149469"/>
                  </a:cubicBezTo>
                  <a:cubicBezTo>
                    <a:pt x="839431" y="159182"/>
                    <a:pt x="847610" y="166671"/>
                    <a:pt x="852853" y="175846"/>
                  </a:cubicBezTo>
                  <a:cubicBezTo>
                    <a:pt x="859356" y="187226"/>
                    <a:pt x="864576" y="199292"/>
                    <a:pt x="870438" y="211015"/>
                  </a:cubicBezTo>
                  <a:cubicBezTo>
                    <a:pt x="873257" y="222290"/>
                    <a:pt x="881714" y="259944"/>
                    <a:pt x="888023" y="272562"/>
                  </a:cubicBezTo>
                  <a:cubicBezTo>
                    <a:pt x="892749" y="282013"/>
                    <a:pt x="899746" y="290146"/>
                    <a:pt x="905607" y="298938"/>
                  </a:cubicBezTo>
                  <a:cubicBezTo>
                    <a:pt x="911469" y="322384"/>
                    <a:pt x="916833" y="345961"/>
                    <a:pt x="923192" y="369277"/>
                  </a:cubicBezTo>
                  <a:cubicBezTo>
                    <a:pt x="925631" y="378218"/>
                    <a:pt x="929438" y="386743"/>
                    <a:pt x="931984" y="395654"/>
                  </a:cubicBezTo>
                  <a:cubicBezTo>
                    <a:pt x="935304" y="407273"/>
                    <a:pt x="937846" y="419100"/>
                    <a:pt x="940777" y="430823"/>
                  </a:cubicBezTo>
                  <a:cubicBezTo>
                    <a:pt x="945605" y="469449"/>
                    <a:pt x="958361" y="565083"/>
                    <a:pt x="958361" y="597877"/>
                  </a:cubicBezTo>
                  <a:cubicBezTo>
                    <a:pt x="958361" y="694637"/>
                    <a:pt x="954401" y="791384"/>
                    <a:pt x="949569" y="888023"/>
                  </a:cubicBezTo>
                  <a:cubicBezTo>
                    <a:pt x="948534" y="908721"/>
                    <a:pt x="946732" y="929719"/>
                    <a:pt x="940777" y="949569"/>
                  </a:cubicBezTo>
                  <a:cubicBezTo>
                    <a:pt x="937741" y="959690"/>
                    <a:pt x="928435" y="966771"/>
                    <a:pt x="923192" y="975946"/>
                  </a:cubicBezTo>
                  <a:cubicBezTo>
                    <a:pt x="916689" y="987326"/>
                    <a:pt x="910312" y="998882"/>
                    <a:pt x="905607" y="1011115"/>
                  </a:cubicBezTo>
                  <a:cubicBezTo>
                    <a:pt x="895626" y="1037066"/>
                    <a:pt x="891664" y="1065377"/>
                    <a:pt x="879230" y="1090246"/>
                  </a:cubicBezTo>
                  <a:cubicBezTo>
                    <a:pt x="873369" y="1101969"/>
                    <a:pt x="866809" y="1113368"/>
                    <a:pt x="861646" y="1125415"/>
                  </a:cubicBezTo>
                  <a:cubicBezTo>
                    <a:pt x="857995" y="1133934"/>
                    <a:pt x="856998" y="1143502"/>
                    <a:pt x="852853" y="1151792"/>
                  </a:cubicBezTo>
                  <a:cubicBezTo>
                    <a:pt x="848127" y="1161243"/>
                    <a:pt x="839995" y="1168718"/>
                    <a:pt x="835269" y="1178169"/>
                  </a:cubicBezTo>
                  <a:cubicBezTo>
                    <a:pt x="798873" y="1250965"/>
                    <a:pt x="859282" y="1155339"/>
                    <a:pt x="808892" y="1230923"/>
                  </a:cubicBezTo>
                  <a:cubicBezTo>
                    <a:pt x="805961" y="1239715"/>
                    <a:pt x="804245" y="1249011"/>
                    <a:pt x="800100" y="1257300"/>
                  </a:cubicBezTo>
                  <a:cubicBezTo>
                    <a:pt x="795374" y="1266752"/>
                    <a:pt x="788657" y="1275078"/>
                    <a:pt x="782515" y="1283677"/>
                  </a:cubicBezTo>
                  <a:cubicBezTo>
                    <a:pt x="763283" y="1310601"/>
                    <a:pt x="754106" y="1323921"/>
                    <a:pt x="729761" y="1345223"/>
                  </a:cubicBezTo>
                  <a:cubicBezTo>
                    <a:pt x="715638" y="1357580"/>
                    <a:pt x="699069" y="1367122"/>
                    <a:pt x="685800" y="1380392"/>
                  </a:cubicBezTo>
                  <a:cubicBezTo>
                    <a:pt x="635730" y="1430463"/>
                    <a:pt x="688811" y="1409685"/>
                    <a:pt x="615461" y="1424354"/>
                  </a:cubicBezTo>
                  <a:cubicBezTo>
                    <a:pt x="600807" y="1430215"/>
                    <a:pt x="586278" y="1436396"/>
                    <a:pt x="571500" y="1441938"/>
                  </a:cubicBezTo>
                  <a:cubicBezTo>
                    <a:pt x="562822" y="1445192"/>
                    <a:pt x="553413" y="1446586"/>
                    <a:pt x="545123" y="1450731"/>
                  </a:cubicBezTo>
                  <a:cubicBezTo>
                    <a:pt x="494116" y="1476234"/>
                    <a:pt x="545220" y="1462784"/>
                    <a:pt x="483577" y="1485900"/>
                  </a:cubicBezTo>
                  <a:cubicBezTo>
                    <a:pt x="424056" y="1508220"/>
                    <a:pt x="471651" y="1482219"/>
                    <a:pt x="422030" y="1503485"/>
                  </a:cubicBezTo>
                  <a:cubicBezTo>
                    <a:pt x="409983" y="1508648"/>
                    <a:pt x="398908" y="1515906"/>
                    <a:pt x="386861" y="1521069"/>
                  </a:cubicBezTo>
                  <a:cubicBezTo>
                    <a:pt x="378342" y="1524720"/>
                    <a:pt x="368586" y="1525361"/>
                    <a:pt x="360484" y="1529862"/>
                  </a:cubicBezTo>
                  <a:cubicBezTo>
                    <a:pt x="342010" y="1540126"/>
                    <a:pt x="325852" y="1554157"/>
                    <a:pt x="307730" y="1565031"/>
                  </a:cubicBezTo>
                  <a:cubicBezTo>
                    <a:pt x="305778" y="1566202"/>
                    <a:pt x="246409" y="1600877"/>
                    <a:pt x="237392" y="1608992"/>
                  </a:cubicBezTo>
                  <a:cubicBezTo>
                    <a:pt x="215827" y="1628401"/>
                    <a:pt x="199056" y="1653130"/>
                    <a:pt x="175846" y="1670538"/>
                  </a:cubicBezTo>
                  <a:cubicBezTo>
                    <a:pt x="164123" y="1679330"/>
                    <a:pt x="151039" y="1686553"/>
                    <a:pt x="140677" y="1696915"/>
                  </a:cubicBezTo>
                  <a:cubicBezTo>
                    <a:pt x="133205" y="1704387"/>
                    <a:pt x="130112" y="1715394"/>
                    <a:pt x="123092" y="1723292"/>
                  </a:cubicBezTo>
                  <a:cubicBezTo>
                    <a:pt x="106570" y="1741879"/>
                    <a:pt x="70338" y="1776046"/>
                    <a:pt x="70338" y="1776046"/>
                  </a:cubicBezTo>
                  <a:cubicBezTo>
                    <a:pt x="52282" y="1830215"/>
                    <a:pt x="68918" y="1775064"/>
                    <a:pt x="52753" y="1863969"/>
                  </a:cubicBezTo>
                  <a:cubicBezTo>
                    <a:pt x="45842" y="1901981"/>
                    <a:pt x="55416" y="1899138"/>
                    <a:pt x="35169" y="1899138"/>
                  </a:cubicBezTo>
                </a:path>
              </a:pathLst>
            </a:custGeom>
            <a:grpFill/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צורה חופשית 11"/>
            <p:cNvSpPr/>
            <p:nvPr/>
          </p:nvSpPr>
          <p:spPr>
            <a:xfrm flipH="1">
              <a:off x="4206398" y="3613184"/>
              <a:ext cx="1158372" cy="1813752"/>
            </a:xfrm>
            <a:custGeom>
              <a:avLst/>
              <a:gdLst>
                <a:gd name="connsiteX0" fmla="*/ 0 w 958361"/>
                <a:gd name="connsiteY0" fmla="*/ 492369 h 1899186"/>
                <a:gd name="connsiteX1" fmla="*/ 26377 w 958361"/>
                <a:gd name="connsiteY1" fmla="*/ 422031 h 1899186"/>
                <a:gd name="connsiteX2" fmla="*/ 61546 w 958361"/>
                <a:gd name="connsiteY2" fmla="*/ 307731 h 1899186"/>
                <a:gd name="connsiteX3" fmla="*/ 87923 w 958361"/>
                <a:gd name="connsiteY3" fmla="*/ 228600 h 1899186"/>
                <a:gd name="connsiteX4" fmla="*/ 96715 w 958361"/>
                <a:gd name="connsiteY4" fmla="*/ 202223 h 1899186"/>
                <a:gd name="connsiteX5" fmla="*/ 123092 w 958361"/>
                <a:gd name="connsiteY5" fmla="*/ 175846 h 1899186"/>
                <a:gd name="connsiteX6" fmla="*/ 149469 w 958361"/>
                <a:gd name="connsiteY6" fmla="*/ 140677 h 1899186"/>
                <a:gd name="connsiteX7" fmla="*/ 184638 w 958361"/>
                <a:gd name="connsiteY7" fmla="*/ 131885 h 1899186"/>
                <a:gd name="connsiteX8" fmla="*/ 228600 w 958361"/>
                <a:gd name="connsiteY8" fmla="*/ 105508 h 1899186"/>
                <a:gd name="connsiteX9" fmla="*/ 254977 w 958361"/>
                <a:gd name="connsiteY9" fmla="*/ 87923 h 1899186"/>
                <a:gd name="connsiteX10" fmla="*/ 351692 w 958361"/>
                <a:gd name="connsiteY10" fmla="*/ 61546 h 1899186"/>
                <a:gd name="connsiteX11" fmla="*/ 386861 w 958361"/>
                <a:gd name="connsiteY11" fmla="*/ 43962 h 1899186"/>
                <a:gd name="connsiteX12" fmla="*/ 413238 w 958361"/>
                <a:gd name="connsiteY12" fmla="*/ 26377 h 1899186"/>
                <a:gd name="connsiteX13" fmla="*/ 465992 w 958361"/>
                <a:gd name="connsiteY13" fmla="*/ 17585 h 1899186"/>
                <a:gd name="connsiteX14" fmla="*/ 536330 w 958361"/>
                <a:gd name="connsiteY14" fmla="*/ 0 h 1899186"/>
                <a:gd name="connsiteX15" fmla="*/ 729761 w 958361"/>
                <a:gd name="connsiteY15" fmla="*/ 8792 h 1899186"/>
                <a:gd name="connsiteX16" fmla="*/ 756138 w 958361"/>
                <a:gd name="connsiteY16" fmla="*/ 26377 h 1899186"/>
                <a:gd name="connsiteX17" fmla="*/ 826477 w 958361"/>
                <a:gd name="connsiteY17" fmla="*/ 114300 h 1899186"/>
                <a:gd name="connsiteX18" fmla="*/ 835269 w 958361"/>
                <a:gd name="connsiteY18" fmla="*/ 149469 h 1899186"/>
                <a:gd name="connsiteX19" fmla="*/ 852853 w 958361"/>
                <a:gd name="connsiteY19" fmla="*/ 175846 h 1899186"/>
                <a:gd name="connsiteX20" fmla="*/ 870438 w 958361"/>
                <a:gd name="connsiteY20" fmla="*/ 211015 h 1899186"/>
                <a:gd name="connsiteX21" fmla="*/ 888023 w 958361"/>
                <a:gd name="connsiteY21" fmla="*/ 272562 h 1899186"/>
                <a:gd name="connsiteX22" fmla="*/ 905607 w 958361"/>
                <a:gd name="connsiteY22" fmla="*/ 298938 h 1899186"/>
                <a:gd name="connsiteX23" fmla="*/ 923192 w 958361"/>
                <a:gd name="connsiteY23" fmla="*/ 369277 h 1899186"/>
                <a:gd name="connsiteX24" fmla="*/ 931984 w 958361"/>
                <a:gd name="connsiteY24" fmla="*/ 395654 h 1899186"/>
                <a:gd name="connsiteX25" fmla="*/ 940777 w 958361"/>
                <a:gd name="connsiteY25" fmla="*/ 430823 h 1899186"/>
                <a:gd name="connsiteX26" fmla="*/ 958361 w 958361"/>
                <a:gd name="connsiteY26" fmla="*/ 597877 h 1899186"/>
                <a:gd name="connsiteX27" fmla="*/ 949569 w 958361"/>
                <a:gd name="connsiteY27" fmla="*/ 888023 h 1899186"/>
                <a:gd name="connsiteX28" fmla="*/ 940777 w 958361"/>
                <a:gd name="connsiteY28" fmla="*/ 949569 h 1899186"/>
                <a:gd name="connsiteX29" fmla="*/ 923192 w 958361"/>
                <a:gd name="connsiteY29" fmla="*/ 975946 h 1899186"/>
                <a:gd name="connsiteX30" fmla="*/ 905607 w 958361"/>
                <a:gd name="connsiteY30" fmla="*/ 1011115 h 1899186"/>
                <a:gd name="connsiteX31" fmla="*/ 879230 w 958361"/>
                <a:gd name="connsiteY31" fmla="*/ 1090246 h 1899186"/>
                <a:gd name="connsiteX32" fmla="*/ 861646 w 958361"/>
                <a:gd name="connsiteY32" fmla="*/ 1125415 h 1899186"/>
                <a:gd name="connsiteX33" fmla="*/ 852853 w 958361"/>
                <a:gd name="connsiteY33" fmla="*/ 1151792 h 1899186"/>
                <a:gd name="connsiteX34" fmla="*/ 835269 w 958361"/>
                <a:gd name="connsiteY34" fmla="*/ 1178169 h 1899186"/>
                <a:gd name="connsiteX35" fmla="*/ 808892 w 958361"/>
                <a:gd name="connsiteY35" fmla="*/ 1230923 h 1899186"/>
                <a:gd name="connsiteX36" fmla="*/ 800100 w 958361"/>
                <a:gd name="connsiteY36" fmla="*/ 1257300 h 1899186"/>
                <a:gd name="connsiteX37" fmla="*/ 782515 w 958361"/>
                <a:gd name="connsiteY37" fmla="*/ 1283677 h 1899186"/>
                <a:gd name="connsiteX38" fmla="*/ 729761 w 958361"/>
                <a:gd name="connsiteY38" fmla="*/ 1345223 h 1899186"/>
                <a:gd name="connsiteX39" fmla="*/ 685800 w 958361"/>
                <a:gd name="connsiteY39" fmla="*/ 1380392 h 1899186"/>
                <a:gd name="connsiteX40" fmla="*/ 615461 w 958361"/>
                <a:gd name="connsiteY40" fmla="*/ 1424354 h 1899186"/>
                <a:gd name="connsiteX41" fmla="*/ 571500 w 958361"/>
                <a:gd name="connsiteY41" fmla="*/ 1441938 h 1899186"/>
                <a:gd name="connsiteX42" fmla="*/ 545123 w 958361"/>
                <a:gd name="connsiteY42" fmla="*/ 1450731 h 1899186"/>
                <a:gd name="connsiteX43" fmla="*/ 483577 w 958361"/>
                <a:gd name="connsiteY43" fmla="*/ 1485900 h 1899186"/>
                <a:gd name="connsiteX44" fmla="*/ 422030 w 958361"/>
                <a:gd name="connsiteY44" fmla="*/ 1503485 h 1899186"/>
                <a:gd name="connsiteX45" fmla="*/ 386861 w 958361"/>
                <a:gd name="connsiteY45" fmla="*/ 1521069 h 1899186"/>
                <a:gd name="connsiteX46" fmla="*/ 360484 w 958361"/>
                <a:gd name="connsiteY46" fmla="*/ 1529862 h 1899186"/>
                <a:gd name="connsiteX47" fmla="*/ 307730 w 958361"/>
                <a:gd name="connsiteY47" fmla="*/ 1565031 h 1899186"/>
                <a:gd name="connsiteX48" fmla="*/ 237392 w 958361"/>
                <a:gd name="connsiteY48" fmla="*/ 1608992 h 1899186"/>
                <a:gd name="connsiteX49" fmla="*/ 175846 w 958361"/>
                <a:gd name="connsiteY49" fmla="*/ 1670538 h 1899186"/>
                <a:gd name="connsiteX50" fmla="*/ 140677 w 958361"/>
                <a:gd name="connsiteY50" fmla="*/ 1696915 h 1899186"/>
                <a:gd name="connsiteX51" fmla="*/ 123092 w 958361"/>
                <a:gd name="connsiteY51" fmla="*/ 1723292 h 1899186"/>
                <a:gd name="connsiteX52" fmla="*/ 70338 w 958361"/>
                <a:gd name="connsiteY52" fmla="*/ 1776046 h 1899186"/>
                <a:gd name="connsiteX53" fmla="*/ 52753 w 958361"/>
                <a:gd name="connsiteY53" fmla="*/ 1863969 h 1899186"/>
                <a:gd name="connsiteX54" fmla="*/ 35169 w 958361"/>
                <a:gd name="connsiteY54" fmla="*/ 1899138 h 1899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58361" h="1899186">
                  <a:moveTo>
                    <a:pt x="0" y="492369"/>
                  </a:moveTo>
                  <a:cubicBezTo>
                    <a:pt x="7607" y="473350"/>
                    <a:pt x="20473" y="443680"/>
                    <a:pt x="26377" y="422031"/>
                  </a:cubicBezTo>
                  <a:cubicBezTo>
                    <a:pt x="53909" y="321081"/>
                    <a:pt x="30988" y="384122"/>
                    <a:pt x="61546" y="307731"/>
                  </a:cubicBezTo>
                  <a:cubicBezTo>
                    <a:pt x="77869" y="209790"/>
                    <a:pt x="57015" y="290416"/>
                    <a:pt x="87923" y="228600"/>
                  </a:cubicBezTo>
                  <a:cubicBezTo>
                    <a:pt x="92068" y="220311"/>
                    <a:pt x="91574" y="209934"/>
                    <a:pt x="96715" y="202223"/>
                  </a:cubicBezTo>
                  <a:cubicBezTo>
                    <a:pt x="103612" y="191877"/>
                    <a:pt x="115000" y="185287"/>
                    <a:pt x="123092" y="175846"/>
                  </a:cubicBezTo>
                  <a:cubicBezTo>
                    <a:pt x="132629" y="164720"/>
                    <a:pt x="137545" y="149194"/>
                    <a:pt x="149469" y="140677"/>
                  </a:cubicBezTo>
                  <a:cubicBezTo>
                    <a:pt x="159302" y="133653"/>
                    <a:pt x="172915" y="134816"/>
                    <a:pt x="184638" y="131885"/>
                  </a:cubicBezTo>
                  <a:cubicBezTo>
                    <a:pt x="199292" y="123093"/>
                    <a:pt x="214108" y="114565"/>
                    <a:pt x="228600" y="105508"/>
                  </a:cubicBezTo>
                  <a:cubicBezTo>
                    <a:pt x="237561" y="99907"/>
                    <a:pt x="245321" y="92215"/>
                    <a:pt x="254977" y="87923"/>
                  </a:cubicBezTo>
                  <a:cubicBezTo>
                    <a:pt x="291487" y="71696"/>
                    <a:pt x="314081" y="69068"/>
                    <a:pt x="351692" y="61546"/>
                  </a:cubicBezTo>
                  <a:cubicBezTo>
                    <a:pt x="363415" y="55685"/>
                    <a:pt x="375481" y="50465"/>
                    <a:pt x="386861" y="43962"/>
                  </a:cubicBezTo>
                  <a:cubicBezTo>
                    <a:pt x="396036" y="38719"/>
                    <a:pt x="403213" y="29719"/>
                    <a:pt x="413238" y="26377"/>
                  </a:cubicBezTo>
                  <a:cubicBezTo>
                    <a:pt x="430150" y="20740"/>
                    <a:pt x="448452" y="20774"/>
                    <a:pt x="465992" y="17585"/>
                  </a:cubicBezTo>
                  <a:cubicBezTo>
                    <a:pt x="512670" y="9098"/>
                    <a:pt x="499727" y="12200"/>
                    <a:pt x="536330" y="0"/>
                  </a:cubicBezTo>
                  <a:cubicBezTo>
                    <a:pt x="600807" y="2931"/>
                    <a:pt x="665677" y="1102"/>
                    <a:pt x="729761" y="8792"/>
                  </a:cubicBezTo>
                  <a:cubicBezTo>
                    <a:pt x="740253" y="10051"/>
                    <a:pt x="748020" y="19612"/>
                    <a:pt x="756138" y="26377"/>
                  </a:cubicBezTo>
                  <a:cubicBezTo>
                    <a:pt x="785354" y="50724"/>
                    <a:pt x="805644" y="83051"/>
                    <a:pt x="826477" y="114300"/>
                  </a:cubicBezTo>
                  <a:cubicBezTo>
                    <a:pt x="829408" y="126023"/>
                    <a:pt x="830509" y="138362"/>
                    <a:pt x="835269" y="149469"/>
                  </a:cubicBezTo>
                  <a:cubicBezTo>
                    <a:pt x="839431" y="159182"/>
                    <a:pt x="847610" y="166671"/>
                    <a:pt x="852853" y="175846"/>
                  </a:cubicBezTo>
                  <a:cubicBezTo>
                    <a:pt x="859356" y="187226"/>
                    <a:pt x="864576" y="199292"/>
                    <a:pt x="870438" y="211015"/>
                  </a:cubicBezTo>
                  <a:cubicBezTo>
                    <a:pt x="873257" y="222290"/>
                    <a:pt x="881714" y="259944"/>
                    <a:pt x="888023" y="272562"/>
                  </a:cubicBezTo>
                  <a:cubicBezTo>
                    <a:pt x="892749" y="282013"/>
                    <a:pt x="899746" y="290146"/>
                    <a:pt x="905607" y="298938"/>
                  </a:cubicBezTo>
                  <a:cubicBezTo>
                    <a:pt x="911469" y="322384"/>
                    <a:pt x="916833" y="345961"/>
                    <a:pt x="923192" y="369277"/>
                  </a:cubicBezTo>
                  <a:cubicBezTo>
                    <a:pt x="925631" y="378218"/>
                    <a:pt x="929438" y="386743"/>
                    <a:pt x="931984" y="395654"/>
                  </a:cubicBezTo>
                  <a:cubicBezTo>
                    <a:pt x="935304" y="407273"/>
                    <a:pt x="937846" y="419100"/>
                    <a:pt x="940777" y="430823"/>
                  </a:cubicBezTo>
                  <a:cubicBezTo>
                    <a:pt x="945605" y="469449"/>
                    <a:pt x="958361" y="565083"/>
                    <a:pt x="958361" y="597877"/>
                  </a:cubicBezTo>
                  <a:cubicBezTo>
                    <a:pt x="958361" y="694637"/>
                    <a:pt x="954401" y="791384"/>
                    <a:pt x="949569" y="888023"/>
                  </a:cubicBezTo>
                  <a:cubicBezTo>
                    <a:pt x="948534" y="908721"/>
                    <a:pt x="946732" y="929719"/>
                    <a:pt x="940777" y="949569"/>
                  </a:cubicBezTo>
                  <a:cubicBezTo>
                    <a:pt x="937741" y="959690"/>
                    <a:pt x="928435" y="966771"/>
                    <a:pt x="923192" y="975946"/>
                  </a:cubicBezTo>
                  <a:cubicBezTo>
                    <a:pt x="916689" y="987326"/>
                    <a:pt x="910312" y="998882"/>
                    <a:pt x="905607" y="1011115"/>
                  </a:cubicBezTo>
                  <a:cubicBezTo>
                    <a:pt x="895626" y="1037066"/>
                    <a:pt x="891664" y="1065377"/>
                    <a:pt x="879230" y="1090246"/>
                  </a:cubicBezTo>
                  <a:cubicBezTo>
                    <a:pt x="873369" y="1101969"/>
                    <a:pt x="866809" y="1113368"/>
                    <a:pt x="861646" y="1125415"/>
                  </a:cubicBezTo>
                  <a:cubicBezTo>
                    <a:pt x="857995" y="1133934"/>
                    <a:pt x="856998" y="1143502"/>
                    <a:pt x="852853" y="1151792"/>
                  </a:cubicBezTo>
                  <a:cubicBezTo>
                    <a:pt x="848127" y="1161243"/>
                    <a:pt x="839995" y="1168718"/>
                    <a:pt x="835269" y="1178169"/>
                  </a:cubicBezTo>
                  <a:cubicBezTo>
                    <a:pt x="798873" y="1250965"/>
                    <a:pt x="859282" y="1155339"/>
                    <a:pt x="808892" y="1230923"/>
                  </a:cubicBezTo>
                  <a:cubicBezTo>
                    <a:pt x="805961" y="1239715"/>
                    <a:pt x="804245" y="1249011"/>
                    <a:pt x="800100" y="1257300"/>
                  </a:cubicBezTo>
                  <a:cubicBezTo>
                    <a:pt x="795374" y="1266752"/>
                    <a:pt x="788657" y="1275078"/>
                    <a:pt x="782515" y="1283677"/>
                  </a:cubicBezTo>
                  <a:cubicBezTo>
                    <a:pt x="763283" y="1310601"/>
                    <a:pt x="754106" y="1323921"/>
                    <a:pt x="729761" y="1345223"/>
                  </a:cubicBezTo>
                  <a:cubicBezTo>
                    <a:pt x="715638" y="1357580"/>
                    <a:pt x="699069" y="1367122"/>
                    <a:pt x="685800" y="1380392"/>
                  </a:cubicBezTo>
                  <a:cubicBezTo>
                    <a:pt x="635730" y="1430463"/>
                    <a:pt x="688811" y="1409685"/>
                    <a:pt x="615461" y="1424354"/>
                  </a:cubicBezTo>
                  <a:cubicBezTo>
                    <a:pt x="600807" y="1430215"/>
                    <a:pt x="586278" y="1436396"/>
                    <a:pt x="571500" y="1441938"/>
                  </a:cubicBezTo>
                  <a:cubicBezTo>
                    <a:pt x="562822" y="1445192"/>
                    <a:pt x="553413" y="1446586"/>
                    <a:pt x="545123" y="1450731"/>
                  </a:cubicBezTo>
                  <a:cubicBezTo>
                    <a:pt x="494116" y="1476234"/>
                    <a:pt x="545220" y="1462784"/>
                    <a:pt x="483577" y="1485900"/>
                  </a:cubicBezTo>
                  <a:cubicBezTo>
                    <a:pt x="424056" y="1508220"/>
                    <a:pt x="471651" y="1482219"/>
                    <a:pt x="422030" y="1503485"/>
                  </a:cubicBezTo>
                  <a:cubicBezTo>
                    <a:pt x="409983" y="1508648"/>
                    <a:pt x="398908" y="1515906"/>
                    <a:pt x="386861" y="1521069"/>
                  </a:cubicBezTo>
                  <a:cubicBezTo>
                    <a:pt x="378342" y="1524720"/>
                    <a:pt x="368586" y="1525361"/>
                    <a:pt x="360484" y="1529862"/>
                  </a:cubicBezTo>
                  <a:cubicBezTo>
                    <a:pt x="342010" y="1540126"/>
                    <a:pt x="325852" y="1554157"/>
                    <a:pt x="307730" y="1565031"/>
                  </a:cubicBezTo>
                  <a:cubicBezTo>
                    <a:pt x="305778" y="1566202"/>
                    <a:pt x="246409" y="1600877"/>
                    <a:pt x="237392" y="1608992"/>
                  </a:cubicBezTo>
                  <a:cubicBezTo>
                    <a:pt x="215827" y="1628401"/>
                    <a:pt x="199056" y="1653130"/>
                    <a:pt x="175846" y="1670538"/>
                  </a:cubicBezTo>
                  <a:cubicBezTo>
                    <a:pt x="164123" y="1679330"/>
                    <a:pt x="151039" y="1686553"/>
                    <a:pt x="140677" y="1696915"/>
                  </a:cubicBezTo>
                  <a:cubicBezTo>
                    <a:pt x="133205" y="1704387"/>
                    <a:pt x="130112" y="1715394"/>
                    <a:pt x="123092" y="1723292"/>
                  </a:cubicBezTo>
                  <a:cubicBezTo>
                    <a:pt x="106570" y="1741879"/>
                    <a:pt x="70338" y="1776046"/>
                    <a:pt x="70338" y="1776046"/>
                  </a:cubicBezTo>
                  <a:cubicBezTo>
                    <a:pt x="52282" y="1830215"/>
                    <a:pt x="68918" y="1775064"/>
                    <a:pt x="52753" y="1863969"/>
                  </a:cubicBezTo>
                  <a:cubicBezTo>
                    <a:pt x="45842" y="1901981"/>
                    <a:pt x="55416" y="1899138"/>
                    <a:pt x="35169" y="1899138"/>
                  </a:cubicBezTo>
                </a:path>
              </a:pathLst>
            </a:custGeom>
            <a:grpFill/>
            <a:ln w="76200">
              <a:solidFill>
                <a:schemeClr val="accent2">
                  <a:lumMod val="75000"/>
                </a:schemeClr>
              </a:solidFill>
            </a:ln>
            <a:scene3d>
              <a:camera prst="orthographicFront">
                <a:rot lat="0" lon="300000" rev="212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70" y="4149080"/>
            <a:ext cx="979350" cy="77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7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1857598"/>
            <a:ext cx="1310738" cy="923330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التعامل مع الاجهزة الكهربائية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342730682"/>
              </p:ext>
            </p:extLst>
          </p:nvPr>
        </p:nvGraphicFramePr>
        <p:xfrm>
          <a:off x="190770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367834"/>
            <a:ext cx="539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10</a:t>
            </a:r>
          </a:p>
        </p:txBody>
      </p:sp>
      <p:sp>
        <p:nvSpPr>
          <p:cNvPr id="11" name="הסבר מלבני מעוגל 10"/>
          <p:cNvSpPr/>
          <p:nvPr/>
        </p:nvSpPr>
        <p:spPr>
          <a:xfrm rot="1181813">
            <a:off x="338785" y="4232890"/>
            <a:ext cx="2808312" cy="1005354"/>
          </a:xfrm>
          <a:prstGeom prst="wedgeRoundRectCallout">
            <a:avLst>
              <a:gd name="adj1" fmla="val 98680"/>
              <a:gd name="adj2" fmla="val -112502"/>
              <a:gd name="adj3" fmla="val 16667"/>
            </a:avLst>
          </a:prstGeom>
          <a:solidFill>
            <a:srgbClr val="CC99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لتجنب الحريق</a:t>
            </a:r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1857598"/>
            <a:ext cx="1310738" cy="923330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التعامل مع الاجهزة الكهربائية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450625852"/>
              </p:ext>
            </p:extLst>
          </p:nvPr>
        </p:nvGraphicFramePr>
        <p:xfrm>
          <a:off x="2123728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6367834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11</a:t>
            </a:r>
          </a:p>
        </p:txBody>
      </p:sp>
      <p:sp>
        <p:nvSpPr>
          <p:cNvPr id="8" name="הסבר ענן 7"/>
          <p:cNvSpPr/>
          <p:nvPr/>
        </p:nvSpPr>
        <p:spPr>
          <a:xfrm rot="687077">
            <a:off x="223421" y="3095095"/>
            <a:ext cx="3499479" cy="3337222"/>
          </a:xfrm>
          <a:prstGeom prst="cloudCallout">
            <a:avLst>
              <a:gd name="adj1" fmla="val 78183"/>
              <a:gd name="adj2" fmla="val -17702"/>
            </a:avLst>
          </a:prstGeom>
          <a:solidFill>
            <a:srgbClr val="00B05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عند تركيب سخان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أو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مسخن المام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استخدم مفتاح ثنائي القطب ،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لفصل موصلين.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عادة ما تحتوي على لمبة تضيء في وضع التشغيل.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1857598"/>
            <a:ext cx="1310738" cy="923330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التعامل مع الاجهزة الكهربائية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13487029"/>
              </p:ext>
            </p:extLst>
          </p:nvPr>
        </p:nvGraphicFramePr>
        <p:xfrm>
          <a:off x="2123728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367834"/>
            <a:ext cx="539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12</a:t>
            </a:r>
          </a:p>
        </p:txBody>
      </p:sp>
      <p:sp>
        <p:nvSpPr>
          <p:cNvPr id="8" name="הסבר ענן 7"/>
          <p:cNvSpPr/>
          <p:nvPr/>
        </p:nvSpPr>
        <p:spPr>
          <a:xfrm rot="201349">
            <a:off x="223228" y="3646693"/>
            <a:ext cx="4070828" cy="2564457"/>
          </a:xfrm>
          <a:prstGeom prst="cloudCallout">
            <a:avLst>
              <a:gd name="adj1" fmla="val 63538"/>
              <a:gd name="adj2" fmla="val -21933"/>
            </a:avLst>
          </a:prstGeom>
          <a:solidFill>
            <a:srgbClr val="9933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</a:pP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عدم التغطية يشكل خطرًا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على السلامة بسبب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احتمال دخول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الماء أو الرطوبة في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بيت المصباح.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1857598"/>
            <a:ext cx="1310738" cy="923330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التعامل مع الاجهزة الكهربائية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504563291"/>
              </p:ext>
            </p:extLst>
          </p:nvPr>
        </p:nvGraphicFramePr>
        <p:xfrm>
          <a:off x="2123728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367834"/>
            <a:ext cx="5395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13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338785" y="4005064"/>
            <a:ext cx="2808312" cy="1368152"/>
          </a:xfrm>
          <a:prstGeom prst="wedgeRoundRectCallout">
            <a:avLst>
              <a:gd name="adj1" fmla="val 105784"/>
              <a:gd name="adj2" fmla="val -12454"/>
              <a:gd name="adj3" fmla="val 16667"/>
            </a:avLst>
          </a:prstGeom>
          <a:solidFill>
            <a:srgbClr val="FF99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</a:pP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الشقوق الموجودة في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علبة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المصباح تشكل خطرا على السلامة.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1857598"/>
            <a:ext cx="1310738" cy="1366528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لوحة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الكهرباء المنزلية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والتأريض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931442870"/>
              </p:ext>
            </p:extLst>
          </p:nvPr>
        </p:nvGraphicFramePr>
        <p:xfrm>
          <a:off x="2411760" y="20383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6387" y="6367834"/>
            <a:ext cx="5039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14</a:t>
            </a:r>
          </a:p>
        </p:txBody>
      </p:sp>
      <p:sp>
        <p:nvSpPr>
          <p:cNvPr id="12" name="סימן ''אסור'' 11"/>
          <p:cNvSpPr/>
          <p:nvPr/>
        </p:nvSpPr>
        <p:spPr>
          <a:xfrm>
            <a:off x="305272" y="1772816"/>
            <a:ext cx="1944215" cy="1805859"/>
          </a:xfrm>
          <a:prstGeom prst="noSmoking">
            <a:avLst/>
          </a:prstGeom>
          <a:solidFill>
            <a:srgbClr val="CC33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يقوم بها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شخص بالغ فقط !!!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הסבר אליפטי 9"/>
          <p:cNvSpPr/>
          <p:nvPr/>
        </p:nvSpPr>
        <p:spPr>
          <a:xfrm rot="21132341">
            <a:off x="156573" y="3598149"/>
            <a:ext cx="3767782" cy="3102322"/>
          </a:xfrm>
          <a:prstGeom prst="wedgeEllipseCallout">
            <a:avLst>
              <a:gd name="adj1" fmla="val 79677"/>
              <a:gd name="adj2" fmla="val -4731"/>
            </a:avLst>
          </a:prstGeom>
          <a:solidFill>
            <a:srgbClr val="33CC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التأريض هو إجراء أمان مهم ،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يفصل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مصدر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الكهرباء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الجهاز الكهربائي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عند تعطله ، ونتيجة لذلك قد يتسبب في حدوث صدمة كهربائية.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2" grpId="0" animBg="1"/>
      <p:bldP spid="12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1857598"/>
            <a:ext cx="1310738" cy="378693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053748674"/>
              </p:ext>
            </p:extLst>
          </p:nvPr>
        </p:nvGraphicFramePr>
        <p:xfrm>
          <a:off x="2411760" y="20383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80528" y="6444044"/>
            <a:ext cx="540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15</a:t>
            </a:r>
          </a:p>
        </p:txBody>
      </p:sp>
      <p:sp>
        <p:nvSpPr>
          <p:cNvPr id="11" name="הסבר מלבני מעוגל 10"/>
          <p:cNvSpPr/>
          <p:nvPr/>
        </p:nvSpPr>
        <p:spPr>
          <a:xfrm>
            <a:off x="251520" y="3362651"/>
            <a:ext cx="3600400" cy="3450725"/>
          </a:xfrm>
          <a:prstGeom prst="wedgeRoundRectCallout">
            <a:avLst>
              <a:gd name="adj1" fmla="val 75157"/>
              <a:gd name="adj2" fmla="val -13972"/>
              <a:gd name="adj3" fmla="val 16667"/>
            </a:avLst>
          </a:prstGeom>
          <a:solidFill>
            <a:srgbClr val="CCCC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</a:pP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يقوم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الامّان (قاطع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الدائرة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الكهربائية)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بفصل مصدر الطاقة الرئيسي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للبيت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عند وجود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تماس في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أحد الأجهزة في المنزل ، مما قد يتسبب في حدوث صدمة كهربائية. قد ينكسر أيضًا قاطع الدائرة ويتلف ويفقد فعاليته ، لذا يجب فحصه.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סימן ''אסור'' 11"/>
          <p:cNvSpPr/>
          <p:nvPr/>
        </p:nvSpPr>
        <p:spPr>
          <a:xfrm>
            <a:off x="305272" y="1772816"/>
            <a:ext cx="1944215" cy="1805859"/>
          </a:xfrm>
          <a:prstGeom prst="noSmoking">
            <a:avLst/>
          </a:prstGeom>
          <a:solidFill>
            <a:srgbClr val="CC33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يقوم بها شخص بالغ فقط !!!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1857598"/>
            <a:ext cx="1310738" cy="1366528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لوحة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الكهرباء المنزلية</a:t>
            </a:r>
            <a:endPara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والتأريض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657908" y="3717032"/>
            <a:ext cx="7272808" cy="2808312"/>
          </a:xfrm>
          <a:prstGeom prst="wedgeRoundRectCallout">
            <a:avLst>
              <a:gd name="adj1" fmla="val -54512"/>
              <a:gd name="adj2" fmla="val -52716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نقوم بالضغط </a:t>
            </a:r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على </a:t>
            </a:r>
            <a:r>
              <a:rPr lang="ar-J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زر الفحص. إذا انقطع </a:t>
            </a:r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التيار الكهربائي </a:t>
            </a:r>
            <a:r>
              <a:rPr lang="ar-J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عن </a:t>
            </a:r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المنزل - يكون قاطع الدائرة على ما يرام ؛</a:t>
            </a:r>
          </a:p>
          <a:p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ولكن إذا لم </a:t>
            </a:r>
            <a:r>
              <a:rPr lang="ar-J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ينقطع التيار الكهربائي عن </a:t>
            </a:r>
            <a:r>
              <a:rPr lang="ar-JO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المنزل بسبب الضغط فيجب استدعاء كهربائي مرخص على </a:t>
            </a:r>
            <a:r>
              <a:rPr lang="ar-JO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الفور لإصلاحه!</a:t>
            </a:r>
            <a:endParaRPr lang="he-I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הסבר מלבני מעוגל 7"/>
          <p:cNvSpPr/>
          <p:nvPr/>
        </p:nvSpPr>
        <p:spPr>
          <a:xfrm>
            <a:off x="1277380" y="1905370"/>
            <a:ext cx="7543092" cy="1540749"/>
          </a:xfrm>
          <a:prstGeom prst="wedgeRoundRectCallout">
            <a:avLst>
              <a:gd name="adj1" fmla="val -49025"/>
              <a:gd name="adj2" fmla="val 33491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كيف نفحص الأمّان (قاطع </a:t>
            </a:r>
            <a:r>
              <a:rPr lang="ar-JO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الدائرة الكهربائية</a:t>
            </a:r>
            <a:r>
              <a:rPr lang="ar-JO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)؟</a:t>
            </a:r>
          </a:p>
          <a:p>
            <a:pPr algn="ctr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فقط الكبار يمكنهم فعل ذلك !!!</a:t>
            </a:r>
            <a:endParaRPr lang="he-I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ea typeface="Tahoma" panose="020B0604030504040204" pitchFamily="34" charset="0"/>
              <a:cs typeface="Adobe Arabic" pitchFamily="18" charset="-78"/>
            </a:endParaRPr>
          </a:p>
        </p:txBody>
      </p:sp>
      <p:sp>
        <p:nvSpPr>
          <p:cNvPr id="9" name="סימן ''אסור'' 8"/>
          <p:cNvSpPr/>
          <p:nvPr/>
        </p:nvSpPr>
        <p:spPr>
          <a:xfrm>
            <a:off x="179512" y="1772814"/>
            <a:ext cx="1764703" cy="1673305"/>
          </a:xfrm>
          <a:prstGeom prst="noSmoking">
            <a:avLst/>
          </a:prstGeom>
          <a:solidFill>
            <a:srgbClr val="CC33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يقوم بها شخص بالغ فقط !!!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3024" y="6444044"/>
            <a:ext cx="540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986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3743" y="1862604"/>
            <a:ext cx="1310738" cy="697242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مقابس وكابلات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055319431"/>
              </p:ext>
            </p:extLst>
          </p:nvPr>
        </p:nvGraphicFramePr>
        <p:xfrm>
          <a:off x="190770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6367834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17</a:t>
            </a:r>
          </a:p>
        </p:txBody>
      </p:sp>
      <p:sp>
        <p:nvSpPr>
          <p:cNvPr id="8" name="הסבר ענן 7"/>
          <p:cNvSpPr/>
          <p:nvPr/>
        </p:nvSpPr>
        <p:spPr>
          <a:xfrm rot="201349">
            <a:off x="175301" y="4011183"/>
            <a:ext cx="3797539" cy="2247430"/>
          </a:xfrm>
          <a:prstGeom prst="cloudCallout">
            <a:avLst>
              <a:gd name="adj1" fmla="val 62751"/>
              <a:gd name="adj2" fmla="val -34227"/>
            </a:avLst>
          </a:prstGeom>
          <a:solidFill>
            <a:srgbClr val="CCFF99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</a:pP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جسم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الإنسان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موصل للتيار الكهربائي، لمس فتحات المقبس تسبب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حدوث صدمة كهربائية.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3743" y="1862604"/>
            <a:ext cx="1310738" cy="697242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مقابس وكابلات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4722957"/>
              </p:ext>
            </p:extLst>
          </p:nvPr>
        </p:nvGraphicFramePr>
        <p:xfrm>
          <a:off x="190770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238" y="6367834"/>
            <a:ext cx="493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18</a:t>
            </a:r>
          </a:p>
        </p:txBody>
      </p:sp>
      <p:sp>
        <p:nvSpPr>
          <p:cNvPr id="10" name="הסבר אליפטי 9"/>
          <p:cNvSpPr/>
          <p:nvPr/>
        </p:nvSpPr>
        <p:spPr>
          <a:xfrm rot="21430059">
            <a:off x="101580" y="4059486"/>
            <a:ext cx="3824130" cy="2334486"/>
          </a:xfrm>
          <a:prstGeom prst="wedgeEllipseCallout">
            <a:avLst>
              <a:gd name="adj1" fmla="val 62613"/>
              <a:gd name="adj2" fmla="val -18991"/>
            </a:avLst>
          </a:prstGeom>
          <a:solidFill>
            <a:srgbClr val="CC99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</a:pP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فصل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الجهاز عن طريق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سحبه من السلك  يسبب تلف او قطع السلك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والتسبب في حدوث صعق كهربائي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3743" y="1862604"/>
            <a:ext cx="1310738" cy="697242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مقابس وكابلات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140329620"/>
              </p:ext>
            </p:extLst>
          </p:nvPr>
        </p:nvGraphicFramePr>
        <p:xfrm>
          <a:off x="2029913" y="18626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946" y="6367834"/>
            <a:ext cx="522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19</a:t>
            </a:r>
          </a:p>
        </p:txBody>
      </p:sp>
      <p:sp>
        <p:nvSpPr>
          <p:cNvPr id="8" name="הסבר ענן 7"/>
          <p:cNvSpPr/>
          <p:nvPr/>
        </p:nvSpPr>
        <p:spPr>
          <a:xfrm>
            <a:off x="36256" y="3660260"/>
            <a:ext cx="4023338" cy="2892240"/>
          </a:xfrm>
          <a:prstGeom prst="cloudCallout">
            <a:avLst>
              <a:gd name="adj1" fmla="val 62630"/>
              <a:gd name="adj2" fmla="val -18377"/>
            </a:avLst>
          </a:prstGeom>
          <a:solidFill>
            <a:srgbClr val="FF66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</a:pP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مستوى سلامتها أقل من مستوى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المقابس الثابتة ، وتزيد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احتمال حدوث ماس كهربائي أو حريق أو صدمة كهربائية.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525963"/>
          </a:xfrm>
          <a:prstGeom prst="flowChartAlternateProcess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حواسنا تحذرنا 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الخطر ، مثل سيارة عابرة على الطريق ، أو همهمة نحلة بجوارك ، أو رائحة تسرب الغاز ؛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لكن </a:t>
            </a:r>
            <a:r>
              <a:rPr lang="ar-J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حواسنا </a:t>
            </a:r>
            <a:r>
              <a:rPr lang="ar-J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 تستطيع أن تحذرنا من أخطار الكهرباء!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لأننا لا نرى ولا نسمع ولا نتذوق ولا 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نشمها 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؛ وعندما نلمسها 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بجسمنا 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سيكون فات الأوان وستؤذينا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ar-JO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ممنوع لمس الكهرباء</a:t>
            </a:r>
            <a:r>
              <a:rPr lang="he-I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لهذا 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المهم التعرف على مخاطر الكهرباء 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لتجنبها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1196752"/>
            <a:ext cx="43204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لماذا الكهرباء خطيرة</a:t>
            </a:r>
            <a:r>
              <a:rPr lang="he-IL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367834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" y="4693037"/>
            <a:ext cx="1382880" cy="10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3743" y="1862604"/>
            <a:ext cx="1310738" cy="697242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مقابس وكابلات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127452346"/>
              </p:ext>
            </p:extLst>
          </p:nvPr>
        </p:nvGraphicFramePr>
        <p:xfrm>
          <a:off x="2313112" y="20717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הסבר מלבני מעוגל 9"/>
          <p:cNvSpPr/>
          <p:nvPr/>
        </p:nvSpPr>
        <p:spPr>
          <a:xfrm>
            <a:off x="253587" y="4103796"/>
            <a:ext cx="2808312" cy="1728192"/>
          </a:xfrm>
          <a:prstGeom prst="wedgeRoundRectCallout">
            <a:avLst>
              <a:gd name="adj1" fmla="val 110393"/>
              <a:gd name="adj2" fmla="val -15835"/>
              <a:gd name="adj3" fmla="val 16667"/>
            </a:avLst>
          </a:prstGeom>
          <a:solidFill>
            <a:srgbClr val="66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</a:pP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الكابلات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الممدودة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على الأرض ، قد ي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تلف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العزل ويسبب </a:t>
            </a:r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صعقة كهربائية.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77509"/>
            <a:ext cx="1872208" cy="1137323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66FA922-095F-4033-8C16-D1AE40D0D857}"/>
              </a:ext>
            </a:extLst>
          </p:cNvPr>
          <p:cNvSpPr txBox="1"/>
          <p:nvPr/>
        </p:nvSpPr>
        <p:spPr>
          <a:xfrm>
            <a:off x="16946" y="6367834"/>
            <a:ext cx="522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5289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3959462811"/>
              </p:ext>
            </p:extLst>
          </p:nvPr>
        </p:nvGraphicFramePr>
        <p:xfrm>
          <a:off x="328564" y="1585607"/>
          <a:ext cx="71438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1075383"/>
            <a:ext cx="33123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هل تعلم</a:t>
            </a:r>
            <a:r>
              <a:rPr lang="he-I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e-I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E37D738-1C56-4BFF-A080-A8CE3D5EF914}"/>
              </a:ext>
            </a:extLst>
          </p:cNvPr>
          <p:cNvSpPr txBox="1"/>
          <p:nvPr/>
        </p:nvSpPr>
        <p:spPr>
          <a:xfrm>
            <a:off x="16946" y="6367834"/>
            <a:ext cx="522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30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024778"/>
            <a:ext cx="75724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 </a:t>
            </a:r>
            <a:endParaRPr lang="en-US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3" name="אליפסה 2"/>
          <p:cNvSpPr/>
          <p:nvPr/>
        </p:nvSpPr>
        <p:spPr>
          <a:xfrm>
            <a:off x="696321" y="1144614"/>
            <a:ext cx="3213692" cy="2576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1600" b="1" dirty="0" smtClean="0"/>
              <a:t>التأريض</a:t>
            </a:r>
            <a:r>
              <a:rPr lang="ar-JO" sz="1600" dirty="0"/>
              <a:t> مطلوب لتوفير السلامة للمنظومة الكهربائية</a:t>
            </a:r>
            <a:r>
              <a:rPr lang="ar-JO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</a:t>
            </a:r>
            <a:r>
              <a:rPr lang="ar-JO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 طريق توصيل موصل أو جهاز كهربائي بالأرض. وفي حالة حدوث عطل ، يمكن للشحنة الكهربائية أن تتحرك بحرية بين الجسم والأرض.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5413457" y="1484784"/>
            <a:ext cx="2818084" cy="235745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وتعني كلمة </a:t>
            </a:r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«تأريض" </a:t>
            </a:r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</a:t>
            </a:r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العربية </a:t>
            </a:r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صلة الأرض بالأرض. في النظام الكهربائي المنزلي ، يربط موصل التأريض جميع النقاط الكهربائية في المنزل وفي النهاية بالأرض.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899833" y="194201"/>
            <a:ext cx="4977527" cy="58477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J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كن آمنًا </a:t>
            </a:r>
            <a:r>
              <a:rPr lang="ar-J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ومحمي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3082289" y="2618765"/>
            <a:ext cx="3001838" cy="2801447"/>
          </a:xfrm>
          <a:prstGeom prst="ellipse">
            <a:avLst/>
          </a:prstGeom>
          <a:solidFill>
            <a:srgbClr val="F4D3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يفتح الأمّان « قاطع الدائرة الكهربائية" </a:t>
            </a:r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يقوم تلقائيًا بفصل الجهاز الكهربائي عن مصدر الطاقة في حالة حدوث تسرب تيار إلى الأرض.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5567537" y="4100153"/>
            <a:ext cx="2939043" cy="2624221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يفتح </a:t>
            </a:r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الأمّان « قاطع </a:t>
            </a:r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الدائرة الكهربائية" الدائرة الكهربائية. </a:t>
            </a:r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حالة انتقال التيار </a:t>
            </a:r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الكهربائي من الموصلات إلى جسم </a:t>
            </a:r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خارج الدائرة الكهربائية.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אליפסה 9"/>
          <p:cNvSpPr/>
          <p:nvPr/>
        </p:nvSpPr>
        <p:spPr>
          <a:xfrm>
            <a:off x="107504" y="3573016"/>
            <a:ext cx="3528392" cy="315135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6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هذه المنظومات  </a:t>
            </a:r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توفير حماية أفضل ضد </a:t>
            </a:r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الصقعات </a:t>
            </a:r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الكهربائية التي قد تحدث عند </a:t>
            </a:r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تشغيل </a:t>
            </a:r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جهاز كهربائي </a:t>
            </a:r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معطل </a:t>
            </a:r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أو بسبب </a:t>
            </a:r>
            <a:r>
              <a:rPr lang="ar-JO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عدم الحذر. </a:t>
            </a:r>
            <a:r>
              <a:rPr lang="ar-JO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عندما يلمس شخص أو حيوان موصل غير معزول ، قد يمر بعض التيار الكهربائي عبر جسمه إلى الأرض.</a:t>
            </a:r>
            <a:endParaRPr lang="he-IL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78F6B0F-8B72-4F8B-BE5B-073108E8122E}"/>
              </a:ext>
            </a:extLst>
          </p:cNvPr>
          <p:cNvSpPr txBox="1"/>
          <p:nvPr/>
        </p:nvSpPr>
        <p:spPr>
          <a:xfrm>
            <a:off x="16946" y="6367834"/>
            <a:ext cx="522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3440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הסבר מלבני מעוגל 4"/>
          <p:cNvSpPr/>
          <p:nvPr/>
        </p:nvSpPr>
        <p:spPr>
          <a:xfrm>
            <a:off x="1331640" y="2564904"/>
            <a:ext cx="6192688" cy="2520280"/>
          </a:xfrm>
          <a:prstGeom prst="wedgeRoundRectCallout">
            <a:avLst>
              <a:gd name="adj1" fmla="val -37489"/>
              <a:gd name="adj2" fmla="val 49167"/>
              <a:gd name="adj3" fmla="val 16667"/>
            </a:avLst>
          </a:prstGeom>
          <a:solidFill>
            <a:srgbClr val="FFCC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JO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محطات </a:t>
            </a:r>
            <a:r>
              <a:rPr lang="ar-JO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توليد الطاقة  </a:t>
            </a:r>
            <a:r>
              <a:rPr lang="ar-JO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متصلة </a:t>
            </a:r>
            <a:r>
              <a:rPr lang="ar-JO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بالأرض .  جسم </a:t>
            </a:r>
            <a:r>
              <a:rPr lang="ar-JO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الإنسان موصل </a:t>
            </a:r>
            <a:r>
              <a:rPr lang="ar-JO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جيد للكهرباء . </a:t>
            </a:r>
            <a:r>
              <a:rPr lang="ar-JO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عندما يكون هناك عطل في الجهاز الكهربائي ونلمس الجهاز ، قد يغلق جسمنا </a:t>
            </a:r>
            <a:r>
              <a:rPr lang="ar-JO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الدائرة الكهربائية </a:t>
            </a:r>
            <a:r>
              <a:rPr lang="ar-JO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 أحد جانبي الجهاز الكهربائي والجانب الآخر </a:t>
            </a:r>
            <a:r>
              <a:rPr lang="ar-JO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الأرض. إذا كنت ترتدي أحذية ، </a:t>
            </a:r>
            <a:r>
              <a:rPr lang="ar-JO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تمنع </a:t>
            </a:r>
            <a:r>
              <a:rPr lang="ar-JO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حدوث صدمة </a:t>
            </a:r>
            <a:r>
              <a:rPr lang="ar-JO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كهربائية.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789183" y="1196752"/>
            <a:ext cx="693651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JO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تذكر</a:t>
            </a:r>
            <a:r>
              <a:rPr lang="he-I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 </a:t>
            </a:r>
            <a:endParaRPr lang="he-IL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ar-JO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جسم الان</a:t>
            </a:r>
            <a:r>
              <a:rPr lang="ar-J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سان موصل جيد للكهرباء</a:t>
            </a:r>
            <a:r>
              <a:rPr lang="he-I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he-IL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he-IL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1" y="4725144"/>
            <a:ext cx="2387995" cy="1759575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A7D4463-7280-4F11-BCFE-FEC0545D3EAF}"/>
              </a:ext>
            </a:extLst>
          </p:cNvPr>
          <p:cNvSpPr txBox="1"/>
          <p:nvPr/>
        </p:nvSpPr>
        <p:spPr>
          <a:xfrm>
            <a:off x="16946" y="6367834"/>
            <a:ext cx="522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6522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78249" y="1228029"/>
            <a:ext cx="6327723" cy="477054"/>
          </a:xfrm>
          <a:prstGeom prst="rect">
            <a:avLst/>
          </a:prstGeom>
          <a:solidFill>
            <a:srgbClr val="DDD9C3">
              <a:alpha val="40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ar-JO" sz="25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قواعد السلامة لضحايا </a:t>
            </a:r>
            <a:r>
              <a:rPr lang="ar-JO" sz="2500" b="1" dirty="0" err="1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الصعقات</a:t>
            </a:r>
            <a:r>
              <a:rPr lang="ar-JO" sz="25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 </a:t>
            </a:r>
            <a:r>
              <a:rPr lang="ar-JO" sz="25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الكهربائية</a:t>
            </a:r>
            <a:endParaRPr lang="he-IL" sz="25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eorgia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4183654955"/>
              </p:ext>
            </p:extLst>
          </p:nvPr>
        </p:nvGraphicFramePr>
        <p:xfrm>
          <a:off x="10307" y="1705083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3FE2C1C3-1C83-4DB5-8EC9-B6EF3FC0FD5E}"/>
              </a:ext>
            </a:extLst>
          </p:cNvPr>
          <p:cNvSpPr txBox="1"/>
          <p:nvPr/>
        </p:nvSpPr>
        <p:spPr>
          <a:xfrm>
            <a:off x="16946" y="6367834"/>
            <a:ext cx="522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21771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עם פינות אלכסוניות מעוגלות 2"/>
          <p:cNvSpPr/>
          <p:nvPr/>
        </p:nvSpPr>
        <p:spPr>
          <a:xfrm>
            <a:off x="350952" y="2132856"/>
            <a:ext cx="8136904" cy="2520280"/>
          </a:xfrm>
          <a:prstGeom prst="round2Diag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توليد الكهرباء يلوث الأرض. إذا وفرنا في استخدام الكهرباء ، فسيتعين عليهم توليد كهرباء أقل 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مما يؤدي الى التقليل من الانبعاثات الملوثة للبيئة التي تساهم في حماية البيئة.</a:t>
            </a:r>
            <a:endParaRPr lang="ar-JO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التوفير في 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الطاقة 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الكهربائية يساوي 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الحفاظ على كوكب الأرض </a:t>
            </a:r>
            <a:r>
              <a:rPr lang="ar-JO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وخفظ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فاتورة 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الكهرباء.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23528" y="1239143"/>
            <a:ext cx="6677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هي كفاءة الطاقة ولماذا هي مهمة؟</a:t>
            </a:r>
            <a:r>
              <a:rPr lang="he-IL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e-IL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6FAA28DA-CB1D-4B3A-91C6-7893A83A993F}"/>
              </a:ext>
            </a:extLst>
          </p:cNvPr>
          <p:cNvSpPr txBox="1"/>
          <p:nvPr/>
        </p:nvSpPr>
        <p:spPr>
          <a:xfrm>
            <a:off x="16946" y="6367834"/>
            <a:ext cx="522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25</a:t>
            </a:r>
          </a:p>
        </p:txBody>
      </p:sp>
      <p:pic>
        <p:nvPicPr>
          <p:cNvPr id="4098" name="Picture 2" descr="אחרי 25 שנה: מינהלת אפר הפחם תיסגר; &quot;פעילותה התייתרה&quot; - גלובס">
            <a:extLst>
              <a:ext uri="{FF2B5EF4-FFF2-40B4-BE49-F238E27FC236}">
                <a16:creationId xmlns:a16="http://schemas.microsoft.com/office/drawing/2014/main" id="{D66F6C07-B0D7-4023-BB56-867B0523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52" y="4841701"/>
            <a:ext cx="3868296" cy="1895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3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3"/>
          <p:cNvSpPr txBox="1">
            <a:spLocks/>
          </p:cNvSpPr>
          <p:nvPr/>
        </p:nvSpPr>
        <p:spPr>
          <a:xfrm>
            <a:off x="1475656" y="1196752"/>
            <a:ext cx="5472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كيف نوفر </a:t>
            </a:r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الكهرباء</a:t>
            </a:r>
            <a:r>
              <a:rPr lang="he-IL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לבן עם פינות אלכסוניות מעוגלות 2"/>
          <p:cNvSpPr/>
          <p:nvPr/>
        </p:nvSpPr>
        <p:spPr>
          <a:xfrm>
            <a:off x="467544" y="1988840"/>
            <a:ext cx="8136904" cy="4392488"/>
          </a:xfrm>
          <a:prstGeom prst="round2Diag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أطفئ كل </a:t>
            </a:r>
            <a:r>
              <a:rPr lang="ar-JO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الاضواء </a:t>
            </a: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عندما تخرج!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 تترك الأجهزة غير المستخدمة في القابس.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النهار ، حاول ألا تشغل الكهرباء.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الصيف والشتاء ، قم بتنظيف فلتر مكيف الهواء مرة واحدة على الأقل شهريًا.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الصيف تكون درجة الحرارة </a:t>
            </a:r>
            <a:r>
              <a:rPr lang="ar-JO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الموصى</a:t>
            </a: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بها في الغرفة عند استخدام </a:t>
            </a:r>
            <a:r>
              <a:rPr lang="ar-JO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التبريد </a:t>
            </a: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درجة.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الشتاء تكون درجة الحرارة </a:t>
            </a:r>
            <a:r>
              <a:rPr lang="ar-JO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الموصى</a:t>
            </a: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بها في الغرفة عند استخدام </a:t>
            </a:r>
            <a:r>
              <a:rPr lang="ar-JO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التدفئة </a:t>
            </a: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درجة.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أثناء تشغيل التكييف ، احرص على تظليل النوافذ وغلقها </a:t>
            </a:r>
            <a:r>
              <a:rPr lang="ar-JO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وغلق أبواب </a:t>
            </a: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الغرف.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E44C832-592B-4018-AC03-E1FCE27519CB}"/>
              </a:ext>
            </a:extLst>
          </p:cNvPr>
          <p:cNvSpPr txBox="1"/>
          <p:nvPr/>
        </p:nvSpPr>
        <p:spPr>
          <a:xfrm>
            <a:off x="16946" y="6367834"/>
            <a:ext cx="522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6392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עם פינות אלכסוניות מעוגלות 2"/>
          <p:cNvSpPr/>
          <p:nvPr/>
        </p:nvSpPr>
        <p:spPr>
          <a:xfrm>
            <a:off x="467544" y="1988840"/>
            <a:ext cx="8136904" cy="4392488"/>
          </a:xfrm>
          <a:prstGeom prst="round2Diag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اضبط الكمبيوتر على إيقاف التشغيل تلقائيًا إذا لم يتم استخدامه لمدة 20 دقيقة. كما يحافظ هذا أيضًا على عمر الشاشة والكمبيوتر.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قم بتشغيل الغسالة وغسالة الصحون والمجفف فقط عندما تمتلئ.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£"/>
            </a:pPr>
            <a:r>
              <a:rPr lang="ar-JO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حاول </a:t>
            </a: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الاستحمام واحدة تلو الأخرى. إن تسخين الماء الفاتر أرخص من </a:t>
            </a:r>
            <a:r>
              <a:rPr lang="ar-JO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تسخين </a:t>
            </a: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البارد.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قم بتركيب سخان كهربائي بساعة (ترموستات) تتكيف مع حجم الاستخدام.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כותרת 3"/>
          <p:cNvSpPr txBox="1">
            <a:spLocks/>
          </p:cNvSpPr>
          <p:nvPr/>
        </p:nvSpPr>
        <p:spPr>
          <a:xfrm>
            <a:off x="1475656" y="1196752"/>
            <a:ext cx="5472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كيف نوفر الكهرباء</a:t>
            </a:r>
            <a:r>
              <a:rPr lang="he-IL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D8857E83-2844-43CE-BCE5-CA8D14D0215E}"/>
              </a:ext>
            </a:extLst>
          </p:cNvPr>
          <p:cNvSpPr txBox="1"/>
          <p:nvPr/>
        </p:nvSpPr>
        <p:spPr>
          <a:xfrm>
            <a:off x="16946" y="6367834"/>
            <a:ext cx="522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8154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עם פינות אלכסוניות מעוגלות 2"/>
          <p:cNvSpPr/>
          <p:nvPr/>
        </p:nvSpPr>
        <p:spPr>
          <a:xfrm>
            <a:off x="467544" y="1988840"/>
            <a:ext cx="8136904" cy="4392488"/>
          </a:xfrm>
          <a:prstGeom prst="round2Diag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املأ الفريزر بثلاثة أرباع حجمه فقط.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 تضع الطعام الساخن في الثلاجة أو الفريزر.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تقليل كمية واستمرار فتح أبواب الثلاجة و / أو الفريزر.</a:t>
            </a:r>
          </a:p>
          <a:p>
            <a:pPr marL="342900" indent="-342900">
              <a:spcAft>
                <a:spcPts val="1000"/>
              </a:spcAft>
              <a:buClr>
                <a:srgbClr val="FF3300"/>
              </a:buClr>
              <a:buFont typeface="Wingdings" panose="05000000000000000000" pitchFamily="2" charset="2"/>
              <a:buChar char="£"/>
            </a:pPr>
            <a:r>
              <a:rPr lang="ar-J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تجنب فتح الفرن أثناء الخبز والطهي.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כותרת 3"/>
          <p:cNvSpPr txBox="1">
            <a:spLocks/>
          </p:cNvSpPr>
          <p:nvPr/>
        </p:nvSpPr>
        <p:spPr>
          <a:xfrm>
            <a:off x="1475656" y="1196752"/>
            <a:ext cx="54726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كيف نوفر الكهرباء</a:t>
            </a:r>
            <a:r>
              <a:rPr lang="he-IL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9646D9CB-CDBF-4C25-9359-2BF6DA34B240}"/>
              </a:ext>
            </a:extLst>
          </p:cNvPr>
          <p:cNvSpPr txBox="1"/>
          <p:nvPr/>
        </p:nvSpPr>
        <p:spPr>
          <a:xfrm>
            <a:off x="16946" y="6367834"/>
            <a:ext cx="522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7741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1560" y="1972615"/>
            <a:ext cx="6192688" cy="1744417"/>
          </a:xfrm>
          <a:prstGeom prst="flowChartAlternateProcess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لماذا هذا مهم هذه الأيام؟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ماذا يمكننا أن ننقل لهم؟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كيف نفعل ذلك؟</a:t>
            </a:r>
            <a:endParaRPr lang="he-I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FF6600"/>
              </a:buClr>
              <a:buNone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3375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1196752"/>
            <a:ext cx="7237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تعالوا نتصل بكبار السن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509120"/>
            <a:ext cx="3348372" cy="22322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07504" y="6367834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3</a:t>
            </a:r>
          </a:p>
        </p:txBody>
      </p:sp>
      <p:pic>
        <p:nvPicPr>
          <p:cNvPr id="1028" name="Picture 4" descr="תופס תאוצה גן ילדים בתוך דיור מוגן">
            <a:extLst>
              <a:ext uri="{FF2B5EF4-FFF2-40B4-BE49-F238E27FC236}">
                <a16:creationId xmlns:a16="http://schemas.microsoft.com/office/drawing/2014/main" id="{7FD9D2B8-D95B-401E-9FB1-77FBE949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17933"/>
            <a:ext cx="4467341" cy="2491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889448"/>
            <a:ext cx="6336704" cy="3888432"/>
          </a:xfrm>
          <a:prstGeom prst="flowChartAlternateProcess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نكون واعون واصحاب مسؤولية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نتعلم 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السلوك السليم في البيئة الكهربائية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e-IL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نفكر كيف نحذر الناس من هذه المخاطر.</a:t>
            </a:r>
            <a:endParaRPr lang="he-IL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نخطط كيف نحذر  كبار 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السن في 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الحارة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he-I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FF6600"/>
              </a:buClr>
              <a:buNone/>
            </a:pP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1196752"/>
            <a:ext cx="7597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كيف يمكننا </a:t>
            </a:r>
            <a:r>
              <a:rPr lang="ar-JO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نحن الأولاد </a:t>
            </a:r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المساعدة؟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509120"/>
            <a:ext cx="3348372" cy="22322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07504" y="6367834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64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5A860CC-C64C-4A4E-8F05-CE7620870885}"/>
              </a:ext>
            </a:extLst>
          </p:cNvPr>
          <p:cNvSpPr txBox="1"/>
          <p:nvPr/>
        </p:nvSpPr>
        <p:spPr>
          <a:xfrm>
            <a:off x="0" y="6418864"/>
            <a:ext cx="9127053" cy="5486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1052736"/>
            <a:ext cx="4896544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47625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اعلان </a:t>
            </a:r>
            <a:r>
              <a:rPr lang="ar-J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يدعو إلى سلوك كهربائي آمن </a:t>
            </a:r>
            <a:endParaRPr lang="ar-JO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ar-J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لكبار </a:t>
            </a:r>
            <a:r>
              <a:rPr lang="ar-J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السن</a:t>
            </a:r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68724"/>
            <a:ext cx="8496944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مرحباَ ________،</a:t>
            </a:r>
            <a:endParaRPr lang="ar-JO" sz="2000" dirty="0">
              <a:latin typeface="Adobe Arabic" pitchFamily="18" charset="-78"/>
              <a:ea typeface="Tahoma" panose="020B0604030504040204" pitchFamily="34" charset="0"/>
              <a:cs typeface="Adobe Arabic" pitchFamily="18" charset="-78"/>
            </a:endParaRP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اسمي ________ وأنا طالب في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الصف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__ في مدرسة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____________.</a:t>
            </a:r>
            <a:endParaRPr lang="ar-JO" sz="2000" dirty="0">
              <a:latin typeface="Adobe Arabic" pitchFamily="18" charset="-78"/>
              <a:ea typeface="Tahoma" panose="020B0604030504040204" pitchFamily="34" charset="0"/>
              <a:cs typeface="Adobe Arabic" pitchFamily="18" charset="-78"/>
            </a:endParaRP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يشارك صفي في برنامج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«طريق النور"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التابع لشركة الكهرباء ووزارة التربية والتعليم والسلطة المحلية ، ونقوم بإجراء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توعية حول 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السلوك الآمن في البيئة الكهربائية.</a:t>
            </a:r>
          </a:p>
          <a:p>
            <a:r>
              <a:rPr lang="ar-JO" sz="2400" b="1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من المهم جدًا بالنسبة لنا أن ننقل هذه </a:t>
            </a:r>
            <a:r>
              <a:rPr lang="ar-JO" sz="2400" b="1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التحذيرات </a:t>
            </a:r>
            <a:r>
              <a:rPr lang="ar-JO" sz="2400" b="1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لمنع الحوادث.</a:t>
            </a: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لقد تعلمنا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عن كيفية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توخي الحذر والحماية من الكهرباء ، وأود أن أنقل هذه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التحذيرات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الهامة إليكم.</a:t>
            </a: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يسعدني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التواصل معك عبر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الهاتف ، أو إرسال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التحذيرات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عبر البريد الإلكتروني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او الرسائل النصية القصيرة ،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أو وضعها في بريدك الوارد - أيهما أفضل بالنسبة لك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.</a:t>
            </a:r>
          </a:p>
          <a:p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في ما يلي ، يمكنني أيضًا أن أقدم لك نصائح لتوفير الكهرباء ، مما قد يساعد في تقليل فاتورة الكهرباء.</a:t>
            </a:r>
          </a:p>
          <a:p>
            <a:r>
              <a:rPr lang="ar-JO" sz="2400" b="1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أول نصيحة للسلامة:</a:t>
            </a:r>
          </a:p>
          <a:p>
            <a:r>
              <a:rPr lang="ar-JO" sz="2000" b="1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لا تلمس الأجهزة بيد مبللة! </a:t>
            </a:r>
            <a:r>
              <a:rPr lang="ar-JO" sz="2000" b="1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 الثلاجة </a:t>
            </a:r>
            <a:r>
              <a:rPr lang="ar-JO" sz="2000" b="1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، أو </a:t>
            </a:r>
            <a:r>
              <a:rPr lang="ar-JO" sz="2000" b="1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 </a:t>
            </a:r>
            <a:r>
              <a:rPr lang="ar-JO" sz="2000" b="1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مفتاح الإضاءة.</a:t>
            </a: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إنه أمر خطير للغاية لأن الماء يوصل الكهرباء. وإذا حدث أي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خلل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في الجهاز الكهربائي وكان مكهربًا ، فإن الأيدي المبللة ستمرر التيار.</a:t>
            </a: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وبشكل عام ، يسعدني مساعدتك بأي طريقة ممكنة. الرجاء التواصل معي.</a:t>
            </a:r>
          </a:p>
          <a:p>
            <a:endParaRPr lang="ar-JO" sz="2000" dirty="0">
              <a:latin typeface="Adobe Arabic" pitchFamily="18" charset="-78"/>
              <a:ea typeface="Tahoma" panose="020B0604030504040204" pitchFamily="34" charset="0"/>
              <a:cs typeface="Adobe Arabic" pitchFamily="18" charset="-78"/>
            </a:endParaRP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هاتفي: ___________ بريدي الإلكتروني: ________________</a:t>
            </a: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نراكم قريبا.</a:t>
            </a:r>
          </a:p>
          <a:p>
            <a:r>
              <a:rPr lang="en-US" sz="2000" b="1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 </a:t>
            </a:r>
            <a:endParaRPr lang="he-IL" sz="1400" b="1" dirty="0">
              <a:latin typeface="Adobe Arabic" pitchFamily="18" charset="-78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A75436D-681A-470B-BAB8-63B4BF6B098C}"/>
              </a:ext>
            </a:extLst>
          </p:cNvPr>
          <p:cNvSpPr txBox="1"/>
          <p:nvPr/>
        </p:nvSpPr>
        <p:spPr>
          <a:xfrm>
            <a:off x="16947" y="270202"/>
            <a:ext cx="3474934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נתיב האור </a:t>
            </a:r>
          </a:p>
          <a:p>
            <a:pPr algn="ctr"/>
            <a:r>
              <a:rPr 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דרך חיים נבונה בסביבת חשמל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501A081-2A04-4DAF-9859-6D1F03C87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5" y="157036"/>
            <a:ext cx="1241019" cy="141677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704109AC-6CFC-42D0-8D0F-26085B3787E5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442278" cy="504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B9738293-9AEC-4E46-A824-6CADD5760232}"/>
              </a:ext>
            </a:extLst>
          </p:cNvPr>
          <p:cNvCxnSpPr>
            <a:cxnSpLocks/>
          </p:cNvCxnSpPr>
          <p:nvPr/>
        </p:nvCxnSpPr>
        <p:spPr>
          <a:xfrm>
            <a:off x="395536" y="620688"/>
            <a:ext cx="2736304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BC8798E2-1A8F-4C1C-A64F-CB5413DAD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5576" y="5882588"/>
            <a:ext cx="288032" cy="432048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E7EE2566-7544-4D2C-8E44-AF352B580E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86" y="5816937"/>
            <a:ext cx="442278" cy="5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25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23528" y="1916832"/>
            <a:ext cx="835292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JO" dirty="0"/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آمل أن تكون النصيحة الأولى التي قدمتها مفيدة ، ولدي المزيد منها.</a:t>
            </a: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من المهم حقًا الحفاظ على السلامة لأن الكهرباء خطيرة جدًا.</a:t>
            </a: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من المهم جدًا بالنسبة لنا أن ننقل هذه التحذيرات لمنع الحوادث.</a:t>
            </a:r>
          </a:p>
          <a:p>
            <a:r>
              <a:rPr lang="ar-JO" sz="2400" b="1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النصيحة الثانية:</a:t>
            </a: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لا تقم بتوصيل جهاز مكسور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بالقابس!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يمكن أن ي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سبب العطل حدوث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صدمة كهربائية.</a:t>
            </a:r>
          </a:p>
          <a:p>
            <a:endParaRPr lang="ar-JO" sz="2000" dirty="0">
              <a:latin typeface="Adobe Arabic" pitchFamily="18" charset="-78"/>
              <a:ea typeface="Tahoma" panose="020B0604030504040204" pitchFamily="34" charset="0"/>
              <a:cs typeface="Adobe Arabic" pitchFamily="18" charset="-78"/>
            </a:endParaRPr>
          </a:p>
          <a:p>
            <a:r>
              <a:rPr lang="ar-JO" sz="2400" b="1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النصيحة الثالثة:</a:t>
            </a: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يجب عدم استخدام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القوابس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أو المقابس التي تغير لونها.</a:t>
            </a: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يبدو أن تغير اللون ناتج عن مشكلة في عزلها ، ومن ثم تصبح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مكهربة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.</a:t>
            </a:r>
          </a:p>
          <a:p>
            <a:endParaRPr lang="ar-JO" sz="2000" dirty="0">
              <a:latin typeface="Adobe Arabic" pitchFamily="18" charset="-78"/>
              <a:ea typeface="Tahoma" panose="020B0604030504040204" pitchFamily="34" charset="0"/>
              <a:cs typeface="Adobe Arabic" pitchFamily="18" charset="-78"/>
            </a:endParaRPr>
          </a:p>
          <a:p>
            <a:endParaRPr lang="ar-JO" sz="2000" dirty="0">
              <a:latin typeface="Adobe Arabic" pitchFamily="18" charset="-78"/>
              <a:ea typeface="Tahoma" panose="020B0604030504040204" pitchFamily="34" charset="0"/>
              <a:cs typeface="Adobe Arabic" pitchFamily="18" charset="-78"/>
            </a:endParaRP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كما كتبت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، يسعدني </a:t>
            </a:r>
            <a:r>
              <a:rPr lang="ar-JO" sz="2000" dirty="0" smtClean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 بالفعل مساعدتك </a:t>
            </a:r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بأي طريقة ممكنة. الرجاء التواصل معي.</a:t>
            </a:r>
          </a:p>
          <a:p>
            <a:endParaRPr lang="ar-JO" sz="2000" dirty="0">
              <a:latin typeface="Adobe Arabic" pitchFamily="18" charset="-78"/>
              <a:ea typeface="Tahoma" panose="020B0604030504040204" pitchFamily="34" charset="0"/>
              <a:cs typeface="Adobe Arabic" pitchFamily="18" charset="-78"/>
            </a:endParaRP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هاتفي: ___________ بريدي الإلكتروني: ________________</a:t>
            </a:r>
          </a:p>
          <a:p>
            <a:r>
              <a:rPr lang="ar-JO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نراكم قريبا.</a:t>
            </a:r>
          </a:p>
          <a:p>
            <a:r>
              <a:rPr lang="en-US" sz="2000" dirty="0" err="1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salam</a:t>
            </a:r>
            <a:r>
              <a:rPr lang="en-US" sz="2000" dirty="0">
                <a:latin typeface="Adobe Arabic" pitchFamily="18" charset="-78"/>
                <a:ea typeface="Tahoma" panose="020B0604030504040204" pitchFamily="34" charset="0"/>
                <a:cs typeface="Adobe Arabic" pitchFamily="18" charset="-78"/>
              </a:rPr>
              <a:t> ________,</a:t>
            </a:r>
            <a:endParaRPr lang="he-IL" sz="2000" dirty="0">
              <a:latin typeface="Adobe Arabic" pitchFamily="18" charset="-78"/>
              <a:ea typeface="Tahoma" panose="020B0604030504040204" pitchFamily="34" charset="0"/>
              <a:cs typeface="Adobe Arabic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9370" y="593393"/>
            <a:ext cx="4896544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47625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1">
            <a:spAutoFit/>
          </a:bodyPr>
          <a:lstStyle/>
          <a:p>
            <a:pPr algn="ctr"/>
            <a:endParaRPr lang="ar-JO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ar-J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اعلان السلوك </a:t>
            </a:r>
            <a:r>
              <a:rPr lang="ar-J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الآمن</a:t>
            </a:r>
          </a:p>
          <a:p>
            <a:pPr algn="ctr"/>
            <a:r>
              <a:rPr lang="ar-J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وتوفير </a:t>
            </a:r>
            <a:r>
              <a:rPr lang="ar-J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الكهرباء</a:t>
            </a:r>
          </a:p>
          <a:p>
            <a:pPr algn="ctr"/>
            <a:r>
              <a:rPr lang="ar-J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لكبار السن</a:t>
            </a:r>
            <a:endParaRPr lang="he-I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38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0425B974-2DA9-424C-8784-6E8D728AB418}"/>
              </a:ext>
            </a:extLst>
          </p:cNvPr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נתיב האור לכל דור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AD18FCD-B3E1-4962-813D-7E94149C6839}"/>
              </a:ext>
            </a:extLst>
          </p:cNvPr>
          <p:cNvSpPr txBox="1"/>
          <p:nvPr/>
        </p:nvSpPr>
        <p:spPr>
          <a:xfrm>
            <a:off x="1259632" y="2380818"/>
            <a:ext cx="676875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نحن في </a:t>
            </a:r>
            <a:r>
              <a:rPr lang="ar-JO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انتظار سماع </a:t>
            </a:r>
            <a:r>
              <a:rPr lang="ar-JO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انطباعاتكم عن الاتصال </a:t>
            </a:r>
            <a:r>
              <a:rPr lang="ar-JO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 كبار السن في بيئتك </a:t>
            </a:r>
            <a:r>
              <a:rPr lang="ar-JO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القريبة.</a:t>
            </a:r>
            <a:endParaRPr lang="ar-JO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ar-JO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ar-JO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ar-JO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ar-JO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عمل جيد،</a:t>
            </a:r>
          </a:p>
          <a:p>
            <a:pPr algn="ctr"/>
            <a:r>
              <a:rPr lang="ar-JO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وتذكر - الكهرباء ليست لعبة أطفال!</a:t>
            </a:r>
            <a:endParaRPr lang="he-IL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2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03848" y="2060848"/>
            <a:ext cx="5256584" cy="3312368"/>
          </a:xfrm>
          <a:prstGeom prst="flowChartAlternateProcess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>
                <a:srgbClr val="FF6600"/>
              </a:buClr>
              <a:buNone/>
            </a:pPr>
            <a:endParaRPr lang="he-I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اجدادنا وجداتنا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جيراننا كبار السن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كبار 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سن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</a:t>
            </a: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بيت المسنين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 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مجالس واندية المتقاعدين.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ar-J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النوادي </a:t>
            </a:r>
            <a:r>
              <a:rPr lang="ar-J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النهارية لكبار السن والمزيد.</a:t>
            </a:r>
            <a:endParaRPr lang="he-I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96552" y="1196752"/>
            <a:ext cx="7237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FF6600"/>
              </a:buClr>
            </a:pPr>
            <a:r>
              <a:rPr lang="ar-JO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هم كبار السن</a:t>
            </a:r>
            <a:r>
              <a:rPr lang="he-IL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b="8333"/>
          <a:stretch/>
        </p:blipFill>
        <p:spPr>
          <a:xfrm>
            <a:off x="35496" y="3789040"/>
            <a:ext cx="3673059" cy="28188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07504" y="6367834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400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1857598"/>
            <a:ext cx="1598770" cy="1477328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نستعمل الاجهزة الكهربائية ونحن ننتعل حذاءً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937385265"/>
              </p:ext>
            </p:extLst>
          </p:nvPr>
        </p:nvGraphicFramePr>
        <p:xfrm>
          <a:off x="190770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הסבר אליפטי 6"/>
          <p:cNvSpPr/>
          <p:nvPr/>
        </p:nvSpPr>
        <p:spPr>
          <a:xfrm>
            <a:off x="107504" y="4005063"/>
            <a:ext cx="3384376" cy="2520281"/>
          </a:xfrm>
          <a:prstGeom prst="wedgeEllipseCallout">
            <a:avLst>
              <a:gd name="adj1" fmla="val 77931"/>
              <a:gd name="adj2" fmla="val -20402"/>
            </a:avLst>
          </a:prstGeom>
          <a:solidFill>
            <a:srgbClr val="996633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حالة حدوث صدمة كهربائية ، </a:t>
            </a:r>
            <a:r>
              <a:rPr lang="ar-J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الحذاء يحميك </a:t>
            </a:r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</a:t>
            </a:r>
            <a:r>
              <a:rPr lang="ar-J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الموت  لأنه يعزلك  </a:t>
            </a:r>
            <a:r>
              <a:rPr lang="ar-J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 الأرض.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6367834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442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1857598"/>
            <a:ext cx="1310738" cy="923330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التعامل مع الاجهزة الكهربائية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742223252"/>
              </p:ext>
            </p:extLst>
          </p:nvPr>
        </p:nvGraphicFramePr>
        <p:xfrm>
          <a:off x="190770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6367834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6</a:t>
            </a:r>
          </a:p>
        </p:txBody>
      </p:sp>
      <p:sp>
        <p:nvSpPr>
          <p:cNvPr id="5" name="הסבר ענן 4"/>
          <p:cNvSpPr/>
          <p:nvPr/>
        </p:nvSpPr>
        <p:spPr>
          <a:xfrm>
            <a:off x="179512" y="4164856"/>
            <a:ext cx="3672408" cy="2448272"/>
          </a:xfrm>
          <a:prstGeom prst="cloudCallout">
            <a:avLst>
              <a:gd name="adj1" fmla="val 67899"/>
              <a:gd name="adj2" fmla="val -38681"/>
            </a:avLst>
          </a:prstGeom>
          <a:solidFill>
            <a:srgbClr val="FF9900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الماء موصل للكهرباء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وفي حالة حدوث صدمة كهربائية فإنه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يوصل التيار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الكهربائي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1857598"/>
            <a:ext cx="1310738" cy="923330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التعامل مع الاجهزة الكهربائية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04607947"/>
              </p:ext>
            </p:extLst>
          </p:nvPr>
        </p:nvGraphicFramePr>
        <p:xfrm>
          <a:off x="190770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6367834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7</a:t>
            </a:r>
          </a:p>
        </p:txBody>
      </p:sp>
      <p:sp>
        <p:nvSpPr>
          <p:cNvPr id="7" name="הסבר מלבני מעוגל 6"/>
          <p:cNvSpPr/>
          <p:nvPr/>
        </p:nvSpPr>
        <p:spPr>
          <a:xfrm rot="20754962">
            <a:off x="528553" y="4682385"/>
            <a:ext cx="2808312" cy="1440160"/>
          </a:xfrm>
          <a:prstGeom prst="wedgeRoundRectCallout">
            <a:avLst>
              <a:gd name="adj1" fmla="val 86617"/>
              <a:gd name="adj2" fmla="val -27545"/>
              <a:gd name="adj3" fmla="val 16667"/>
            </a:avLst>
          </a:prstGeom>
          <a:solidFill>
            <a:srgbClr val="FFCC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لمس الكسر يسبب </a:t>
            </a:r>
            <a:r>
              <a: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حدوث صدمة كهربائية</a:t>
            </a:r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1857598"/>
            <a:ext cx="1310738" cy="923330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التعامل مع الاجهزة الكهربائية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793219313"/>
              </p:ext>
            </p:extLst>
          </p:nvPr>
        </p:nvGraphicFramePr>
        <p:xfrm>
          <a:off x="190770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6367834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8</a:t>
            </a:r>
          </a:p>
        </p:txBody>
      </p:sp>
      <p:sp>
        <p:nvSpPr>
          <p:cNvPr id="10" name="הסבר אליפטי 9"/>
          <p:cNvSpPr/>
          <p:nvPr/>
        </p:nvSpPr>
        <p:spPr>
          <a:xfrm rot="19955185">
            <a:off x="640144" y="4350737"/>
            <a:ext cx="3024336" cy="1800200"/>
          </a:xfrm>
          <a:prstGeom prst="wedgeEllipseCallout">
            <a:avLst>
              <a:gd name="adj1" fmla="val 82354"/>
              <a:gd name="adj2" fmla="val 28675"/>
            </a:avLst>
          </a:prstGeom>
          <a:solidFill>
            <a:srgbClr val="FF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على ما يبدو تغير لونها نتيجة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مشكلة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عزلها.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title"/>
          </p:nvPr>
        </p:nvSpPr>
        <p:spPr>
          <a:xfrm>
            <a:off x="179512" y="1188041"/>
            <a:ext cx="8229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قواعد السلامة من الكهرباء</a:t>
            </a:r>
            <a:endParaRPr lang="he-IL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3024" y="744504"/>
            <a:ext cx="2700808" cy="40011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JO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طريق النور لكل جيل</a:t>
            </a:r>
            <a:endParaRPr lang="he-IL" sz="2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1857598"/>
            <a:ext cx="1310738" cy="923330"/>
          </a:xfrm>
          <a:prstGeom prst="rect">
            <a:avLst/>
          </a:prstGeom>
          <a:solidFill>
            <a:srgbClr val="99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التعامل مع الاجهزة الكهربائية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462424525"/>
              </p:ext>
            </p:extLst>
          </p:nvPr>
        </p:nvGraphicFramePr>
        <p:xfrm>
          <a:off x="1907704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6367834"/>
            <a:ext cx="2880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9</a:t>
            </a:r>
          </a:p>
        </p:txBody>
      </p:sp>
      <p:sp>
        <p:nvSpPr>
          <p:cNvPr id="10" name="הסבר אליפטי 9"/>
          <p:cNvSpPr/>
          <p:nvPr/>
        </p:nvSpPr>
        <p:spPr>
          <a:xfrm rot="454146">
            <a:off x="209231" y="3225784"/>
            <a:ext cx="3594486" cy="3414619"/>
          </a:xfrm>
          <a:prstGeom prst="wedgeEllipseCallout">
            <a:avLst>
              <a:gd name="adj1" fmla="val 63271"/>
              <a:gd name="adj2" fmla="val -15338"/>
            </a:avLst>
          </a:prstGeom>
          <a:solidFill>
            <a:srgbClr val="6699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عندما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تسقط المدفأة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على مادة قابلة للاشتعال ، مثل: السجاد ، وأجزاء الأثاث الخشبية ، وما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إلى ذلك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تسبب  حريق. و المدافئ القريبة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مواد قابلة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للاشتعال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تتسبب </a:t>
            </a:r>
            <a:r>
              <a:rPr lang="ar-J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في نشوب </a:t>
            </a:r>
            <a:r>
              <a:rPr lang="ar-J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حريق.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2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נתיב האור לכל דור-מצגת לתלמידים-ערבית</Template>
  <TotalTime>2</TotalTime>
  <Words>1845</Words>
  <Application>Microsoft Office PowerPoint</Application>
  <PresentationFormat>‫הצגה על המסך (4:3)</PresentationFormat>
  <Paragraphs>247</Paragraphs>
  <Slides>32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41" baseType="lpstr">
      <vt:lpstr>Adobe Arabic</vt:lpstr>
      <vt:lpstr>Arial</vt:lpstr>
      <vt:lpstr>Calibri</vt:lpstr>
      <vt:lpstr>David</vt:lpstr>
      <vt:lpstr>Georgia</vt:lpstr>
      <vt:lpstr>Tahoma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قواعد السلامة من الكهرباء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Hadas</dc:creator>
  <cp:lastModifiedBy>Hadas</cp:lastModifiedBy>
  <cp:revision>2</cp:revision>
  <cp:lastPrinted>2020-09-23T17:07:49Z</cp:lastPrinted>
  <dcterms:created xsi:type="dcterms:W3CDTF">2020-10-29T13:03:22Z</dcterms:created>
  <dcterms:modified xsi:type="dcterms:W3CDTF">2020-10-29T13:05:27Z</dcterms:modified>
</cp:coreProperties>
</file>