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2298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F3EF-D5DB-44C9-9CE0-80E4251C2730}" type="datetimeFigureOut">
              <a:rPr lang="he-IL" smtClean="0"/>
              <a:t>י"ט/תשרי/תשע"ז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AC7B-EF4C-4EB8-963D-CF9E10B4BFE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F3EF-D5DB-44C9-9CE0-80E4251C2730}" type="datetimeFigureOut">
              <a:rPr lang="he-IL" smtClean="0"/>
              <a:t>י"ט/תשרי/תשע"ז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AC7B-EF4C-4EB8-963D-CF9E10B4BFE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F3EF-D5DB-44C9-9CE0-80E4251C2730}" type="datetimeFigureOut">
              <a:rPr lang="he-IL" smtClean="0"/>
              <a:t>י"ט/תשרי/תשע"ז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AC7B-EF4C-4EB8-963D-CF9E10B4BFE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F3EF-D5DB-44C9-9CE0-80E4251C2730}" type="datetimeFigureOut">
              <a:rPr lang="he-IL" smtClean="0"/>
              <a:t>י"ט/תשרי/תשע"ז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AC7B-EF4C-4EB8-963D-CF9E10B4BFE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F3EF-D5DB-44C9-9CE0-80E4251C2730}" type="datetimeFigureOut">
              <a:rPr lang="he-IL" smtClean="0"/>
              <a:t>י"ט/תשרי/תשע"ז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AC7B-EF4C-4EB8-963D-CF9E10B4BFE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F3EF-D5DB-44C9-9CE0-80E4251C2730}" type="datetimeFigureOut">
              <a:rPr lang="he-IL" smtClean="0"/>
              <a:t>י"ט/תשרי/תשע"ז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AC7B-EF4C-4EB8-963D-CF9E10B4BFE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F3EF-D5DB-44C9-9CE0-80E4251C2730}" type="datetimeFigureOut">
              <a:rPr lang="he-IL" smtClean="0"/>
              <a:t>י"ט/תשרי/תשע"ז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AC7B-EF4C-4EB8-963D-CF9E10B4BFE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F3EF-D5DB-44C9-9CE0-80E4251C2730}" type="datetimeFigureOut">
              <a:rPr lang="he-IL" smtClean="0"/>
              <a:t>י"ט/תשרי/תשע"ז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AC7B-EF4C-4EB8-963D-CF9E10B4BFE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F3EF-D5DB-44C9-9CE0-80E4251C2730}" type="datetimeFigureOut">
              <a:rPr lang="he-IL" smtClean="0"/>
              <a:t>י"ט/תשרי/תשע"ז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AC7B-EF4C-4EB8-963D-CF9E10B4BFE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F3EF-D5DB-44C9-9CE0-80E4251C2730}" type="datetimeFigureOut">
              <a:rPr lang="he-IL" smtClean="0"/>
              <a:t>י"ט/תשרי/תשע"ז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AC7B-EF4C-4EB8-963D-CF9E10B4BFE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F3EF-D5DB-44C9-9CE0-80E4251C2730}" type="datetimeFigureOut">
              <a:rPr lang="he-IL" smtClean="0"/>
              <a:t>י"ט/תשרי/תשע"ז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AC7B-EF4C-4EB8-963D-CF9E10B4BFE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F3EF-D5DB-44C9-9CE0-80E4251C2730}" type="datetimeFigureOut">
              <a:rPr lang="he-IL" smtClean="0"/>
              <a:t>י"ט/תשרי/תשע"ז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EAC7B-EF4C-4EB8-963D-CF9E10B4BFE4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2" descr="http://i.imgur.com/SH5ZwQz.jpg"/>
          <p:cNvPicPr>
            <a:picLocks noChangeAspect="1" noChangeArrowheads="1"/>
          </p:cNvPicPr>
          <p:nvPr userDrawn="1"/>
        </p:nvPicPr>
        <p:blipFill>
          <a:blip r:embed="rId13" cstate="print"/>
          <a:srcRect l="5745" t="43539" r="519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אליפסה 10"/>
          <p:cNvSpPr/>
          <p:nvPr/>
        </p:nvSpPr>
        <p:spPr>
          <a:xfrm>
            <a:off x="7452320" y="476672"/>
            <a:ext cx="648072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Oval 4"/>
          <p:cNvSpPr/>
          <p:nvPr/>
        </p:nvSpPr>
        <p:spPr>
          <a:xfrm>
            <a:off x="-1116632" y="-243408"/>
            <a:ext cx="10873208" cy="73448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39952" y="404664"/>
            <a:ext cx="43924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sz="12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he-IL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דרך חיים נבונה בסביבת חשמל</a:t>
            </a:r>
            <a:endParaRPr lang="he-IL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9" name="Picture 8" descr="https://s3-eu-west-1.amazonaws.com/schooly/vitkin/vitkin/%D7%9E%D7%A0%D7%95%D7%A8%D7%9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8640"/>
            <a:ext cx="633692" cy="8640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-216024" y="836712"/>
            <a:ext cx="96845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mela" pitchFamily="2" charset="-79"/>
                <a:ea typeface="Carmela" pitchFamily="2" charset="-79"/>
                <a:cs typeface="Carmela" pitchFamily="2" charset="-79"/>
              </a:rPr>
              <a:t>........................................................... </a:t>
            </a:r>
            <a:endParaRPr lang="he-I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mela" pitchFamily="2" charset="-79"/>
              <a:ea typeface="Carmela" pitchFamily="2" charset="-79"/>
              <a:cs typeface="Carmela" pitchFamily="2" charset="-79"/>
            </a:endParaRPr>
          </a:p>
        </p:txBody>
      </p:sp>
      <p:pic>
        <p:nvPicPr>
          <p:cNvPr id="12" name="תמונה 11" descr="פעילות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8972571" cy="2176092"/>
          </a:xfrm>
          <a:prstGeom prst="rect">
            <a:avLst/>
          </a:prstGeom>
        </p:spPr>
      </p:pic>
      <p:pic>
        <p:nvPicPr>
          <p:cNvPr id="18434" name="Picture 2" descr="http://www.ordonline.de/wp-content/uploads/2012/09/hannuka_head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60400"/>
              </a:clrFrom>
              <a:clrTo>
                <a:srgbClr val="160400">
                  <a:alpha val="0"/>
                </a:srgbClr>
              </a:clrTo>
            </a:clrChange>
          </a:blip>
          <a:srcRect l="7198" r="5814"/>
          <a:stretch>
            <a:fillRect/>
          </a:stretch>
        </p:blipFill>
        <p:spPr bwMode="auto">
          <a:xfrm>
            <a:off x="539552" y="4211804"/>
            <a:ext cx="7884368" cy="2646196"/>
          </a:xfrm>
          <a:prstGeom prst="rect">
            <a:avLst/>
          </a:prstGeom>
          <a:noFill/>
        </p:spPr>
      </p:pic>
      <p:pic>
        <p:nvPicPr>
          <p:cNvPr id="2" name="Picture 2" descr="https://upload.wikimedia.org/wikipedia/he/thumb/1/1f/IsraelElectric.svg/1280px-IsraelElectric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6366" y="260648"/>
            <a:ext cx="1123386" cy="817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מלבן 25"/>
          <p:cNvSpPr/>
          <p:nvPr/>
        </p:nvSpPr>
        <p:spPr>
          <a:xfrm>
            <a:off x="6857830" y="1196752"/>
            <a:ext cx="275473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3200" b="1" dirty="0" smtClean="0">
                <a:solidFill>
                  <a:srgbClr val="C3F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  <a:cs typeface="Trashim CLM" pitchFamily="2" charset="-79"/>
              </a:rPr>
              <a:t>שאלה 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1340768"/>
            <a:ext cx="6745811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he-IL" sz="2400" dirty="0" smtClean="0">
                <a:solidFill>
                  <a:srgbClr val="FFC000"/>
                </a:solidFill>
                <a:latin typeface="Trashim CLM" pitchFamily="2" charset="-79"/>
                <a:cs typeface="Trashim CLM" pitchFamily="2" charset="-79"/>
              </a:rPr>
              <a:t>הציעו 4 דרכים לחיסכון בחשמל בבית/ בבית הספר</a:t>
            </a:r>
            <a:r>
              <a:rPr lang="he-I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  <a:cs typeface="Trashim CLM" pitchFamily="2" charset="-79"/>
              </a:rPr>
              <a:t> </a:t>
            </a:r>
          </a:p>
          <a:p>
            <a:pPr algn="r" rtl="1"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latin typeface="Trashim CLM" pitchFamily="2" charset="-79"/>
              <a:cs typeface="Trashim CLM" pitchFamily="2" charset="-79"/>
            </a:endParaRPr>
          </a:p>
        </p:txBody>
      </p:sp>
      <p:pic>
        <p:nvPicPr>
          <p:cNvPr id="22" name="Picture 21" descr="Hanukiah.svg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91680" y="3429463"/>
            <a:ext cx="5004048" cy="345592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871192" y="2780928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5536" y="1412776"/>
            <a:ext cx="7272807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he-IL" sz="2000" dirty="0" smtClean="0">
                <a:solidFill>
                  <a:schemeClr val="bg1"/>
                </a:solidFill>
                <a:latin typeface="Trashim CLM" pitchFamily="2" charset="-79"/>
                <a:cs typeface="Trashim CLM" pitchFamily="2" charset="-79"/>
              </a:rPr>
              <a:t>כבו אורות ומזגנים ביציאה מן החדר/ הכניסו אור שמש במהלך יום וצמצמו שימווש בנורות, הקפידו על הוצאת מכשירי חשמל שלא בשימוש ובמיוחד מטענים, החליפו את הנורות לנורות חסכוניות ועוד...</a:t>
            </a:r>
            <a:endParaRPr lang="en-US" sz="2000" dirty="0">
              <a:solidFill>
                <a:schemeClr val="bg1"/>
              </a:solidFill>
              <a:latin typeface="Trashim CLM" pitchFamily="2" charset="-79"/>
              <a:cs typeface="Trashim CLM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75248" y="2780928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79304" y="2780928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55368" y="2780928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35688" y="2780928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51512" y="2780928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31632" y="2780928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27576" y="2780928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751512" y="6211669"/>
            <a:ext cx="43924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sz="12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he-IL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דרך חיים נבונה בסביבת חשמל</a:t>
            </a:r>
            <a:endParaRPr lang="he-IL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28" name="Picture 8" descr="https://s3-eu-west-1.amazonaws.com/schooly/vitkin/vitkin/%D7%9E%D7%A0%D7%95%D7%A8%D7%9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1872" y="5921896"/>
            <a:ext cx="633692" cy="864096"/>
          </a:xfrm>
          <a:prstGeom prst="rect">
            <a:avLst/>
          </a:prstGeom>
          <a:noFill/>
        </p:spPr>
      </p:pic>
      <p:sp>
        <p:nvSpPr>
          <p:cNvPr id="19" name="אליפסה 18"/>
          <p:cNvSpPr/>
          <p:nvPr/>
        </p:nvSpPr>
        <p:spPr>
          <a:xfrm>
            <a:off x="7452320" y="476672"/>
            <a:ext cx="648072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TextBox 28"/>
          <p:cNvSpPr txBox="1"/>
          <p:nvPr/>
        </p:nvSpPr>
        <p:spPr>
          <a:xfrm>
            <a:off x="4139952" y="404664"/>
            <a:ext cx="43924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sz="12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he-IL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דרך חיים נבונה בסביבת חשמל</a:t>
            </a:r>
            <a:endParaRPr lang="he-IL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30" name="Picture 8" descr="https://s3-eu-west-1.amazonaws.com/schooly/vitkin/vitkin/%D7%9E%D7%A0%D7%95%D7%A8%D7%9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8640"/>
            <a:ext cx="633692" cy="864096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-216024" y="836712"/>
            <a:ext cx="96845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mela" pitchFamily="2" charset="-79"/>
                <a:ea typeface="Carmela" pitchFamily="2" charset="-79"/>
                <a:cs typeface="Carmela" pitchFamily="2" charset="-79"/>
              </a:rPr>
              <a:t>........................................................... </a:t>
            </a:r>
            <a:endParaRPr lang="he-I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mela" pitchFamily="2" charset="-79"/>
              <a:ea typeface="Carmela" pitchFamily="2" charset="-79"/>
              <a:cs typeface="Carmela" pitchFamily="2" charset="-79"/>
            </a:endParaRPr>
          </a:p>
        </p:txBody>
      </p:sp>
      <p:pic>
        <p:nvPicPr>
          <p:cNvPr id="32" name="Picture 2" descr="https://upload.wikimedia.org/wikipedia/he/thumb/1/1f/IsraelElectric.svg/1280px-IsraelElectric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6366" y="260648"/>
            <a:ext cx="1123386" cy="817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i.imgur.com/SH5ZwQz.jpg"/>
          <p:cNvPicPr>
            <a:picLocks noChangeAspect="1" noChangeArrowheads="1"/>
          </p:cNvPicPr>
          <p:nvPr/>
        </p:nvPicPr>
        <p:blipFill>
          <a:blip r:embed="rId2" cstate="print"/>
          <a:srcRect l="5745" t="43539" r="519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0" y="1628800"/>
            <a:ext cx="914400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he-IL" sz="2000" b="1" dirty="0" smtClean="0">
                <a:solidFill>
                  <a:srgbClr val="C3F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  <a:cs typeface="Trashim CLM" pitchFamily="2" charset="-79"/>
              </a:rPr>
              <a:t>נר ראשון:</a:t>
            </a:r>
          </a:p>
          <a:p>
            <a:pPr algn="ctr" rtl="1">
              <a:lnSpc>
                <a:spcPct val="150000"/>
              </a:lnSpc>
            </a:pPr>
            <a:r>
              <a:rPr lang="he-IL" sz="2000" dirty="0" smtClean="0">
                <a:solidFill>
                  <a:schemeClr val="bg1"/>
                </a:solidFill>
                <a:latin typeface="Trashim CLM" pitchFamily="2" charset="-79"/>
                <a:cs typeface="Trashim CLM" pitchFamily="2" charset="-79"/>
              </a:rPr>
              <a:t>השלימו את המשפט: אסור לטפס על ___________ __________ ואסור ל____________ בקרבתם</a:t>
            </a:r>
            <a:endParaRPr lang="en-US" sz="2000" dirty="0">
              <a:solidFill>
                <a:schemeClr val="bg1"/>
              </a:solidFill>
              <a:latin typeface="Trashim CLM" pitchFamily="2" charset="-79"/>
              <a:cs typeface="Trashim CLM" pitchFamily="2" charset="-79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908720"/>
            <a:ext cx="914400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he-IL" sz="2400" dirty="0" smtClean="0">
                <a:solidFill>
                  <a:schemeClr val="bg1"/>
                </a:solidFill>
                <a:latin typeface="Trashim CLM" pitchFamily="2" charset="-79"/>
                <a:cs typeface="Trashim CLM" pitchFamily="2" charset="-79"/>
              </a:rPr>
              <a:t>אסור לטפס על עמודי חשמל, ואסור לשחק בקרבתם</a:t>
            </a:r>
            <a:endParaRPr lang="en-US" sz="2800" dirty="0">
              <a:solidFill>
                <a:schemeClr val="bg1"/>
              </a:solidFill>
              <a:latin typeface="Trashim CLM" pitchFamily="2" charset="-79"/>
              <a:cs typeface="Trashim CLM" pitchFamily="2" charset="-79"/>
            </a:endParaRPr>
          </a:p>
        </p:txBody>
      </p:sp>
      <p:grpSp>
        <p:nvGrpSpPr>
          <p:cNvPr id="28" name="קבוצה 27"/>
          <p:cNvGrpSpPr/>
          <p:nvPr/>
        </p:nvGrpSpPr>
        <p:grpSpPr>
          <a:xfrm>
            <a:off x="2411760" y="2969568"/>
            <a:ext cx="4248472" cy="3888432"/>
            <a:chOff x="1907704" y="2116460"/>
            <a:chExt cx="5004048" cy="4768924"/>
          </a:xfrm>
        </p:grpSpPr>
        <p:pic>
          <p:nvPicPr>
            <p:cNvPr id="22" name="Picture 21" descr="Hanukiah.svg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07704" y="3429463"/>
              <a:ext cx="5004048" cy="3455921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2087216" y="2780928"/>
              <a:ext cx="216024" cy="86409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91272" y="2780928"/>
              <a:ext cx="216024" cy="86409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95328" y="2780928"/>
              <a:ext cx="216024" cy="86409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71392" y="2780928"/>
              <a:ext cx="216024" cy="86409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51712" y="2780928"/>
              <a:ext cx="216024" cy="86409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67536" y="2780928"/>
              <a:ext cx="216024" cy="86409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47656" y="2780928"/>
              <a:ext cx="216024" cy="86409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43600" y="2780928"/>
              <a:ext cx="216024" cy="86409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19464" y="2636912"/>
              <a:ext cx="216024" cy="8640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candleligh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2062246" y="2116460"/>
              <a:ext cx="313002" cy="736476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4751512" y="6211669"/>
            <a:ext cx="43924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sz="12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he-IL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דרך חיים נבונה בסביבת חשמל</a:t>
            </a:r>
            <a:endParaRPr lang="he-IL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27" name="Picture 8" descr="https://s3-eu-west-1.amazonaws.com/schooly/vitkin/vitkin/%D7%9E%D7%A0%D7%95%D7%A8%D7%94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1872" y="5921896"/>
            <a:ext cx="633692" cy="864096"/>
          </a:xfrm>
          <a:prstGeom prst="rect">
            <a:avLst/>
          </a:prstGeom>
          <a:noFill/>
        </p:spPr>
      </p:pic>
      <p:sp>
        <p:nvSpPr>
          <p:cNvPr id="29" name="אליפסה 28"/>
          <p:cNvSpPr/>
          <p:nvPr/>
        </p:nvSpPr>
        <p:spPr>
          <a:xfrm>
            <a:off x="7452320" y="476672"/>
            <a:ext cx="648072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TextBox 29"/>
          <p:cNvSpPr txBox="1"/>
          <p:nvPr/>
        </p:nvSpPr>
        <p:spPr>
          <a:xfrm>
            <a:off x="4139952" y="404664"/>
            <a:ext cx="43924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sz="12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he-IL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דרך חיים נבונה בסביבת חשמל</a:t>
            </a:r>
            <a:endParaRPr lang="he-IL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31" name="Picture 8" descr="https://s3-eu-west-1.amazonaws.com/schooly/vitkin/vitkin/%D7%9E%D7%A0%D7%95%D7%A8%D7%94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8640"/>
            <a:ext cx="633692" cy="864096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-216024" y="836712"/>
            <a:ext cx="96845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mela" pitchFamily="2" charset="-79"/>
                <a:ea typeface="Carmela" pitchFamily="2" charset="-79"/>
                <a:cs typeface="Carmela" pitchFamily="2" charset="-79"/>
              </a:rPr>
              <a:t>........................................................... </a:t>
            </a:r>
            <a:endParaRPr lang="he-I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mela" pitchFamily="2" charset="-79"/>
              <a:ea typeface="Carmela" pitchFamily="2" charset="-79"/>
              <a:cs typeface="Carmela" pitchFamily="2" charset="-79"/>
            </a:endParaRPr>
          </a:p>
        </p:txBody>
      </p:sp>
      <p:pic>
        <p:nvPicPr>
          <p:cNvPr id="33" name="Picture 2" descr="https://upload.wikimedia.org/wikipedia/he/thumb/1/1f/IsraelElectric.svg/1280px-IsraelElectric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6366" y="260648"/>
            <a:ext cx="1123386" cy="817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08520" y="1124744"/>
            <a:ext cx="914400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he-IL" sz="2000" b="1" dirty="0" smtClean="0">
                <a:solidFill>
                  <a:srgbClr val="C3F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  <a:cs typeface="Trashim CLM" pitchFamily="2" charset="-79"/>
              </a:rPr>
              <a:t>נר שני:</a:t>
            </a:r>
          </a:p>
          <a:p>
            <a:pPr algn="ctr" rtl="1">
              <a:lnSpc>
                <a:spcPct val="150000"/>
              </a:lnSpc>
            </a:pPr>
            <a:r>
              <a:rPr lang="he-IL" sz="2000" dirty="0" smtClean="0">
                <a:solidFill>
                  <a:schemeClr val="bg1"/>
                </a:solidFill>
                <a:latin typeface="Trashim CLM" pitchFamily="2" charset="-79"/>
                <a:cs typeface="Trashim CLM" pitchFamily="2" charset="-79"/>
              </a:rPr>
              <a:t>ארון </a:t>
            </a:r>
            <a:r>
              <a:rPr lang="he-IL" sz="2000" dirty="0">
                <a:solidFill>
                  <a:schemeClr val="bg1"/>
                </a:solidFill>
                <a:latin typeface="Trashim CLM" pitchFamily="2" charset="-79"/>
                <a:cs typeface="Trashim CLM" pitchFamily="2" charset="-79"/>
              </a:rPr>
              <a:t>חשמל פתוח מהווה סכנת חיים!- מה עושים אם ראינו ארון פתוח?</a:t>
            </a:r>
            <a:endParaRPr lang="en-US" sz="2000" dirty="0">
              <a:solidFill>
                <a:schemeClr val="bg1"/>
              </a:solidFill>
              <a:latin typeface="Trashim CLM" pitchFamily="2" charset="-79"/>
              <a:cs typeface="Trashim CLM" pitchFamily="2" charset="-79"/>
            </a:endParaRPr>
          </a:p>
        </p:txBody>
      </p:sp>
      <p:pic>
        <p:nvPicPr>
          <p:cNvPr id="22" name="Picture 21" descr="Hanukiah.svg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28192" y="3501471"/>
            <a:ext cx="5004048" cy="345592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907704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8520" y="1124744"/>
            <a:ext cx="914400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  <a:cs typeface="Trashim CLM" pitchFamily="2" charset="-79"/>
              </a:rPr>
              <a:t>תשובה: </a:t>
            </a:r>
          </a:p>
          <a:p>
            <a:pPr algn="ctr" rtl="1">
              <a:lnSpc>
                <a:spcPct val="150000"/>
              </a:lnSpc>
            </a:pPr>
            <a:r>
              <a:rPr lang="he-IL" sz="2000" dirty="0" smtClean="0">
                <a:solidFill>
                  <a:schemeClr val="bg1"/>
                </a:solidFill>
                <a:latin typeface="Trashim CLM" pitchFamily="2" charset="-79"/>
                <a:cs typeface="Trashim CLM" pitchFamily="2" charset="-79"/>
              </a:rPr>
              <a:t>אם נתקלתם בארון פתוח: דווחו למוקד 103,התרחקו והרחיקו אחרים</a:t>
            </a:r>
            <a:endParaRPr lang="en-US" sz="2400" dirty="0">
              <a:solidFill>
                <a:schemeClr val="bg1"/>
              </a:solidFill>
              <a:latin typeface="Trashim CLM" pitchFamily="2" charset="-79"/>
              <a:cs typeface="Trashim CLM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11760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15816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91880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72200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88024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68144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64088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39952" y="2708920"/>
            <a:ext cx="216024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candle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339752" y="2188468"/>
            <a:ext cx="313002" cy="736476"/>
          </a:xfrm>
          <a:prstGeom prst="rect">
            <a:avLst/>
          </a:prstGeom>
        </p:spPr>
      </p:pic>
      <p:pic>
        <p:nvPicPr>
          <p:cNvPr id="26" name="Picture 25" descr="candle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882734" y="2188468"/>
            <a:ext cx="313002" cy="7364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751512" y="6211669"/>
            <a:ext cx="43924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sz="12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he-IL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דרך חיים נבונה בסביבת חשמל</a:t>
            </a:r>
            <a:endParaRPr lang="he-IL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28" name="Picture 8" descr="https://s3-eu-west-1.amazonaws.com/schooly/vitkin/vitkin/%D7%9E%D7%A0%D7%95%D7%A8%D7%94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1872" y="5921896"/>
            <a:ext cx="633692" cy="864096"/>
          </a:xfrm>
          <a:prstGeom prst="rect">
            <a:avLst/>
          </a:prstGeom>
          <a:noFill/>
        </p:spPr>
      </p:pic>
      <p:sp>
        <p:nvSpPr>
          <p:cNvPr id="33" name="אליפסה 32"/>
          <p:cNvSpPr/>
          <p:nvPr/>
        </p:nvSpPr>
        <p:spPr>
          <a:xfrm>
            <a:off x="7452320" y="476672"/>
            <a:ext cx="648072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TextBox 33"/>
          <p:cNvSpPr txBox="1"/>
          <p:nvPr/>
        </p:nvSpPr>
        <p:spPr>
          <a:xfrm>
            <a:off x="4139952" y="404664"/>
            <a:ext cx="43924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sz="12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he-IL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דרך חיים נבונה בסביבת חשמל</a:t>
            </a:r>
            <a:endParaRPr lang="he-IL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35" name="Picture 8" descr="https://s3-eu-west-1.amazonaws.com/schooly/vitkin/vitkin/%D7%9E%D7%A0%D7%95%D7%A8%D7%94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8640"/>
            <a:ext cx="633692" cy="864096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-216024" y="836712"/>
            <a:ext cx="96845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mela" pitchFamily="2" charset="-79"/>
                <a:ea typeface="Carmela" pitchFamily="2" charset="-79"/>
                <a:cs typeface="Carmela" pitchFamily="2" charset="-79"/>
              </a:rPr>
              <a:t>........................................................... </a:t>
            </a:r>
            <a:endParaRPr lang="he-I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mela" pitchFamily="2" charset="-79"/>
              <a:ea typeface="Carmela" pitchFamily="2" charset="-79"/>
              <a:cs typeface="Carmela" pitchFamily="2" charset="-79"/>
            </a:endParaRPr>
          </a:p>
        </p:txBody>
      </p:sp>
      <p:pic>
        <p:nvPicPr>
          <p:cNvPr id="37" name="Picture 2" descr="https://upload.wikimedia.org/wikipedia/he/thumb/1/1f/IsraelElectric.svg/1280px-IsraelElectric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6366" y="260648"/>
            <a:ext cx="1123386" cy="817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95536" y="1340768"/>
            <a:ext cx="813690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he-IL" sz="2000" b="1" dirty="0" smtClean="0">
                <a:solidFill>
                  <a:srgbClr val="C3F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  <a:cs typeface="Trashim CLM" pitchFamily="2" charset="-79"/>
              </a:rPr>
              <a:t>נר שלישי:</a:t>
            </a:r>
          </a:p>
          <a:p>
            <a:pPr algn="ctr" rtl="1">
              <a:lnSpc>
                <a:spcPct val="150000"/>
              </a:lnSpc>
            </a:pPr>
            <a:r>
              <a:rPr lang="he-IL" sz="2000" dirty="0" smtClean="0">
                <a:solidFill>
                  <a:schemeClr val="bg1"/>
                </a:solidFill>
                <a:latin typeface="Trashim CLM" pitchFamily="2" charset="-79"/>
                <a:cs typeface="Trashim CLM" pitchFamily="2" charset="-79"/>
              </a:rPr>
              <a:t>כיצד כדאי ללירון לחמם את ביתו? מפזר חום? תנור סלילים? מזגן? </a:t>
            </a:r>
            <a:endParaRPr lang="en-US" sz="2000" dirty="0">
              <a:solidFill>
                <a:schemeClr val="bg1"/>
              </a:solidFill>
              <a:latin typeface="Trashim CLM" pitchFamily="2" charset="-79"/>
              <a:cs typeface="Trashim CLM" pitchFamily="2" charset="-79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1268760"/>
            <a:ext cx="853244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  <a:cs typeface="Trashim CLM" pitchFamily="2" charset="-79"/>
              </a:rPr>
              <a:t>תשובה: </a:t>
            </a:r>
          </a:p>
          <a:p>
            <a:pPr algn="ctr" rtl="1">
              <a:lnSpc>
                <a:spcPct val="150000"/>
              </a:lnSpc>
            </a:pPr>
            <a:r>
              <a:rPr lang="he-IL" dirty="0" smtClean="0">
                <a:solidFill>
                  <a:schemeClr val="bg1"/>
                </a:solidFill>
                <a:latin typeface="Trashim CLM" pitchFamily="2" charset="-79"/>
                <a:cs typeface="Trashim CLM" pitchFamily="2" charset="-79"/>
              </a:rPr>
              <a:t>רוב מפזרי החום ותנורי הסלילים צורכים חשמל כמו מזגן, אך מזגן מחמם שטחים גדולים יותר ולכן כדאי בעזרתו לחמם את הבית בימי החורף לטמפרטורה של 20 מעלות. </a:t>
            </a:r>
            <a:endParaRPr lang="en-US" sz="2000" dirty="0">
              <a:solidFill>
                <a:schemeClr val="bg1"/>
              </a:solidFill>
              <a:latin typeface="Trashim CLM" pitchFamily="2" charset="-79"/>
              <a:cs typeface="Trashim CLM" pitchFamily="2" charset="-79"/>
            </a:endParaRPr>
          </a:p>
        </p:txBody>
      </p:sp>
      <p:grpSp>
        <p:nvGrpSpPr>
          <p:cNvPr id="29" name="קבוצה 28"/>
          <p:cNvGrpSpPr/>
          <p:nvPr/>
        </p:nvGrpSpPr>
        <p:grpSpPr>
          <a:xfrm>
            <a:off x="2483768" y="3041576"/>
            <a:ext cx="3960440" cy="3816424"/>
            <a:chOff x="1907704" y="2044452"/>
            <a:chExt cx="5004048" cy="4768924"/>
          </a:xfrm>
        </p:grpSpPr>
        <p:pic>
          <p:nvPicPr>
            <p:cNvPr id="22" name="Picture 21" descr="Hanukiah.svg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07704" y="3357455"/>
              <a:ext cx="5004048" cy="3455921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2087216" y="2708920"/>
              <a:ext cx="216024" cy="86409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91272" y="2708920"/>
              <a:ext cx="216024" cy="86409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95328" y="2708920"/>
              <a:ext cx="216024" cy="86409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71392" y="2708920"/>
              <a:ext cx="216024" cy="86409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51712" y="2708920"/>
              <a:ext cx="216024" cy="86409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67536" y="2708920"/>
              <a:ext cx="216024" cy="86409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47656" y="2708920"/>
              <a:ext cx="216024" cy="86409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43600" y="2708920"/>
              <a:ext cx="216024" cy="86409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19464" y="2564904"/>
              <a:ext cx="216024" cy="8640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candleligh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2062246" y="2044452"/>
              <a:ext cx="313002" cy="736476"/>
            </a:xfrm>
            <a:prstGeom prst="rect">
              <a:avLst/>
            </a:prstGeom>
          </p:spPr>
        </p:pic>
        <p:pic>
          <p:nvPicPr>
            <p:cNvPr id="26" name="Picture 25" descr="candleligh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2566302" y="2044452"/>
              <a:ext cx="313002" cy="736476"/>
            </a:xfrm>
            <a:prstGeom prst="rect">
              <a:avLst/>
            </a:prstGeom>
          </p:spPr>
        </p:pic>
        <p:pic>
          <p:nvPicPr>
            <p:cNvPr id="27" name="Picture 26" descr="candleligh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3070358" y="2044452"/>
              <a:ext cx="313002" cy="736476"/>
            </a:xfrm>
            <a:prstGeom prst="rect">
              <a:avLst/>
            </a:prstGeom>
          </p:spPr>
        </p:pic>
      </p:grpSp>
      <p:sp>
        <p:nvSpPr>
          <p:cNvPr id="30" name="אליפסה 29"/>
          <p:cNvSpPr/>
          <p:nvPr/>
        </p:nvSpPr>
        <p:spPr>
          <a:xfrm>
            <a:off x="7452320" y="476672"/>
            <a:ext cx="648072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TextBox 30"/>
          <p:cNvSpPr txBox="1"/>
          <p:nvPr/>
        </p:nvSpPr>
        <p:spPr>
          <a:xfrm>
            <a:off x="4139952" y="404664"/>
            <a:ext cx="43924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sz="12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he-IL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דרך חיים נבונה בסביבת חשמל</a:t>
            </a:r>
            <a:endParaRPr lang="he-IL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32" name="Picture 8" descr="https://s3-eu-west-1.amazonaws.com/schooly/vitkin/vitkin/%D7%9E%D7%A0%D7%95%D7%A8%D7%9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8640"/>
            <a:ext cx="633692" cy="86409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-216024" y="836712"/>
            <a:ext cx="96845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mela" pitchFamily="2" charset="-79"/>
                <a:ea typeface="Carmela" pitchFamily="2" charset="-79"/>
                <a:cs typeface="Carmela" pitchFamily="2" charset="-79"/>
              </a:rPr>
              <a:t>........................................................... </a:t>
            </a:r>
            <a:endParaRPr lang="he-I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mela" pitchFamily="2" charset="-79"/>
              <a:ea typeface="Carmela" pitchFamily="2" charset="-79"/>
              <a:cs typeface="Carmela" pitchFamily="2" charset="-79"/>
            </a:endParaRPr>
          </a:p>
        </p:txBody>
      </p:sp>
      <p:pic>
        <p:nvPicPr>
          <p:cNvPr id="34" name="Picture 2" descr="https://upload.wikimedia.org/wikipedia/he/thumb/1/1f/IsraelElectric.svg/1280px-IsraelElectric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6366" y="260648"/>
            <a:ext cx="1123386" cy="817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44015" y="1052736"/>
            <a:ext cx="7889645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he-IL" sz="2000" b="1" dirty="0" smtClean="0">
                <a:solidFill>
                  <a:srgbClr val="C3F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  <a:cs typeface="Trashim CLM" pitchFamily="2" charset="-79"/>
              </a:rPr>
              <a:t>נר רביעי:</a:t>
            </a:r>
          </a:p>
          <a:p>
            <a:pPr algn="ctr" rtl="1">
              <a:lnSpc>
                <a:spcPct val="150000"/>
              </a:lnSpc>
            </a:pPr>
            <a:r>
              <a:rPr lang="he-IL" sz="2000" dirty="0" smtClean="0">
                <a:solidFill>
                  <a:schemeClr val="bg1"/>
                </a:solidFill>
                <a:latin typeface="Trashim CLM" pitchFamily="2" charset="-79"/>
                <a:cs typeface="Trashim CLM" pitchFamily="2" charset="-79"/>
              </a:rPr>
              <a:t>בעת הפעלת הקומקום החשמלי- הרגישה סתיו חשמול מן המכשיר. מה עליה לעשות?</a:t>
            </a:r>
            <a:endParaRPr lang="en-US" sz="2000" dirty="0">
              <a:solidFill>
                <a:schemeClr val="bg1"/>
              </a:solidFill>
              <a:latin typeface="Trashim CLM" pitchFamily="2" charset="-79"/>
              <a:cs typeface="Trashim CLM" pitchFamily="2" charset="-79"/>
            </a:endParaRPr>
          </a:p>
        </p:txBody>
      </p:sp>
      <p:pic>
        <p:nvPicPr>
          <p:cNvPr id="22" name="Picture 21" descr="Hanukiah.svg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28192" y="3501471"/>
            <a:ext cx="5004048" cy="345592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907704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44016" y="1196752"/>
            <a:ext cx="874846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  <a:cs typeface="Trashim CLM" pitchFamily="2" charset="-79"/>
              </a:rPr>
              <a:t>תשובה: </a:t>
            </a:r>
          </a:p>
          <a:p>
            <a:pPr algn="ctr" rtl="1">
              <a:lnSpc>
                <a:spcPct val="150000"/>
              </a:lnSpc>
            </a:pPr>
            <a:r>
              <a:rPr lang="he-IL" sz="2000" dirty="0" smtClean="0">
                <a:solidFill>
                  <a:schemeClr val="bg1"/>
                </a:solidFill>
                <a:latin typeface="Trashim CLM" pitchFamily="2" charset="-79"/>
                <a:cs typeface="Trashim CLM" pitchFamily="2" charset="-79"/>
              </a:rPr>
              <a:t>לבקש מהוריה לנתק את המפסק הראשי, לנתק את הקומקום ולקחת אותו לבדיקה אצל חשמלאי מוסמך. </a:t>
            </a:r>
            <a:endParaRPr lang="en-US" sz="2400" dirty="0">
              <a:solidFill>
                <a:schemeClr val="bg1"/>
              </a:solidFill>
              <a:latin typeface="Trashim CLM" pitchFamily="2" charset="-79"/>
              <a:cs typeface="Trashim CLM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11760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15816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91880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72200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88024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68144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64088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39952" y="2708920"/>
            <a:ext cx="216024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candle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882734" y="2188468"/>
            <a:ext cx="313002" cy="736476"/>
          </a:xfrm>
          <a:prstGeom prst="rect">
            <a:avLst/>
          </a:prstGeom>
        </p:spPr>
      </p:pic>
      <p:pic>
        <p:nvPicPr>
          <p:cNvPr id="26" name="Picture 25" descr="candle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386790" y="2204864"/>
            <a:ext cx="313002" cy="736476"/>
          </a:xfrm>
          <a:prstGeom prst="rect">
            <a:avLst/>
          </a:prstGeom>
        </p:spPr>
      </p:pic>
      <p:pic>
        <p:nvPicPr>
          <p:cNvPr id="27" name="Picture 26" descr="candle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890846" y="2204864"/>
            <a:ext cx="313002" cy="736476"/>
          </a:xfrm>
          <a:prstGeom prst="rect">
            <a:avLst/>
          </a:prstGeom>
        </p:spPr>
      </p:pic>
      <p:pic>
        <p:nvPicPr>
          <p:cNvPr id="28" name="Picture 27" descr="candle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466910" y="2204864"/>
            <a:ext cx="313002" cy="73647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51512" y="6211669"/>
            <a:ext cx="43924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sz="12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he-IL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דרך חיים נבונה בסביבת חשמל</a:t>
            </a:r>
            <a:endParaRPr lang="he-IL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31" name="Picture 8" descr="https://s3-eu-west-1.amazonaws.com/schooly/vitkin/vitkin/%D7%9E%D7%A0%D7%95%D7%A8%D7%94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1872" y="5921896"/>
            <a:ext cx="633692" cy="864096"/>
          </a:xfrm>
          <a:prstGeom prst="rect">
            <a:avLst/>
          </a:prstGeom>
          <a:noFill/>
        </p:spPr>
      </p:pic>
      <p:sp>
        <p:nvSpPr>
          <p:cNvPr id="20" name="אליפסה 19"/>
          <p:cNvSpPr/>
          <p:nvPr/>
        </p:nvSpPr>
        <p:spPr>
          <a:xfrm>
            <a:off x="7452320" y="476672"/>
            <a:ext cx="648072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TextBox 28"/>
          <p:cNvSpPr txBox="1"/>
          <p:nvPr/>
        </p:nvSpPr>
        <p:spPr>
          <a:xfrm>
            <a:off x="4139952" y="404664"/>
            <a:ext cx="43924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sz="12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he-IL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דרך חיים נבונה בסביבת חשמל</a:t>
            </a:r>
            <a:endParaRPr lang="he-IL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32" name="Picture 8" descr="https://s3-eu-west-1.amazonaws.com/schooly/vitkin/vitkin/%D7%9E%D7%A0%D7%95%D7%A8%D7%94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8640"/>
            <a:ext cx="633692" cy="86409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-180528" y="692696"/>
            <a:ext cx="96845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mela" pitchFamily="2" charset="-79"/>
                <a:ea typeface="Carmela" pitchFamily="2" charset="-79"/>
                <a:cs typeface="Carmela" pitchFamily="2" charset="-79"/>
              </a:rPr>
              <a:t>........................................................... </a:t>
            </a:r>
            <a:endParaRPr lang="he-I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mela" pitchFamily="2" charset="-79"/>
              <a:ea typeface="Carmela" pitchFamily="2" charset="-79"/>
              <a:cs typeface="Carmela" pitchFamily="2" charset="-79"/>
            </a:endParaRPr>
          </a:p>
        </p:txBody>
      </p:sp>
      <p:pic>
        <p:nvPicPr>
          <p:cNvPr id="34" name="Picture 2" descr="https://upload.wikimedia.org/wikipedia/he/thumb/1/1f/IsraelElectric.svg/1280px-IsraelElectric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6366" y="260648"/>
            <a:ext cx="1123386" cy="817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980728"/>
            <a:ext cx="914400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he-IL" sz="2000" b="1" dirty="0" smtClean="0">
                <a:solidFill>
                  <a:srgbClr val="C3F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  <a:cs typeface="Trashim CLM" pitchFamily="2" charset="-79"/>
              </a:rPr>
              <a:t>נר חמישי:</a:t>
            </a:r>
          </a:p>
          <a:p>
            <a:pPr algn="ctr" rtl="1">
              <a:lnSpc>
                <a:spcPct val="150000"/>
              </a:lnSpc>
            </a:pPr>
            <a:r>
              <a:rPr lang="he-IL" sz="2000" dirty="0" smtClean="0">
                <a:solidFill>
                  <a:schemeClr val="bg1"/>
                </a:solidFill>
                <a:latin typeface="Trashim CLM" pitchFamily="2" charset="-79"/>
                <a:cs typeface="Trashim CLM" pitchFamily="2" charset="-79"/>
              </a:rPr>
              <a:t>כתבו כלל בטיחות להדלקת החנוכייה!</a:t>
            </a:r>
            <a:endParaRPr lang="en-US" sz="2000" dirty="0">
              <a:solidFill>
                <a:schemeClr val="bg1"/>
              </a:solidFill>
              <a:latin typeface="Trashim CLM" pitchFamily="2" charset="-79"/>
              <a:cs typeface="Trashim CLM" pitchFamily="2" charset="-79"/>
            </a:endParaRPr>
          </a:p>
        </p:txBody>
      </p:sp>
      <p:pic>
        <p:nvPicPr>
          <p:cNvPr id="22" name="Picture 21" descr="Hanukiah.svg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28192" y="3501471"/>
            <a:ext cx="5004048" cy="345592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907704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35879" y="980728"/>
            <a:ext cx="8700617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  <a:cs typeface="Trashim CLM" pitchFamily="2" charset="-79"/>
              </a:rPr>
              <a:t>תשובה: </a:t>
            </a:r>
          </a:p>
          <a:p>
            <a:pPr algn="ctr" rtl="1">
              <a:lnSpc>
                <a:spcPct val="150000"/>
              </a:lnSpc>
            </a:pPr>
            <a:r>
              <a:rPr lang="he-IL" sz="2000" dirty="0" smtClean="0">
                <a:solidFill>
                  <a:schemeClr val="bg1"/>
                </a:solidFill>
                <a:latin typeface="Trashim CLM" pitchFamily="2" charset="-79"/>
                <a:cs typeface="Trashim CLM" pitchFamily="2" charset="-79"/>
              </a:rPr>
              <a:t>הציבו את החנוכייה רחוקה מגופים שונים העלולים להידלק, אל תשאירו חנוכייה דולקת ללא השגחה</a:t>
            </a:r>
            <a:endParaRPr lang="en-US" sz="2400" dirty="0">
              <a:solidFill>
                <a:schemeClr val="bg1"/>
              </a:solidFill>
              <a:latin typeface="Trashim CLM" pitchFamily="2" charset="-79"/>
              <a:cs typeface="Trashim CLM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11760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15816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91880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72200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88024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68144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64088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39952" y="2708920"/>
            <a:ext cx="216024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candle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882734" y="2188468"/>
            <a:ext cx="313002" cy="736476"/>
          </a:xfrm>
          <a:prstGeom prst="rect">
            <a:avLst/>
          </a:prstGeom>
        </p:spPr>
      </p:pic>
      <p:pic>
        <p:nvPicPr>
          <p:cNvPr id="26" name="Picture 25" descr="candle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386790" y="2204864"/>
            <a:ext cx="313002" cy="736476"/>
          </a:xfrm>
          <a:prstGeom prst="rect">
            <a:avLst/>
          </a:prstGeom>
        </p:spPr>
      </p:pic>
      <p:pic>
        <p:nvPicPr>
          <p:cNvPr id="27" name="Picture 26" descr="candle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890846" y="2276872"/>
            <a:ext cx="313002" cy="736476"/>
          </a:xfrm>
          <a:prstGeom prst="rect">
            <a:avLst/>
          </a:prstGeom>
        </p:spPr>
      </p:pic>
      <p:pic>
        <p:nvPicPr>
          <p:cNvPr id="28" name="Picture 27" descr="candle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466910" y="2276872"/>
            <a:ext cx="313002" cy="736476"/>
          </a:xfrm>
          <a:prstGeom prst="rect">
            <a:avLst/>
          </a:prstGeom>
        </p:spPr>
      </p:pic>
      <p:pic>
        <p:nvPicPr>
          <p:cNvPr id="29" name="Picture 28" descr="candle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347230" y="2204864"/>
            <a:ext cx="313002" cy="73647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51512" y="6211669"/>
            <a:ext cx="43924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sz="12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he-IL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דרך חיים נבונה בסביבת חשמל</a:t>
            </a:r>
            <a:endParaRPr lang="he-IL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32" name="Picture 8" descr="https://s3-eu-west-1.amazonaws.com/schooly/vitkin/vitkin/%D7%9E%D7%A0%D7%95%D7%A8%D7%94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1872" y="5921896"/>
            <a:ext cx="633692" cy="864096"/>
          </a:xfrm>
          <a:prstGeom prst="rect">
            <a:avLst/>
          </a:prstGeom>
          <a:noFill/>
        </p:spPr>
      </p:pic>
      <p:sp>
        <p:nvSpPr>
          <p:cNvPr id="37" name="אליפסה 36"/>
          <p:cNvSpPr/>
          <p:nvPr/>
        </p:nvSpPr>
        <p:spPr>
          <a:xfrm>
            <a:off x="7452320" y="476672"/>
            <a:ext cx="648072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TextBox 37"/>
          <p:cNvSpPr txBox="1"/>
          <p:nvPr/>
        </p:nvSpPr>
        <p:spPr>
          <a:xfrm>
            <a:off x="4139952" y="404664"/>
            <a:ext cx="43924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sz="12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he-IL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דרך חיים נבונה בסביבת חשמל</a:t>
            </a:r>
            <a:endParaRPr lang="he-IL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39" name="Picture 8" descr="https://s3-eu-west-1.amazonaws.com/schooly/vitkin/vitkin/%D7%9E%D7%A0%D7%95%D7%A8%D7%94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8640"/>
            <a:ext cx="633692" cy="864096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-180528" y="692696"/>
            <a:ext cx="96845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mela" pitchFamily="2" charset="-79"/>
                <a:ea typeface="Carmela" pitchFamily="2" charset="-79"/>
                <a:cs typeface="Carmela" pitchFamily="2" charset="-79"/>
              </a:rPr>
              <a:t>........................................................... </a:t>
            </a:r>
            <a:endParaRPr lang="he-I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mela" pitchFamily="2" charset="-79"/>
              <a:ea typeface="Carmela" pitchFamily="2" charset="-79"/>
              <a:cs typeface="Carmela" pitchFamily="2" charset="-79"/>
            </a:endParaRPr>
          </a:p>
        </p:txBody>
      </p:sp>
      <p:pic>
        <p:nvPicPr>
          <p:cNvPr id="41" name="Picture 2" descr="https://upload.wikimedia.org/wikipedia/he/thumb/1/1f/IsraelElectric.svg/1280px-IsraelElectric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6366" y="260648"/>
            <a:ext cx="1123386" cy="817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836712"/>
            <a:ext cx="914400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he-IL" sz="2000" b="1" dirty="0" smtClean="0">
                <a:solidFill>
                  <a:srgbClr val="C3F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  <a:cs typeface="Trashim CLM" pitchFamily="2" charset="-79"/>
              </a:rPr>
              <a:t>נר שישי:</a:t>
            </a:r>
          </a:p>
          <a:p>
            <a:pPr algn="ctr" rtl="1">
              <a:lnSpc>
                <a:spcPct val="150000"/>
              </a:lnSpc>
            </a:pPr>
            <a:r>
              <a:rPr lang="he-IL" sz="2000" dirty="0" smtClean="0">
                <a:solidFill>
                  <a:schemeClr val="bg1"/>
                </a:solidFill>
                <a:latin typeface="Trashim CLM" pitchFamily="2" charset="-79"/>
                <a:cs typeface="Trashim CLM" pitchFamily="2" charset="-79"/>
              </a:rPr>
              <a:t>מי אני? תופעת טבע מחשמלת-שכיחה בחורף? </a:t>
            </a:r>
            <a:endParaRPr lang="en-US" sz="2000" dirty="0">
              <a:solidFill>
                <a:schemeClr val="bg1"/>
              </a:solidFill>
              <a:latin typeface="Trashim CLM" pitchFamily="2" charset="-79"/>
              <a:cs typeface="Trashim CLM" pitchFamily="2" charset="-79"/>
            </a:endParaRPr>
          </a:p>
        </p:txBody>
      </p:sp>
      <p:pic>
        <p:nvPicPr>
          <p:cNvPr id="22" name="Picture 21" descr="Hanukiah.svg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28192" y="3501471"/>
            <a:ext cx="5004048" cy="345592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907704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980728"/>
            <a:ext cx="914400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  <a:cs typeface="Trashim CLM" pitchFamily="2" charset="-79"/>
              </a:rPr>
              <a:t>תשובה: </a:t>
            </a:r>
          </a:p>
          <a:p>
            <a:pPr algn="ctr" rtl="1">
              <a:lnSpc>
                <a:spcPct val="150000"/>
              </a:lnSpc>
            </a:pPr>
            <a:r>
              <a:rPr lang="he-IL" sz="2400" dirty="0" smtClean="0">
                <a:solidFill>
                  <a:schemeClr val="bg1"/>
                </a:solidFill>
                <a:latin typeface="Trashim CLM" pitchFamily="2" charset="-79"/>
                <a:cs typeface="Trashim CLM" pitchFamily="2" charset="-79"/>
              </a:rPr>
              <a:t>ברק!</a:t>
            </a:r>
            <a:endParaRPr lang="en-US" sz="2400" dirty="0">
              <a:solidFill>
                <a:schemeClr val="bg1"/>
              </a:solidFill>
              <a:latin typeface="Trashim CLM" pitchFamily="2" charset="-79"/>
              <a:cs typeface="Trashim CLM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11760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15816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91880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72200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88024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68144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64088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39952" y="2708920"/>
            <a:ext cx="216024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candle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882734" y="2188468"/>
            <a:ext cx="313002" cy="736476"/>
          </a:xfrm>
          <a:prstGeom prst="rect">
            <a:avLst/>
          </a:prstGeom>
        </p:spPr>
      </p:pic>
      <p:pic>
        <p:nvPicPr>
          <p:cNvPr id="26" name="Picture 25" descr="candle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386790" y="2204864"/>
            <a:ext cx="313002" cy="736476"/>
          </a:xfrm>
          <a:prstGeom prst="rect">
            <a:avLst/>
          </a:prstGeom>
        </p:spPr>
      </p:pic>
      <p:pic>
        <p:nvPicPr>
          <p:cNvPr id="27" name="Picture 26" descr="candle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890846" y="2204864"/>
            <a:ext cx="313002" cy="736476"/>
          </a:xfrm>
          <a:prstGeom prst="rect">
            <a:avLst/>
          </a:prstGeom>
        </p:spPr>
      </p:pic>
      <p:pic>
        <p:nvPicPr>
          <p:cNvPr id="28" name="Picture 27" descr="candle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466910" y="2204864"/>
            <a:ext cx="313002" cy="736476"/>
          </a:xfrm>
          <a:prstGeom prst="rect">
            <a:avLst/>
          </a:prstGeom>
        </p:spPr>
      </p:pic>
      <p:pic>
        <p:nvPicPr>
          <p:cNvPr id="29" name="Picture 28" descr="candle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347230" y="2204864"/>
            <a:ext cx="313002" cy="736476"/>
          </a:xfrm>
          <a:prstGeom prst="rect">
            <a:avLst/>
          </a:prstGeom>
        </p:spPr>
      </p:pic>
      <p:pic>
        <p:nvPicPr>
          <p:cNvPr id="30" name="Picture 29" descr="candle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843174" y="2204864"/>
            <a:ext cx="313002" cy="73647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751512" y="6211669"/>
            <a:ext cx="43924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sz="12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he-IL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דרך חיים נבונה בסביבת חשמל</a:t>
            </a:r>
            <a:endParaRPr lang="he-IL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33" name="Picture 8" descr="https://s3-eu-west-1.amazonaws.com/schooly/vitkin/vitkin/%D7%9E%D7%A0%D7%95%D7%A8%D7%94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1872" y="5921896"/>
            <a:ext cx="633692" cy="864096"/>
          </a:xfrm>
          <a:prstGeom prst="rect">
            <a:avLst/>
          </a:prstGeom>
          <a:noFill/>
        </p:spPr>
      </p:pic>
      <p:sp>
        <p:nvSpPr>
          <p:cNvPr id="31" name="אליפסה 30"/>
          <p:cNvSpPr/>
          <p:nvPr/>
        </p:nvSpPr>
        <p:spPr>
          <a:xfrm>
            <a:off x="7452320" y="476672"/>
            <a:ext cx="648072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TextBox 33"/>
          <p:cNvSpPr txBox="1"/>
          <p:nvPr/>
        </p:nvSpPr>
        <p:spPr>
          <a:xfrm>
            <a:off x="4139952" y="404664"/>
            <a:ext cx="43924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sz="12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he-IL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דרך חיים נבונה בסביבת חשמל</a:t>
            </a:r>
            <a:endParaRPr lang="he-IL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35" name="Picture 8" descr="https://s3-eu-west-1.amazonaws.com/schooly/vitkin/vitkin/%D7%9E%D7%A0%D7%95%D7%A8%D7%94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8640"/>
            <a:ext cx="633692" cy="864096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-180528" y="692696"/>
            <a:ext cx="96845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mela" pitchFamily="2" charset="-79"/>
                <a:ea typeface="Carmela" pitchFamily="2" charset="-79"/>
                <a:cs typeface="Carmela" pitchFamily="2" charset="-79"/>
              </a:rPr>
              <a:t>........................................................... </a:t>
            </a:r>
            <a:endParaRPr lang="he-I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mela" pitchFamily="2" charset="-79"/>
              <a:ea typeface="Carmela" pitchFamily="2" charset="-79"/>
              <a:cs typeface="Carmela" pitchFamily="2" charset="-79"/>
            </a:endParaRPr>
          </a:p>
        </p:txBody>
      </p:sp>
      <p:pic>
        <p:nvPicPr>
          <p:cNvPr id="37" name="Picture 2" descr="https://upload.wikimedia.org/wikipedia/he/thumb/1/1f/IsraelElectric.svg/1280px-IsraelElectric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6366" y="260648"/>
            <a:ext cx="1123386" cy="817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836712"/>
            <a:ext cx="914400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he-IL" sz="2000" b="1" dirty="0" smtClean="0">
                <a:solidFill>
                  <a:srgbClr val="C3F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  <a:cs typeface="Trashim CLM" pitchFamily="2" charset="-79"/>
              </a:rPr>
              <a:t>נר שביעי:</a:t>
            </a:r>
          </a:p>
          <a:p>
            <a:pPr algn="ctr" rtl="1">
              <a:lnSpc>
                <a:spcPct val="150000"/>
              </a:lnSpc>
            </a:pPr>
            <a:r>
              <a:rPr lang="he-IL" sz="2000" dirty="0" smtClean="0">
                <a:solidFill>
                  <a:schemeClr val="bg1"/>
                </a:solidFill>
                <a:latin typeface="Trashim CLM" pitchFamily="2" charset="-79"/>
                <a:cs typeface="Trashim CLM" pitchFamily="2" charset="-79"/>
              </a:rPr>
              <a:t>מי אני? לא רואים אותי, לא מריחים ולא שומעים?  </a:t>
            </a:r>
            <a:endParaRPr lang="en-US" sz="2000" dirty="0">
              <a:solidFill>
                <a:schemeClr val="bg1"/>
              </a:solidFill>
              <a:latin typeface="Trashim CLM" pitchFamily="2" charset="-79"/>
              <a:cs typeface="Trashim CLM" pitchFamily="2" charset="-79"/>
            </a:endParaRPr>
          </a:p>
        </p:txBody>
      </p:sp>
      <p:pic>
        <p:nvPicPr>
          <p:cNvPr id="22" name="Picture 21" descr="Hanukiah.svg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28192" y="3501471"/>
            <a:ext cx="5004048" cy="345592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907704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980728"/>
            <a:ext cx="914400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  <a:cs typeface="Trashim CLM" pitchFamily="2" charset="-79"/>
              </a:rPr>
              <a:t>תשובה: </a:t>
            </a:r>
          </a:p>
          <a:p>
            <a:pPr algn="ctr" rtl="1">
              <a:lnSpc>
                <a:spcPct val="150000"/>
              </a:lnSpc>
            </a:pPr>
            <a:r>
              <a:rPr lang="he-IL" sz="2400" dirty="0" smtClean="0">
                <a:solidFill>
                  <a:schemeClr val="bg1"/>
                </a:solidFill>
                <a:latin typeface="Trashim CLM" pitchFamily="2" charset="-79"/>
                <a:cs typeface="Trashim CLM" pitchFamily="2" charset="-79"/>
              </a:rPr>
              <a:t>חשמל!</a:t>
            </a:r>
            <a:endParaRPr lang="en-US" sz="2400" dirty="0">
              <a:solidFill>
                <a:schemeClr val="bg1"/>
              </a:solidFill>
              <a:latin typeface="Trashim CLM" pitchFamily="2" charset="-79"/>
              <a:cs typeface="Trashim CLM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11760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15816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91880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72200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88024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68144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64088" y="285293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39952" y="2708920"/>
            <a:ext cx="216024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candle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882734" y="2188468"/>
            <a:ext cx="313002" cy="736476"/>
          </a:xfrm>
          <a:prstGeom prst="rect">
            <a:avLst/>
          </a:prstGeom>
        </p:spPr>
      </p:pic>
      <p:pic>
        <p:nvPicPr>
          <p:cNvPr id="26" name="Picture 25" descr="candle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386790" y="2204864"/>
            <a:ext cx="313002" cy="736476"/>
          </a:xfrm>
          <a:prstGeom prst="rect">
            <a:avLst/>
          </a:prstGeom>
        </p:spPr>
      </p:pic>
      <p:pic>
        <p:nvPicPr>
          <p:cNvPr id="27" name="Picture 26" descr="candle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890846" y="2204864"/>
            <a:ext cx="313002" cy="736476"/>
          </a:xfrm>
          <a:prstGeom prst="rect">
            <a:avLst/>
          </a:prstGeom>
        </p:spPr>
      </p:pic>
      <p:pic>
        <p:nvPicPr>
          <p:cNvPr id="28" name="Picture 27" descr="candle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466910" y="2204864"/>
            <a:ext cx="313002" cy="736476"/>
          </a:xfrm>
          <a:prstGeom prst="rect">
            <a:avLst/>
          </a:prstGeom>
        </p:spPr>
      </p:pic>
      <p:pic>
        <p:nvPicPr>
          <p:cNvPr id="29" name="Picture 28" descr="candle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347230" y="2204864"/>
            <a:ext cx="313002" cy="736476"/>
          </a:xfrm>
          <a:prstGeom prst="rect">
            <a:avLst/>
          </a:prstGeom>
        </p:spPr>
      </p:pic>
      <p:pic>
        <p:nvPicPr>
          <p:cNvPr id="30" name="Picture 29" descr="candle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339118" y="2204864"/>
            <a:ext cx="313002" cy="736476"/>
          </a:xfrm>
          <a:prstGeom prst="rect">
            <a:avLst/>
          </a:prstGeom>
        </p:spPr>
      </p:pic>
      <p:pic>
        <p:nvPicPr>
          <p:cNvPr id="31" name="Picture 30" descr="candle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843174" y="2204864"/>
            <a:ext cx="313002" cy="73647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751512" y="6211669"/>
            <a:ext cx="43924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sz="12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he-IL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דרך חיים נבונה בסביבת חשמל</a:t>
            </a:r>
            <a:endParaRPr lang="he-IL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34" name="Picture 8" descr="https://s3-eu-west-1.amazonaws.com/schooly/vitkin/vitkin/%D7%9E%D7%A0%D7%95%D7%A8%D7%94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1872" y="5921896"/>
            <a:ext cx="633692" cy="864096"/>
          </a:xfrm>
          <a:prstGeom prst="rect">
            <a:avLst/>
          </a:prstGeom>
          <a:noFill/>
        </p:spPr>
      </p:pic>
      <p:sp>
        <p:nvSpPr>
          <p:cNvPr id="32" name="אליפסה 31"/>
          <p:cNvSpPr/>
          <p:nvPr/>
        </p:nvSpPr>
        <p:spPr>
          <a:xfrm>
            <a:off x="7452320" y="476672"/>
            <a:ext cx="648072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TextBox 34"/>
          <p:cNvSpPr txBox="1"/>
          <p:nvPr/>
        </p:nvSpPr>
        <p:spPr>
          <a:xfrm>
            <a:off x="4139952" y="404664"/>
            <a:ext cx="43924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sz="12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he-IL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דרך חיים נבונה בסביבת חשמל</a:t>
            </a:r>
            <a:endParaRPr lang="he-IL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36" name="Picture 8" descr="https://s3-eu-west-1.amazonaws.com/schooly/vitkin/vitkin/%D7%9E%D7%A0%D7%95%D7%A8%D7%94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8640"/>
            <a:ext cx="633692" cy="864096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-180528" y="692696"/>
            <a:ext cx="96845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mela" pitchFamily="2" charset="-79"/>
                <a:ea typeface="Carmela" pitchFamily="2" charset="-79"/>
                <a:cs typeface="Carmela" pitchFamily="2" charset="-79"/>
              </a:rPr>
              <a:t>........................................................... </a:t>
            </a:r>
            <a:endParaRPr lang="he-I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mela" pitchFamily="2" charset="-79"/>
              <a:ea typeface="Carmela" pitchFamily="2" charset="-79"/>
              <a:cs typeface="Carmela" pitchFamily="2" charset="-79"/>
            </a:endParaRPr>
          </a:p>
        </p:txBody>
      </p:sp>
      <p:pic>
        <p:nvPicPr>
          <p:cNvPr id="38" name="Picture 2" descr="https://upload.wikimedia.org/wikipedia/he/thumb/1/1f/IsraelElectric.svg/1280px-IsraelElectric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6366" y="260648"/>
            <a:ext cx="1123386" cy="817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://i.imgur.com/SH5ZwQz.jpg"/>
          <p:cNvPicPr>
            <a:picLocks noChangeAspect="1" noChangeArrowheads="1"/>
          </p:cNvPicPr>
          <p:nvPr/>
        </p:nvPicPr>
        <p:blipFill>
          <a:blip r:embed="rId4" cstate="print"/>
          <a:srcRect l="5745" t="43539" r="519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0" y="620688"/>
            <a:ext cx="914400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he-IL" sz="2000" b="1" dirty="0" smtClean="0">
                <a:solidFill>
                  <a:srgbClr val="C3F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  <a:cs typeface="Trashim CLM" pitchFamily="2" charset="-79"/>
              </a:rPr>
              <a:t>נר שמיני:</a:t>
            </a:r>
          </a:p>
          <a:p>
            <a:pPr algn="ctr" rtl="1">
              <a:lnSpc>
                <a:spcPct val="150000"/>
              </a:lnSpc>
            </a:pPr>
            <a:r>
              <a:rPr lang="he-IL" sz="2000" dirty="0" smtClean="0">
                <a:solidFill>
                  <a:schemeClr val="bg1"/>
                </a:solidFill>
                <a:latin typeface="Trashim CLM" pitchFamily="2" charset="-79"/>
                <a:cs typeface="Trashim CLM" pitchFamily="2" charset="-79"/>
              </a:rPr>
              <a:t>הוא חומר לייצור חשמל, והיא בעברית- שריפה: </a:t>
            </a:r>
            <a:endParaRPr lang="en-US" sz="2000" dirty="0">
              <a:solidFill>
                <a:schemeClr val="bg1"/>
              </a:solidFill>
              <a:latin typeface="Trashim CLM" pitchFamily="2" charset="-79"/>
              <a:cs typeface="Trashim CLM" pitchFamily="2" charset="-79"/>
            </a:endParaRPr>
          </a:p>
        </p:txBody>
      </p:sp>
      <p:pic>
        <p:nvPicPr>
          <p:cNvPr id="22" name="Picture 21" descr="Hanukiah.svg.pn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3429463"/>
            <a:ext cx="5004048" cy="345592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231232" y="2780928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80"/>
            <a:ext cx="914400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he-I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  <a:cs typeface="Trashim CLM" pitchFamily="2" charset="-79"/>
              </a:rPr>
              <a:t>תשובה: </a:t>
            </a:r>
          </a:p>
          <a:p>
            <a:pPr algn="ctr" rtl="1">
              <a:lnSpc>
                <a:spcPct val="150000"/>
              </a:lnSpc>
            </a:pPr>
            <a:r>
              <a:rPr lang="he-IL" sz="2800" dirty="0" smtClean="0">
                <a:solidFill>
                  <a:schemeClr val="bg1"/>
                </a:solidFill>
                <a:latin typeface="Trashim CLM" pitchFamily="2" charset="-79"/>
                <a:cs typeface="Trashim CLM" pitchFamily="2" charset="-79"/>
              </a:rPr>
              <a:t>דלק, דלקה</a:t>
            </a:r>
            <a:endParaRPr lang="en-US" sz="2800" dirty="0">
              <a:solidFill>
                <a:schemeClr val="bg1"/>
              </a:solidFill>
              <a:latin typeface="Trashim CLM" pitchFamily="2" charset="-79"/>
              <a:cs typeface="Trashim CLM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35288" y="2780928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39344" y="2780928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5408" y="2780928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95728" y="2780928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11552" y="2780928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91672" y="2780928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87616" y="2780928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63480" y="2636912"/>
            <a:ext cx="216024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candleligh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2206262" y="2116460"/>
            <a:ext cx="313002" cy="736476"/>
          </a:xfrm>
          <a:prstGeom prst="rect">
            <a:avLst/>
          </a:prstGeom>
        </p:spPr>
      </p:pic>
      <p:pic>
        <p:nvPicPr>
          <p:cNvPr id="26" name="Picture 25" descr="candleligh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2710318" y="2132856"/>
            <a:ext cx="313002" cy="736476"/>
          </a:xfrm>
          <a:prstGeom prst="rect">
            <a:avLst/>
          </a:prstGeom>
        </p:spPr>
      </p:pic>
      <p:pic>
        <p:nvPicPr>
          <p:cNvPr id="27" name="Picture 26" descr="candleligh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214374" y="2132856"/>
            <a:ext cx="313002" cy="736476"/>
          </a:xfrm>
          <a:prstGeom prst="rect">
            <a:avLst/>
          </a:prstGeom>
        </p:spPr>
      </p:pic>
      <p:pic>
        <p:nvPicPr>
          <p:cNvPr id="28" name="Picture 27" descr="candleligh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790438" y="2132856"/>
            <a:ext cx="313002" cy="736476"/>
          </a:xfrm>
          <a:prstGeom prst="rect">
            <a:avLst/>
          </a:prstGeom>
        </p:spPr>
      </p:pic>
      <p:pic>
        <p:nvPicPr>
          <p:cNvPr id="29" name="Picture 28" descr="candleligh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670758" y="2132856"/>
            <a:ext cx="313002" cy="736476"/>
          </a:xfrm>
          <a:prstGeom prst="rect">
            <a:avLst/>
          </a:prstGeom>
        </p:spPr>
      </p:pic>
      <p:pic>
        <p:nvPicPr>
          <p:cNvPr id="30" name="Picture 29" descr="candleligh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086582" y="2132856"/>
            <a:ext cx="313002" cy="736476"/>
          </a:xfrm>
          <a:prstGeom prst="rect">
            <a:avLst/>
          </a:prstGeom>
        </p:spPr>
      </p:pic>
      <p:pic>
        <p:nvPicPr>
          <p:cNvPr id="31" name="Picture 30" descr="candleligh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4438510" y="1988840"/>
            <a:ext cx="313002" cy="736476"/>
          </a:xfrm>
          <a:prstGeom prst="rect">
            <a:avLst/>
          </a:prstGeom>
        </p:spPr>
      </p:pic>
      <p:pic>
        <p:nvPicPr>
          <p:cNvPr id="32" name="Picture 31" descr="candleligh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119664" y="2132856"/>
            <a:ext cx="313002" cy="736476"/>
          </a:xfrm>
          <a:prstGeom prst="rect">
            <a:avLst/>
          </a:prstGeom>
        </p:spPr>
      </p:pic>
      <p:pic>
        <p:nvPicPr>
          <p:cNvPr id="33" name="Picture 32" descr="candleligh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662646" y="2132856"/>
            <a:ext cx="313002" cy="73647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59024" y="620688"/>
            <a:ext cx="878497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he-IL" sz="9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  <a:cs typeface="Trashim CLM" pitchFamily="2" charset="-79"/>
              </a:rPr>
              <a:t>חג חנוכה שמח!</a:t>
            </a:r>
            <a:endParaRPr lang="en-US" sz="96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shim CLM" pitchFamily="2" charset="-79"/>
              <a:cs typeface="Trashim CLM" pitchFamily="2" charset="-79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51512" y="6211669"/>
            <a:ext cx="43924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sz="12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he-IL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דרך חיים נבונה בסביבת חשמל</a:t>
            </a:r>
            <a:endParaRPr lang="he-IL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37" name="Picture 8" descr="https://s3-eu-west-1.amazonaws.com/schooly/vitkin/vitkin/%D7%9E%D7%A0%D7%95%D7%A8%D7%94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1872" y="5921896"/>
            <a:ext cx="633692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4" grpId="1"/>
      <p:bldP spid="24" grpId="2"/>
      <p:bldP spid="34" grpId="0"/>
      <p:bldP spid="3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i.huffpost.com/gen/1518490/images/o-HANUKKAH-AND-CHRISTMAS-facebook.jpg"/>
          <p:cNvPicPr>
            <a:picLocks noChangeAspect="1" noChangeArrowheads="1"/>
          </p:cNvPicPr>
          <p:nvPr/>
        </p:nvPicPr>
        <p:blipFill>
          <a:blip r:embed="rId2" cstate="print"/>
          <a:srcRect l="31241" r="2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635896" y="-315416"/>
            <a:ext cx="4968552" cy="7325082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endParaRPr lang="he-IL" sz="4000" b="1" dirty="0" smtClean="0">
              <a:solidFill>
                <a:srgbClr val="C3FB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shim CLM" pitchFamily="2" charset="-79"/>
            </a:endParaRPr>
          </a:p>
          <a:p>
            <a:pPr algn="ctr" rtl="1"/>
            <a:r>
              <a:rPr lang="he-IL" sz="4000" b="1" dirty="0" smtClean="0">
                <a:solidFill>
                  <a:srgbClr val="C3F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</a:rPr>
              <a:t>הוראות המשחק:</a:t>
            </a:r>
          </a:p>
          <a:p>
            <a:pPr marL="514350" indent="-514350" algn="just" rtl="1">
              <a:lnSpc>
                <a:spcPct val="150000"/>
              </a:lnSpc>
              <a:buFont typeface="+mj-lt"/>
              <a:buAutoNum type="arabicPeriod"/>
            </a:pPr>
            <a:r>
              <a:rPr lang="he-IL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</a:rPr>
              <a:t>חלקו את הכיתה למספר קבוצות. לכל קבוצה דרוש נייר וכלי כתיבה.</a:t>
            </a:r>
          </a:p>
          <a:p>
            <a:pPr marL="514350" indent="-514350" algn="just" rtl="1">
              <a:lnSpc>
                <a:spcPct val="150000"/>
              </a:lnSpc>
            </a:pPr>
            <a:endParaRPr lang="he-IL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shim CLM" pitchFamily="2" charset="-79"/>
            </a:endParaRPr>
          </a:p>
          <a:p>
            <a:pPr marL="514350" indent="-514350" algn="just" rtl="1">
              <a:lnSpc>
                <a:spcPct val="150000"/>
              </a:lnSpc>
            </a:pPr>
            <a:r>
              <a:rPr lang="he-IL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</a:rPr>
              <a:t>2.     מטרת המשחק היא לאסוף כמה שיותר נקודות על ידי מענה נכון על השאלות. </a:t>
            </a:r>
          </a:p>
          <a:p>
            <a:pPr marL="514350" indent="-514350" algn="just" rtl="1">
              <a:lnSpc>
                <a:spcPct val="150000"/>
              </a:lnSpc>
            </a:pPr>
            <a:endParaRPr lang="he-IL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shim CLM" pitchFamily="2" charset="-79"/>
            </a:endParaRPr>
          </a:p>
          <a:p>
            <a:pPr marL="514350" indent="-514350" algn="just" rtl="1">
              <a:lnSpc>
                <a:spcPct val="150000"/>
              </a:lnSpc>
            </a:pPr>
            <a:r>
              <a:rPr lang="he-IL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</a:rPr>
              <a:t>3.      בכל שקופית תישאל שאלה- על קבוצה להתייעץ יחד ולכתוב את התשובה הנכונה על הנייר. על כל תשובה נכונה- תקבל הקבוצה שענתה נכון- נקודה!  </a:t>
            </a:r>
          </a:p>
          <a:p>
            <a:pPr marL="514350" indent="-514350" algn="just" rtl="1">
              <a:lnSpc>
                <a:spcPct val="150000"/>
              </a:lnSpc>
            </a:pPr>
            <a:endParaRPr lang="he-IL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shim CLM" pitchFamily="2" charset="-79"/>
            </a:endParaRPr>
          </a:p>
          <a:p>
            <a:pPr marL="514350" indent="-514350" algn="just" rtl="1">
              <a:lnSpc>
                <a:spcPct val="150000"/>
              </a:lnSpc>
            </a:pPr>
            <a:r>
              <a:rPr lang="he-IL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</a:rPr>
              <a:t>4.      הקבוצה עם מספר הנקודות הגבוה ביותר- מנצחת</a:t>
            </a:r>
          </a:p>
          <a:p>
            <a:pPr marL="514350" indent="-514350" algn="just" rtl="1">
              <a:lnSpc>
                <a:spcPct val="150000"/>
              </a:lnSpc>
            </a:pPr>
            <a:endParaRPr lang="he-IL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shim CLM" pitchFamily="2" charset="-79"/>
            </a:endParaRPr>
          </a:p>
          <a:p>
            <a:pPr marL="514350" indent="-514350" algn="just" rtl="1">
              <a:lnSpc>
                <a:spcPct val="150000"/>
              </a:lnSpc>
            </a:pPr>
            <a:r>
              <a:rPr lang="he-IL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</a:rPr>
              <a:t>5.     בסוף המשחק- תחשף החנוכייה של נתיב האור. </a:t>
            </a:r>
          </a:p>
          <a:p>
            <a:pPr marL="514350" indent="-514350" algn="just" rtl="1">
              <a:lnSpc>
                <a:spcPct val="150000"/>
              </a:lnSpc>
            </a:pPr>
            <a:endParaRPr lang="he-I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shim CLM" pitchFamily="2" charset="-79"/>
            </a:endParaRPr>
          </a:p>
          <a:p>
            <a:pPr marL="514350" indent="-514350" algn="ctr" rtl="1"/>
            <a:r>
              <a:rPr lang="he-IL" sz="4800" b="1" dirty="0" smtClean="0">
                <a:solidFill>
                  <a:srgbClr val="C3F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</a:rPr>
              <a:t>חג שמח!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 flipH="1">
            <a:off x="539552" y="980728"/>
            <a:ext cx="5688632" cy="2197758"/>
          </a:xfrm>
          <a:prstGeom prst="rect">
            <a:avLst/>
          </a:prstGeom>
          <a:noFill/>
          <a:ln w="203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he-IL" sz="2400" dirty="0" smtClean="0">
                <a:solidFill>
                  <a:srgbClr val="FFC000"/>
                </a:solidFill>
                <a:latin typeface="Trashim CLM" pitchFamily="2" charset="-79"/>
                <a:cs typeface="Trashim CLM" pitchFamily="2" charset="-79"/>
              </a:rPr>
              <a:t>כיצד הדליקו את מנורת בית המקדש? ובעזרת איזה חומרי גלם מפיקים חשמל? </a:t>
            </a:r>
            <a:endParaRPr lang="en-US" sz="2400" dirty="0">
              <a:solidFill>
                <a:srgbClr val="FFC000"/>
              </a:solidFill>
              <a:latin typeface="Trashim CLM" pitchFamily="2" charset="-79"/>
              <a:cs typeface="Trashim CLM" pitchFamily="2" charset="-79"/>
            </a:endParaRPr>
          </a:p>
        </p:txBody>
      </p:sp>
      <p:sp>
        <p:nvSpPr>
          <p:cNvPr id="24" name="Rectangle 23"/>
          <p:cNvSpPr/>
          <p:nvPr/>
        </p:nvSpPr>
        <p:spPr>
          <a:xfrm flipH="1">
            <a:off x="539552" y="1162262"/>
            <a:ext cx="5688632" cy="2206534"/>
          </a:xfrm>
          <a:prstGeom prst="rect">
            <a:avLst/>
          </a:prstGeom>
          <a:noFill/>
          <a:ln w="203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he-IL" sz="2400" dirty="0" smtClean="0">
                <a:solidFill>
                  <a:schemeClr val="bg1"/>
                </a:solidFill>
                <a:latin typeface="Trashim CLM" pitchFamily="2" charset="-79"/>
                <a:cs typeface="Trashim CLM" pitchFamily="2" charset="-79"/>
              </a:rPr>
              <a:t>את מנורת בית המקדש הדליקו בעזרת שמן, חשמל מפיקים בעזרת חומרי גלם שונים ביניהם- גז טבעי, מזוט ופחם.  </a:t>
            </a:r>
            <a:endParaRPr lang="en-US" sz="2400" dirty="0">
              <a:solidFill>
                <a:schemeClr val="bg1"/>
              </a:solidFill>
              <a:latin typeface="Trashim CLM" pitchFamily="2" charset="-79"/>
              <a:cs typeface="Trashim CLM" pitchFamily="2" charset="-79"/>
            </a:endParaRPr>
          </a:p>
        </p:txBody>
      </p:sp>
      <p:pic>
        <p:nvPicPr>
          <p:cNvPr id="22" name="Picture 21" descr="Hanukiah.svg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5776" y="4022767"/>
            <a:ext cx="4105314" cy="2835233"/>
          </a:xfrm>
          <a:prstGeom prst="rect">
            <a:avLst/>
          </a:prstGeom>
        </p:spPr>
      </p:pic>
      <p:sp>
        <p:nvSpPr>
          <p:cNvPr id="15" name="מלבן 14"/>
          <p:cNvSpPr/>
          <p:nvPr/>
        </p:nvSpPr>
        <p:spPr>
          <a:xfrm>
            <a:off x="6732240" y="1196752"/>
            <a:ext cx="27547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3200" b="1" dirty="0" smtClean="0">
                <a:solidFill>
                  <a:srgbClr val="C3F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  <a:cs typeface="Trashim CLM" pitchFamily="2" charset="-79"/>
              </a:rPr>
              <a:t>שאלה 1</a:t>
            </a:r>
          </a:p>
        </p:txBody>
      </p:sp>
      <p:sp>
        <p:nvSpPr>
          <p:cNvPr id="16" name="Rectangle 22"/>
          <p:cNvSpPr/>
          <p:nvPr/>
        </p:nvSpPr>
        <p:spPr>
          <a:xfrm>
            <a:off x="2699792" y="3356992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51512" y="6211669"/>
            <a:ext cx="43924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sz="12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he-IL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דרך חיים נבונה בסביבת חשמל</a:t>
            </a:r>
            <a:endParaRPr lang="he-IL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12" name="Picture 8" descr="https://s3-eu-west-1.amazonaws.com/schooly/vitkin/vitkin/%D7%9E%D7%A0%D7%95%D7%A8%D7%9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1872" y="5921896"/>
            <a:ext cx="633692" cy="864096"/>
          </a:xfrm>
          <a:prstGeom prst="rect">
            <a:avLst/>
          </a:prstGeom>
          <a:noFill/>
        </p:spPr>
      </p:pic>
      <p:sp>
        <p:nvSpPr>
          <p:cNvPr id="13" name="אליפסה 12"/>
          <p:cNvSpPr/>
          <p:nvPr/>
        </p:nvSpPr>
        <p:spPr>
          <a:xfrm>
            <a:off x="7452320" y="476672"/>
            <a:ext cx="648072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4139952" y="404664"/>
            <a:ext cx="43924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sz="12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he-IL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דרך חיים נבונה בסביבת חשמל</a:t>
            </a:r>
            <a:endParaRPr lang="he-IL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17" name="Picture 8" descr="https://s3-eu-west-1.amazonaws.com/schooly/vitkin/vitkin/%D7%9E%D7%A0%D7%95%D7%A8%D7%9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8640"/>
            <a:ext cx="633692" cy="86409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-216024" y="836712"/>
            <a:ext cx="96845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mela" pitchFamily="2" charset="-79"/>
                <a:ea typeface="Carmela" pitchFamily="2" charset="-79"/>
                <a:cs typeface="Carmela" pitchFamily="2" charset="-79"/>
              </a:rPr>
              <a:t>........................................................... </a:t>
            </a:r>
            <a:endParaRPr lang="he-I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mela" pitchFamily="2" charset="-79"/>
              <a:ea typeface="Carmela" pitchFamily="2" charset="-79"/>
              <a:cs typeface="Carmela" pitchFamily="2" charset="-79"/>
            </a:endParaRPr>
          </a:p>
        </p:txBody>
      </p:sp>
      <p:pic>
        <p:nvPicPr>
          <p:cNvPr id="19" name="Picture 2" descr="https://upload.wikimedia.org/wikipedia/he/thumb/1/1f/IsraelElectric.svg/1280px-IsraelElectric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6366" y="260648"/>
            <a:ext cx="1123386" cy="817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1" descr="Hanukiah.svg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5776" y="4022767"/>
            <a:ext cx="4105314" cy="2835233"/>
          </a:xfrm>
          <a:prstGeom prst="rect">
            <a:avLst/>
          </a:prstGeom>
        </p:spPr>
      </p:pic>
      <p:sp>
        <p:nvSpPr>
          <p:cNvPr id="17" name="מלבן 16"/>
          <p:cNvSpPr/>
          <p:nvPr/>
        </p:nvSpPr>
        <p:spPr>
          <a:xfrm>
            <a:off x="6857830" y="1196752"/>
            <a:ext cx="27547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3200" b="1" dirty="0" smtClean="0">
                <a:solidFill>
                  <a:srgbClr val="C3F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  <a:cs typeface="Trashim CLM" pitchFamily="2" charset="-79"/>
              </a:rPr>
              <a:t>שאלה 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9512" y="404664"/>
            <a:ext cx="6084168" cy="2852936"/>
          </a:xfrm>
          <a:prstGeom prst="rect">
            <a:avLst/>
          </a:prstGeom>
          <a:noFill/>
          <a:ln w="203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he-IL" sz="2800" dirty="0" smtClean="0">
                <a:solidFill>
                  <a:schemeClr val="bg1"/>
                </a:solidFill>
                <a:latin typeface="Trashim CLM" pitchFamily="2" charset="-79"/>
                <a:cs typeface="Trashim CLM" pitchFamily="2" charset="-79"/>
              </a:rPr>
              <a:t>כמה נרות מדליקים בכל חג חנוכה? וכמה תחנות כוח יש בישראל?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59832" y="3356992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7504" y="764704"/>
            <a:ext cx="6084168" cy="2852936"/>
          </a:xfrm>
          <a:prstGeom prst="rect">
            <a:avLst/>
          </a:prstGeom>
          <a:noFill/>
          <a:ln w="203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he-IL" sz="2800" dirty="0" smtClean="0">
                <a:solidFill>
                  <a:srgbClr val="FFC000"/>
                </a:solidFill>
                <a:latin typeface="Trashim CLM" pitchFamily="2" charset="-79"/>
                <a:cs typeface="Trashim CLM" pitchFamily="2" charset="-79"/>
              </a:rPr>
              <a:t>44 נרות מדליקים בכל חנוכה,17 תחנות כוח של חברת החשמל </a:t>
            </a:r>
            <a:endParaRPr lang="en-US" sz="2800" dirty="0">
              <a:solidFill>
                <a:srgbClr val="FFC000"/>
              </a:solidFill>
              <a:latin typeface="Trashim CLM" pitchFamily="2" charset="-79"/>
              <a:cs typeface="Trashim CLM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9792" y="3356992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51512" y="6211669"/>
            <a:ext cx="43924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sz="12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he-IL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דרך חיים נבונה בסביבת חשמל</a:t>
            </a:r>
            <a:endParaRPr lang="he-IL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18" name="Picture 8" descr="https://s3-eu-west-1.amazonaws.com/schooly/vitkin/vitkin/%D7%9E%D7%A0%D7%95%D7%A8%D7%9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1872" y="5921896"/>
            <a:ext cx="633692" cy="864096"/>
          </a:xfrm>
          <a:prstGeom prst="rect">
            <a:avLst/>
          </a:prstGeom>
          <a:noFill/>
        </p:spPr>
      </p:pic>
      <p:sp>
        <p:nvSpPr>
          <p:cNvPr id="13" name="אליפסה 12"/>
          <p:cNvSpPr/>
          <p:nvPr/>
        </p:nvSpPr>
        <p:spPr>
          <a:xfrm>
            <a:off x="7452320" y="476672"/>
            <a:ext cx="648072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TextBox 18"/>
          <p:cNvSpPr txBox="1"/>
          <p:nvPr/>
        </p:nvSpPr>
        <p:spPr>
          <a:xfrm>
            <a:off x="4139952" y="404664"/>
            <a:ext cx="43924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sz="12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he-IL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דרך חיים נבונה בסביבת חשמל</a:t>
            </a:r>
            <a:endParaRPr lang="he-IL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20" name="Picture 8" descr="https://s3-eu-west-1.amazonaws.com/schooly/vitkin/vitkin/%D7%9E%D7%A0%D7%95%D7%A8%D7%9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8640"/>
            <a:ext cx="633692" cy="86409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-216024" y="836712"/>
            <a:ext cx="96845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mela" pitchFamily="2" charset="-79"/>
                <a:ea typeface="Carmela" pitchFamily="2" charset="-79"/>
                <a:cs typeface="Carmela" pitchFamily="2" charset="-79"/>
              </a:rPr>
              <a:t>........................................................... </a:t>
            </a:r>
            <a:endParaRPr lang="he-I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mela" pitchFamily="2" charset="-79"/>
              <a:ea typeface="Carmela" pitchFamily="2" charset="-79"/>
              <a:cs typeface="Carmela" pitchFamily="2" charset="-79"/>
            </a:endParaRPr>
          </a:p>
        </p:txBody>
      </p:sp>
      <p:pic>
        <p:nvPicPr>
          <p:cNvPr id="25" name="Picture 2" descr="https://upload.wikimedia.org/wikipedia/he/thumb/1/1f/IsraelElectric.svg/1280px-IsraelElectric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6366" y="260648"/>
            <a:ext cx="1123386" cy="817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/>
          <p:nvPr/>
        </p:nvSpPr>
        <p:spPr>
          <a:xfrm>
            <a:off x="6857830" y="1196752"/>
            <a:ext cx="27547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3200" b="1" dirty="0" smtClean="0">
                <a:solidFill>
                  <a:srgbClr val="C3F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  <a:cs typeface="Trashim CLM" pitchFamily="2" charset="-79"/>
              </a:rPr>
              <a:t>שאלה 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5154" y="1556792"/>
            <a:ext cx="5796136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150000"/>
              </a:lnSpc>
            </a:pPr>
            <a:r>
              <a:rPr lang="he-IL" sz="2400" dirty="0" smtClean="0">
                <a:solidFill>
                  <a:srgbClr val="FFC000"/>
                </a:solidFill>
                <a:latin typeface="Trashim CLM" pitchFamily="2" charset="-79"/>
                <a:cs typeface="Trashim CLM" pitchFamily="2" charset="-79"/>
              </a:rPr>
              <a:t>בלעדיו </a:t>
            </a:r>
            <a:r>
              <a:rPr lang="he-IL" sz="2400" dirty="0">
                <a:solidFill>
                  <a:srgbClr val="FFC000"/>
                </a:solidFill>
                <a:latin typeface="Trashim CLM" pitchFamily="2" charset="-79"/>
                <a:cs typeface="Trashim CLM" pitchFamily="2" charset="-79"/>
              </a:rPr>
              <a:t>הנר לא יכול </a:t>
            </a:r>
            <a:r>
              <a:rPr lang="he-IL" sz="2400" dirty="0" smtClean="0">
                <a:solidFill>
                  <a:srgbClr val="FFC000"/>
                </a:solidFill>
                <a:latin typeface="Trashim CLM" pitchFamily="2" charset="-79"/>
                <a:cs typeface="Trashim CLM" pitchFamily="2" charset="-79"/>
              </a:rPr>
              <a:t>לדלוק, </a:t>
            </a:r>
            <a:r>
              <a:rPr lang="he-IL" sz="2400" dirty="0">
                <a:solidFill>
                  <a:srgbClr val="FFC000"/>
                </a:solidFill>
                <a:latin typeface="Trashim CLM" pitchFamily="2" charset="-79"/>
                <a:cs typeface="Trashim CLM" pitchFamily="2" charset="-79"/>
              </a:rPr>
              <a:t>אך במחיצתו מנורת הלהט תישרף- מי הוא?</a:t>
            </a:r>
            <a:endParaRPr lang="en-US" sz="2400" dirty="0">
              <a:solidFill>
                <a:srgbClr val="FFC000"/>
              </a:solidFill>
              <a:latin typeface="Trashim CLM" pitchFamily="2" charset="-79"/>
              <a:cs typeface="Trashim CLM" pitchFamily="2" charset="-79"/>
            </a:endParaRPr>
          </a:p>
          <a:p>
            <a:pPr algn="ctr" rtl="1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Trashim CLM" pitchFamily="2" charset="-79"/>
              <a:cs typeface="Trashim CLM" pitchFamily="2" charset="-79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99792" y="3356992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51520" y="1268760"/>
            <a:ext cx="571025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he-IL" sz="3600" dirty="0" smtClean="0">
                <a:solidFill>
                  <a:schemeClr val="bg1"/>
                </a:solidFill>
                <a:latin typeface="Trashim CLM" pitchFamily="2" charset="-79"/>
                <a:cs typeface="Trashim CLM" pitchFamily="2" charset="-79"/>
              </a:rPr>
              <a:t>חמצן </a:t>
            </a:r>
            <a:endParaRPr lang="en-US" sz="3600" dirty="0">
              <a:solidFill>
                <a:schemeClr val="bg1"/>
              </a:solidFill>
              <a:latin typeface="Trashim CLM" pitchFamily="2" charset="-79"/>
              <a:cs typeface="Trashim CLM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59832" y="3356992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91880" y="3356992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1" descr="Hanukiah.svg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5776" y="4022767"/>
            <a:ext cx="4105314" cy="28352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51512" y="6211669"/>
            <a:ext cx="43924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sz="12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he-IL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דרך חיים נבונה בסביבת חשמל</a:t>
            </a:r>
            <a:endParaRPr lang="he-IL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20" name="Picture 8" descr="https://s3-eu-west-1.amazonaws.com/schooly/vitkin/vitkin/%D7%9E%D7%A0%D7%95%D7%A8%D7%9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1872" y="5921896"/>
            <a:ext cx="633692" cy="864096"/>
          </a:xfrm>
          <a:prstGeom prst="rect">
            <a:avLst/>
          </a:prstGeom>
          <a:noFill/>
        </p:spPr>
      </p:pic>
      <p:sp>
        <p:nvSpPr>
          <p:cNvPr id="14" name="אליפסה 13"/>
          <p:cNvSpPr/>
          <p:nvPr/>
        </p:nvSpPr>
        <p:spPr>
          <a:xfrm>
            <a:off x="7452320" y="476672"/>
            <a:ext cx="648072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/>
          <p:cNvSpPr txBox="1"/>
          <p:nvPr/>
        </p:nvSpPr>
        <p:spPr>
          <a:xfrm>
            <a:off x="4139952" y="404664"/>
            <a:ext cx="43924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sz="12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he-IL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דרך חיים נבונה בסביבת חשמל</a:t>
            </a:r>
            <a:endParaRPr lang="he-IL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25" name="Picture 8" descr="https://s3-eu-west-1.amazonaws.com/schooly/vitkin/vitkin/%D7%9E%D7%A0%D7%95%D7%A8%D7%9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8640"/>
            <a:ext cx="633692" cy="864096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-216024" y="836712"/>
            <a:ext cx="96845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mela" pitchFamily="2" charset="-79"/>
                <a:ea typeface="Carmela" pitchFamily="2" charset="-79"/>
                <a:cs typeface="Carmela" pitchFamily="2" charset="-79"/>
              </a:rPr>
              <a:t>........................................................... </a:t>
            </a:r>
            <a:endParaRPr lang="he-I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mela" pitchFamily="2" charset="-79"/>
              <a:ea typeface="Carmela" pitchFamily="2" charset="-79"/>
              <a:cs typeface="Carmela" pitchFamily="2" charset="-79"/>
            </a:endParaRPr>
          </a:p>
        </p:txBody>
      </p:sp>
      <p:pic>
        <p:nvPicPr>
          <p:cNvPr id="27" name="Picture 2" descr="https://upload.wikimedia.org/wikipedia/he/thumb/1/1f/IsraelElectric.svg/1280px-IsraelElectric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6366" y="260648"/>
            <a:ext cx="1123386" cy="817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23728" y="-45387"/>
            <a:ext cx="4392488" cy="95410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6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דרך חיים נבונה בסביבת חשמל</a:t>
            </a:r>
            <a:endParaRPr lang="he-IL" b="1" dirty="0">
              <a:solidFill>
                <a:schemeClr val="bg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550421"/>
            <a:ext cx="43924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mela" pitchFamily="2" charset="-79"/>
                <a:ea typeface="Carmela" pitchFamily="2" charset="-79"/>
                <a:cs typeface="Carmela" pitchFamily="2" charset="-79"/>
              </a:rPr>
              <a:t>................ </a:t>
            </a:r>
            <a:endParaRPr lang="he-I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mela" pitchFamily="2" charset="-79"/>
              <a:ea typeface="Carmela" pitchFamily="2" charset="-79"/>
              <a:cs typeface="Carmela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6096" y="0"/>
            <a:ext cx="43924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</a:t>
            </a:r>
          </a:p>
          <a:p>
            <a:pPr algn="ctr"/>
            <a:r>
              <a:rPr lang="he-IL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דרך חיים נבונה בסביבת חשמל</a:t>
            </a:r>
            <a:endParaRPr lang="he-IL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096" y="332656"/>
            <a:ext cx="43924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mela" pitchFamily="2" charset="-79"/>
                <a:ea typeface="Carmela" pitchFamily="2" charset="-79"/>
                <a:cs typeface="Carmela" pitchFamily="2" charset="-79"/>
              </a:rPr>
              <a:t>................ </a:t>
            </a:r>
            <a:endParaRPr lang="he-IL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mela" pitchFamily="2" charset="-79"/>
              <a:ea typeface="Carmela" pitchFamily="2" charset="-79"/>
              <a:cs typeface="Carmela" pitchFamily="2" charset="-79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6857830" y="1196752"/>
            <a:ext cx="27547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3200" b="1" dirty="0" smtClean="0">
                <a:solidFill>
                  <a:srgbClr val="C3F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  <a:cs typeface="Trashim CLM" pitchFamily="2" charset="-79"/>
              </a:rPr>
              <a:t>שאלה 4</a:t>
            </a:r>
          </a:p>
        </p:txBody>
      </p:sp>
      <p:sp>
        <p:nvSpPr>
          <p:cNvPr id="19" name="Rectangle 20"/>
          <p:cNvSpPr/>
          <p:nvPr/>
        </p:nvSpPr>
        <p:spPr>
          <a:xfrm>
            <a:off x="1619672" y="764704"/>
            <a:ext cx="3528392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he-I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  <a:cs typeface="Trashim CLM" pitchFamily="2" charset="-79"/>
              </a:rPr>
              <a:t> </a:t>
            </a:r>
            <a:r>
              <a:rPr lang="he-IL" sz="2400" dirty="0" smtClean="0">
                <a:solidFill>
                  <a:srgbClr val="FFC000"/>
                </a:solidFill>
                <a:latin typeface="Trashim CLM" pitchFamily="2" charset="-79"/>
                <a:cs typeface="Trashim CLM" pitchFamily="2" charset="-79"/>
              </a:rPr>
              <a:t>הוא והיא: הוא מאיר: _ _ והיא מאירה: _ _ _ _</a:t>
            </a:r>
            <a:endParaRPr lang="he-IL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shim CLM" pitchFamily="2" charset="-79"/>
              <a:cs typeface="Trashim CLM" pitchFamily="2" charset="-79"/>
            </a:endParaRPr>
          </a:p>
          <a:p>
            <a:pPr algn="ctr" rtl="1">
              <a:lnSpc>
                <a:spcPct val="150000"/>
              </a:lnSpc>
            </a:pPr>
            <a:endParaRPr lang="en-US" sz="2400" dirty="0">
              <a:solidFill>
                <a:srgbClr val="FFC000"/>
              </a:solidFill>
              <a:latin typeface="Trashim CLM" pitchFamily="2" charset="-79"/>
              <a:cs typeface="Trashim CLM" pitchFamily="2" charset="-79"/>
            </a:endParaRPr>
          </a:p>
        </p:txBody>
      </p:sp>
      <p:sp>
        <p:nvSpPr>
          <p:cNvPr id="25" name="Rectangle 23"/>
          <p:cNvSpPr/>
          <p:nvPr/>
        </p:nvSpPr>
        <p:spPr>
          <a:xfrm>
            <a:off x="445918" y="404664"/>
            <a:ext cx="571025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he-IL" sz="3600" dirty="0" smtClean="0">
                <a:solidFill>
                  <a:schemeClr val="bg1"/>
                </a:solidFill>
                <a:latin typeface="Trashim CLM" pitchFamily="2" charset="-79"/>
                <a:cs typeface="Trashim CLM" pitchFamily="2" charset="-79"/>
              </a:rPr>
              <a:t>נר, נורה</a:t>
            </a:r>
            <a:endParaRPr lang="en-US" sz="3600" dirty="0">
              <a:solidFill>
                <a:schemeClr val="bg1"/>
              </a:solidFill>
              <a:latin typeface="Trashim CLM" pitchFamily="2" charset="-79"/>
              <a:cs typeface="Trashim CLM" pitchFamily="2" charset="-79"/>
            </a:endParaRPr>
          </a:p>
        </p:txBody>
      </p:sp>
      <p:pic>
        <p:nvPicPr>
          <p:cNvPr id="28" name="Picture 21" descr="Hanukiah.svg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5776" y="4022767"/>
            <a:ext cx="4105314" cy="2835233"/>
          </a:xfrm>
          <a:prstGeom prst="rect">
            <a:avLst/>
          </a:prstGeom>
        </p:spPr>
      </p:pic>
      <p:sp>
        <p:nvSpPr>
          <p:cNvPr id="29" name="Rectangle 22"/>
          <p:cNvSpPr/>
          <p:nvPr/>
        </p:nvSpPr>
        <p:spPr>
          <a:xfrm>
            <a:off x="2699792" y="3356992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1"/>
          <p:cNvSpPr/>
          <p:nvPr/>
        </p:nvSpPr>
        <p:spPr>
          <a:xfrm>
            <a:off x="3059832" y="3356992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2"/>
          <p:cNvSpPr/>
          <p:nvPr/>
        </p:nvSpPr>
        <p:spPr>
          <a:xfrm>
            <a:off x="3491880" y="3356992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3"/>
          <p:cNvSpPr/>
          <p:nvPr/>
        </p:nvSpPr>
        <p:spPr>
          <a:xfrm>
            <a:off x="3923928" y="3356992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751512" y="6211669"/>
            <a:ext cx="43924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sz="12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he-IL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דרך חיים נבונה בסביבת חשמל</a:t>
            </a:r>
            <a:endParaRPr lang="he-IL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21" name="Picture 8" descr="https://s3-eu-west-1.amazonaws.com/schooly/vitkin/vitkin/%D7%9E%D7%A0%D7%95%D7%A8%D7%9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1872" y="5921896"/>
            <a:ext cx="633692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23728" y="-45387"/>
            <a:ext cx="4392488" cy="95410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6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דרך חיים נבונה בסביבת חשמל</a:t>
            </a:r>
            <a:endParaRPr lang="he-IL" b="1" dirty="0">
              <a:solidFill>
                <a:schemeClr val="bg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3728" y="550421"/>
            <a:ext cx="43924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mela" pitchFamily="2" charset="-79"/>
                <a:ea typeface="Carmela" pitchFamily="2" charset="-79"/>
                <a:cs typeface="Carmela" pitchFamily="2" charset="-79"/>
              </a:rPr>
              <a:t>................ </a:t>
            </a:r>
            <a:endParaRPr lang="he-I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mela" pitchFamily="2" charset="-79"/>
              <a:ea typeface="Carmela" pitchFamily="2" charset="-79"/>
              <a:cs typeface="Carmela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36096" y="0"/>
            <a:ext cx="43924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</a:t>
            </a:r>
          </a:p>
          <a:p>
            <a:pPr algn="ctr"/>
            <a:r>
              <a:rPr lang="he-IL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דרך חיים נבונה בסביבת חשמל</a:t>
            </a:r>
            <a:endParaRPr lang="he-IL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36096" y="332656"/>
            <a:ext cx="43924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mela" pitchFamily="2" charset="-79"/>
                <a:ea typeface="Carmela" pitchFamily="2" charset="-79"/>
                <a:cs typeface="Carmela" pitchFamily="2" charset="-79"/>
              </a:rPr>
              <a:t>................ </a:t>
            </a:r>
            <a:endParaRPr lang="he-IL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mela" pitchFamily="2" charset="-79"/>
              <a:ea typeface="Carmela" pitchFamily="2" charset="-79"/>
              <a:cs typeface="Carmela" pitchFamily="2" charset="-79"/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6857830" y="1196752"/>
            <a:ext cx="27547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3200" b="1" dirty="0" smtClean="0">
                <a:solidFill>
                  <a:srgbClr val="C3F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  <a:cs typeface="Trashim CLM" pitchFamily="2" charset="-79"/>
              </a:rPr>
              <a:t>שאלה 5</a:t>
            </a:r>
          </a:p>
        </p:txBody>
      </p:sp>
      <p:sp>
        <p:nvSpPr>
          <p:cNvPr id="27" name="Rectangle 20"/>
          <p:cNvSpPr/>
          <p:nvPr/>
        </p:nvSpPr>
        <p:spPr>
          <a:xfrm>
            <a:off x="467544" y="1268760"/>
            <a:ext cx="576064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150000"/>
              </a:lnSpc>
            </a:pPr>
            <a:r>
              <a:rPr lang="he-I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  <a:cs typeface="Trashim CLM" pitchFamily="2" charset="-79"/>
              </a:rPr>
              <a:t> </a:t>
            </a:r>
            <a:r>
              <a:rPr lang="he-IL" sz="2400" dirty="0" smtClean="0">
                <a:solidFill>
                  <a:srgbClr val="FFC000"/>
                </a:solidFill>
                <a:latin typeface="Trashim CLM" pitchFamily="2" charset="-79"/>
                <a:cs typeface="Trashim CLM" pitchFamily="2" charset="-79"/>
              </a:rPr>
              <a:t>לאחר הדלקת הנרות איתן רוצה לקחת שתייה מן המקרר. כתבו לו כלל בטיחות לשימוש בטוח במקרר</a:t>
            </a:r>
            <a:endParaRPr lang="en-US" sz="2400" dirty="0" smtClean="0">
              <a:solidFill>
                <a:srgbClr val="FFC000"/>
              </a:solidFill>
              <a:latin typeface="Trashim CLM" pitchFamily="2" charset="-79"/>
              <a:cs typeface="Trashim CLM" pitchFamily="2" charset="-79"/>
            </a:endParaRPr>
          </a:p>
          <a:p>
            <a:pPr algn="ctr" rtl="1">
              <a:lnSpc>
                <a:spcPct val="150000"/>
              </a:lnSpc>
            </a:pPr>
            <a:endParaRPr lang="he-IL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shim CLM" pitchFamily="2" charset="-79"/>
              <a:cs typeface="Trashim CLM" pitchFamily="2" charset="-79"/>
            </a:endParaRPr>
          </a:p>
          <a:p>
            <a:pPr algn="ctr" rtl="1">
              <a:lnSpc>
                <a:spcPct val="150000"/>
              </a:lnSpc>
            </a:pPr>
            <a:endParaRPr lang="en-US" sz="2400" dirty="0">
              <a:solidFill>
                <a:srgbClr val="FFC000"/>
              </a:solidFill>
              <a:latin typeface="Trashim CLM" pitchFamily="2" charset="-79"/>
              <a:cs typeface="Trashim CLM" pitchFamily="2" charset="-79"/>
            </a:endParaRPr>
          </a:p>
        </p:txBody>
      </p:sp>
      <p:sp>
        <p:nvSpPr>
          <p:cNvPr id="28" name="Rectangle 23"/>
          <p:cNvSpPr/>
          <p:nvPr/>
        </p:nvSpPr>
        <p:spPr>
          <a:xfrm>
            <a:off x="323528" y="476672"/>
            <a:ext cx="571025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he-IL" sz="2400" dirty="0" smtClean="0">
                <a:solidFill>
                  <a:schemeClr val="bg1"/>
                </a:solidFill>
                <a:latin typeface="Trashim CLM" pitchFamily="2" charset="-79"/>
                <a:cs typeface="Trashim CLM" pitchFamily="2" charset="-79"/>
              </a:rPr>
              <a:t>אסור להשתמש במכשירי חשמל ברגליים יחפות או ידיים רטובות  </a:t>
            </a:r>
            <a:endParaRPr lang="en-US" sz="2400" dirty="0">
              <a:solidFill>
                <a:schemeClr val="bg1"/>
              </a:solidFill>
              <a:latin typeface="Trashim CLM" pitchFamily="2" charset="-79"/>
              <a:cs typeface="Trashim CLM" pitchFamily="2" charset="-79"/>
            </a:endParaRPr>
          </a:p>
        </p:txBody>
      </p:sp>
      <p:pic>
        <p:nvPicPr>
          <p:cNvPr id="29" name="Picture 21" descr="Hanukiah.svg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5776" y="4022767"/>
            <a:ext cx="4105314" cy="2835233"/>
          </a:xfrm>
          <a:prstGeom prst="rect">
            <a:avLst/>
          </a:prstGeom>
        </p:spPr>
      </p:pic>
      <p:sp>
        <p:nvSpPr>
          <p:cNvPr id="30" name="Rectangle 22"/>
          <p:cNvSpPr/>
          <p:nvPr/>
        </p:nvSpPr>
        <p:spPr>
          <a:xfrm>
            <a:off x="2699792" y="3356992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1"/>
          <p:cNvSpPr/>
          <p:nvPr/>
        </p:nvSpPr>
        <p:spPr>
          <a:xfrm>
            <a:off x="3059832" y="3356992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2"/>
          <p:cNvSpPr/>
          <p:nvPr/>
        </p:nvSpPr>
        <p:spPr>
          <a:xfrm>
            <a:off x="3491880" y="3356992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3"/>
          <p:cNvSpPr/>
          <p:nvPr/>
        </p:nvSpPr>
        <p:spPr>
          <a:xfrm>
            <a:off x="3923928" y="3356992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4"/>
          <p:cNvSpPr/>
          <p:nvPr/>
        </p:nvSpPr>
        <p:spPr>
          <a:xfrm>
            <a:off x="6300192" y="3356992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51512" y="6211669"/>
            <a:ext cx="43924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sz="12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he-IL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דרך חיים נבונה בסביבת חשמל</a:t>
            </a:r>
            <a:endParaRPr lang="he-IL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22" name="Picture 8" descr="https://s3-eu-west-1.amazonaws.com/schooly/vitkin/vitkin/%D7%9E%D7%A0%D7%95%D7%A8%D7%9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1872" y="5921896"/>
            <a:ext cx="633692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940152" y="3356992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מלבן 26"/>
          <p:cNvSpPr/>
          <p:nvPr/>
        </p:nvSpPr>
        <p:spPr>
          <a:xfrm>
            <a:off x="6857830" y="1196752"/>
            <a:ext cx="27547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3200" b="1" dirty="0" smtClean="0">
                <a:solidFill>
                  <a:srgbClr val="C3F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  <a:cs typeface="Trashim CLM" pitchFamily="2" charset="-79"/>
              </a:rPr>
              <a:t>שאלה 6</a:t>
            </a:r>
          </a:p>
        </p:txBody>
      </p:sp>
      <p:sp>
        <p:nvSpPr>
          <p:cNvPr id="28" name="Rectangle 20"/>
          <p:cNvSpPr/>
          <p:nvPr/>
        </p:nvSpPr>
        <p:spPr>
          <a:xfrm>
            <a:off x="467544" y="1916832"/>
            <a:ext cx="576064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he-I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  <a:cs typeface="Trashim CLM" pitchFamily="2" charset="-79"/>
              </a:rPr>
              <a:t> </a:t>
            </a:r>
            <a:r>
              <a:rPr lang="he-IL" sz="2400" dirty="0" smtClean="0">
                <a:solidFill>
                  <a:schemeClr val="bg1"/>
                </a:solidFill>
                <a:latin typeface="Trashim CLM" pitchFamily="2" charset="-79"/>
                <a:cs typeface="Trashim CLM" pitchFamily="2" charset="-79"/>
              </a:rPr>
              <a:t>לדווח למוקד 103 של חברת החשמל, להתרחק ולהרחיק אחרים.</a:t>
            </a:r>
            <a:endParaRPr lang="en-US" sz="2400" dirty="0" smtClean="0">
              <a:solidFill>
                <a:schemeClr val="bg1"/>
              </a:solidFill>
              <a:latin typeface="Trashim CLM" pitchFamily="2" charset="-79"/>
              <a:cs typeface="Trashim CLM" pitchFamily="2" charset="-79"/>
            </a:endParaRPr>
          </a:p>
          <a:p>
            <a:pPr algn="ctr" rtl="1">
              <a:lnSpc>
                <a:spcPct val="150000"/>
              </a:lnSpc>
            </a:pPr>
            <a:endParaRPr lang="he-IL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shim CLM" pitchFamily="2" charset="-79"/>
              <a:cs typeface="Trashim CLM" pitchFamily="2" charset="-79"/>
            </a:endParaRPr>
          </a:p>
          <a:p>
            <a:pPr algn="ctr" rtl="1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Trashim CLM" pitchFamily="2" charset="-79"/>
              <a:cs typeface="Trashim CLM" pitchFamily="2" charset="-79"/>
            </a:endParaRPr>
          </a:p>
        </p:txBody>
      </p:sp>
      <p:sp>
        <p:nvSpPr>
          <p:cNvPr id="29" name="Rectangle 23"/>
          <p:cNvSpPr/>
          <p:nvPr/>
        </p:nvSpPr>
        <p:spPr>
          <a:xfrm>
            <a:off x="539552" y="1484784"/>
            <a:ext cx="571025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he-IL" sz="2400" dirty="0" smtClean="0">
                <a:solidFill>
                  <a:srgbClr val="FFC000"/>
                </a:solidFill>
                <a:latin typeface="Trashim CLM" pitchFamily="2" charset="-79"/>
                <a:cs typeface="Trashim CLM" pitchFamily="2" charset="-79"/>
              </a:rPr>
              <a:t>בבוקר נר שני של חנוכה ראתה סיגל בדרכה לבית הספר חוט חשמל קרוע מעמוד חשמל-  מה עליה לעשות?</a:t>
            </a:r>
            <a:endParaRPr lang="en-US" sz="2400" dirty="0">
              <a:solidFill>
                <a:srgbClr val="FFC000"/>
              </a:solidFill>
              <a:latin typeface="Trashim CLM" pitchFamily="2" charset="-79"/>
              <a:cs typeface="Trashim CLM" pitchFamily="2" charset="-79"/>
            </a:endParaRPr>
          </a:p>
        </p:txBody>
      </p:sp>
      <p:pic>
        <p:nvPicPr>
          <p:cNvPr id="30" name="Picture 21" descr="Hanukiah.svg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5776" y="4022767"/>
            <a:ext cx="4105314" cy="2835233"/>
          </a:xfrm>
          <a:prstGeom prst="rect">
            <a:avLst/>
          </a:prstGeom>
        </p:spPr>
      </p:pic>
      <p:sp>
        <p:nvSpPr>
          <p:cNvPr id="31" name="Rectangle 22"/>
          <p:cNvSpPr/>
          <p:nvPr/>
        </p:nvSpPr>
        <p:spPr>
          <a:xfrm>
            <a:off x="2699792" y="3356992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1"/>
          <p:cNvSpPr/>
          <p:nvPr/>
        </p:nvSpPr>
        <p:spPr>
          <a:xfrm>
            <a:off x="3059832" y="3356992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2"/>
          <p:cNvSpPr/>
          <p:nvPr/>
        </p:nvSpPr>
        <p:spPr>
          <a:xfrm>
            <a:off x="3491880" y="3356992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3"/>
          <p:cNvSpPr/>
          <p:nvPr/>
        </p:nvSpPr>
        <p:spPr>
          <a:xfrm>
            <a:off x="3923928" y="3356992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4"/>
          <p:cNvSpPr/>
          <p:nvPr/>
        </p:nvSpPr>
        <p:spPr>
          <a:xfrm>
            <a:off x="6300192" y="3356992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51512" y="6211669"/>
            <a:ext cx="43924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sz="12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he-IL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דרך חיים נבונה בסביבת חשמל</a:t>
            </a:r>
            <a:endParaRPr lang="he-IL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22" name="Picture 8" descr="https://s3-eu-west-1.amazonaws.com/schooly/vitkin/vitkin/%D7%9E%D7%A0%D7%95%D7%A8%D7%9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1872" y="5921896"/>
            <a:ext cx="633692" cy="864096"/>
          </a:xfrm>
          <a:prstGeom prst="rect">
            <a:avLst/>
          </a:prstGeom>
          <a:noFill/>
        </p:spPr>
      </p:pic>
      <p:sp>
        <p:nvSpPr>
          <p:cNvPr id="23" name="אליפסה 22"/>
          <p:cNvSpPr/>
          <p:nvPr/>
        </p:nvSpPr>
        <p:spPr>
          <a:xfrm>
            <a:off x="7452320" y="476672"/>
            <a:ext cx="648072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TextBox 23"/>
          <p:cNvSpPr txBox="1"/>
          <p:nvPr/>
        </p:nvSpPr>
        <p:spPr>
          <a:xfrm>
            <a:off x="4139952" y="404664"/>
            <a:ext cx="43924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sz="12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he-IL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דרך חיים נבונה בסביבת חשמל</a:t>
            </a:r>
            <a:endParaRPr lang="he-IL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36" name="Picture 8" descr="https://s3-eu-west-1.amazonaws.com/schooly/vitkin/vitkin/%D7%9E%D7%A0%D7%95%D7%A8%D7%9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8640"/>
            <a:ext cx="633692" cy="864096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-216024" y="836712"/>
            <a:ext cx="96845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mela" pitchFamily="2" charset="-79"/>
                <a:ea typeface="Carmela" pitchFamily="2" charset="-79"/>
                <a:cs typeface="Carmela" pitchFamily="2" charset="-79"/>
              </a:rPr>
              <a:t>........................................................... </a:t>
            </a:r>
            <a:endParaRPr lang="he-I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mela" pitchFamily="2" charset="-79"/>
              <a:ea typeface="Carmela" pitchFamily="2" charset="-79"/>
              <a:cs typeface="Carmela" pitchFamily="2" charset="-79"/>
            </a:endParaRPr>
          </a:p>
        </p:txBody>
      </p:sp>
      <p:pic>
        <p:nvPicPr>
          <p:cNvPr id="38" name="Picture 2" descr="https://upload.wikimedia.org/wikipedia/he/thumb/1/1f/IsraelElectric.svg/1280px-IsraelElectric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6366" y="260648"/>
            <a:ext cx="1123386" cy="817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מלבן 34"/>
          <p:cNvSpPr/>
          <p:nvPr/>
        </p:nvSpPr>
        <p:spPr>
          <a:xfrm>
            <a:off x="6857830" y="1196752"/>
            <a:ext cx="27547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3200" b="1" dirty="0" smtClean="0">
                <a:solidFill>
                  <a:srgbClr val="C3F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  <a:cs typeface="Trashim CLM" pitchFamily="2" charset="-79"/>
              </a:rPr>
              <a:t>שאלה 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9552" y="1268760"/>
            <a:ext cx="5579096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he-I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shim CLM" pitchFamily="2" charset="-79"/>
                <a:cs typeface="Trashim CLM" pitchFamily="2" charset="-79"/>
              </a:rPr>
              <a:t>"</a:t>
            </a:r>
            <a:r>
              <a:rPr lang="he-IL" sz="2400" dirty="0" smtClean="0">
                <a:solidFill>
                  <a:srgbClr val="FFC000"/>
                </a:solidFill>
                <a:latin typeface="Trashim CLM" pitchFamily="2" charset="-79"/>
                <a:cs typeface="Trashim CLM" pitchFamily="2" charset="-79"/>
              </a:rPr>
              <a:t>חנוכה, חנוכה, חג יפה כל כך, אור חביב, מסביב.."- חנוכה חג האור- באיזו נורה הכי חסכוני להשתמש?</a:t>
            </a:r>
            <a:endParaRPr lang="en-US" sz="2400" dirty="0">
              <a:solidFill>
                <a:srgbClr val="FFC000"/>
              </a:solidFill>
              <a:latin typeface="Trashim CLM" pitchFamily="2" charset="-79"/>
              <a:cs typeface="Trashim CLM" pitchFamily="2" charset="-79"/>
            </a:endParaRPr>
          </a:p>
        </p:txBody>
      </p:sp>
      <p:pic>
        <p:nvPicPr>
          <p:cNvPr id="22" name="Picture 21" descr="Hanukiah.svg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28192" y="3899315"/>
            <a:ext cx="4427984" cy="305807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835696" y="321297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2772816" y="1268760"/>
            <a:ext cx="914400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he-IL" sz="2400" dirty="0" smtClean="0">
                <a:solidFill>
                  <a:schemeClr val="bg1"/>
                </a:solidFill>
                <a:latin typeface="Trashim CLM" pitchFamily="2" charset="-79"/>
                <a:cs typeface="Trashim CLM" pitchFamily="2" charset="-79"/>
              </a:rPr>
              <a:t>1 –היא צורכת חמישית מנורת הליבון (מספר 2).  </a:t>
            </a:r>
            <a:endParaRPr lang="en-US" sz="2400" dirty="0">
              <a:solidFill>
                <a:schemeClr val="bg1"/>
              </a:solidFill>
              <a:latin typeface="Trashim CLM" pitchFamily="2" charset="-79"/>
              <a:cs typeface="Trashim CLM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7744" y="321297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71800" y="321297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75856" y="321297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96136" y="321297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64088" y="321297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932040" y="3212976"/>
            <a:ext cx="21602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2424958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1" y="2852936"/>
            <a:ext cx="2350799" cy="4005064"/>
          </a:xfrm>
          <a:prstGeom prst="rect">
            <a:avLst/>
          </a:prstGeom>
        </p:spPr>
      </p:pic>
      <p:pic>
        <p:nvPicPr>
          <p:cNvPr id="26" name="Picture 25" descr="osram-e14-11w-w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2852936"/>
            <a:ext cx="2924561" cy="400506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283968" y="501317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200" b="1" dirty="0">
                <a:solidFill>
                  <a:srgbClr val="002060"/>
                </a:solidFill>
              </a:rPr>
              <a:t>1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07704" y="5085184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200" b="1" dirty="0" smtClean="0">
                <a:solidFill>
                  <a:srgbClr val="002060"/>
                </a:solidFill>
              </a:rPr>
              <a:t>2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0" name="אליפסה 19"/>
          <p:cNvSpPr/>
          <p:nvPr/>
        </p:nvSpPr>
        <p:spPr>
          <a:xfrm>
            <a:off x="7452320" y="476672"/>
            <a:ext cx="648072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TextBox 28"/>
          <p:cNvSpPr txBox="1"/>
          <p:nvPr/>
        </p:nvSpPr>
        <p:spPr>
          <a:xfrm>
            <a:off x="4139952" y="404664"/>
            <a:ext cx="43924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sz="12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he-IL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דרך חיים נבונה בסביבת חשמל</a:t>
            </a:r>
            <a:endParaRPr lang="he-IL" sz="1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30" name="Picture 8" descr="https://s3-eu-west-1.amazonaws.com/schooly/vitkin/vitkin/%D7%9E%D7%A0%D7%95%D7%A8%D7%94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8640"/>
            <a:ext cx="633692" cy="864096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-216024" y="836712"/>
            <a:ext cx="96845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mela" pitchFamily="2" charset="-79"/>
                <a:ea typeface="Carmela" pitchFamily="2" charset="-79"/>
                <a:cs typeface="Carmela" pitchFamily="2" charset="-79"/>
              </a:rPr>
              <a:t>........................................................... </a:t>
            </a:r>
            <a:endParaRPr lang="he-I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mela" pitchFamily="2" charset="-79"/>
              <a:ea typeface="Carmela" pitchFamily="2" charset="-79"/>
              <a:cs typeface="Carmela" pitchFamily="2" charset="-79"/>
            </a:endParaRPr>
          </a:p>
        </p:txBody>
      </p:sp>
      <p:pic>
        <p:nvPicPr>
          <p:cNvPr id="32" name="Picture 2" descr="https://upload.wikimedia.org/wikipedia/he/thumb/1/1f/IsraelElectric.svg/1280px-IsraelElectric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6366" y="260648"/>
            <a:ext cx="1123386" cy="817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19" grpId="0" animBg="1"/>
      <p:bldP spid="27" grpId="0" build="allAtOnce"/>
      <p:bldP spid="28" grpId="0"/>
      <p:bldP spid="28" grpId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818</Words>
  <Application>Microsoft Office PowerPoint</Application>
  <PresentationFormat>‫הצגה על המסך (4:3)</PresentationFormat>
  <Paragraphs>153</Paragraphs>
  <Slides>18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19" baseType="lpstr">
      <vt:lpstr>ערכת נושא Office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mort</dc:creator>
  <cp:lastModifiedBy>mort</cp:lastModifiedBy>
  <cp:revision>1</cp:revision>
  <dcterms:created xsi:type="dcterms:W3CDTF">2016-10-21T10:17:06Z</dcterms:created>
  <dcterms:modified xsi:type="dcterms:W3CDTF">2016-10-21T10:22:35Z</dcterms:modified>
</cp:coreProperties>
</file>